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335" r:id="rId3"/>
    <p:sldId id="332" r:id="rId4"/>
    <p:sldId id="333" r:id="rId5"/>
    <p:sldId id="334" r:id="rId6"/>
    <p:sldId id="338" r:id="rId7"/>
    <p:sldId id="331" r:id="rId8"/>
    <p:sldId id="260" r:id="rId9"/>
    <p:sldId id="270" r:id="rId10"/>
    <p:sldId id="263" r:id="rId11"/>
    <p:sldId id="264" r:id="rId12"/>
    <p:sldId id="265" r:id="rId13"/>
    <p:sldId id="324" r:id="rId14"/>
    <p:sldId id="336" r:id="rId15"/>
    <p:sldId id="266" r:id="rId16"/>
    <p:sldId id="269" r:id="rId17"/>
    <p:sldId id="337" r:id="rId18"/>
    <p:sldId id="326" r:id="rId19"/>
    <p:sldId id="325" r:id="rId20"/>
    <p:sldId id="273" r:id="rId21"/>
    <p:sldId id="339" r:id="rId22"/>
    <p:sldId id="340" r:id="rId23"/>
    <p:sldId id="327" r:id="rId24"/>
    <p:sldId id="313" r:id="rId25"/>
    <p:sldId id="311" r:id="rId26"/>
    <p:sldId id="328" r:id="rId27"/>
    <p:sldId id="341" r:id="rId28"/>
    <p:sldId id="316" r:id="rId29"/>
    <p:sldId id="276" r:id="rId30"/>
    <p:sldId id="277" r:id="rId31"/>
    <p:sldId id="278" r:id="rId32"/>
    <p:sldId id="279" r:id="rId33"/>
    <p:sldId id="280" r:id="rId34"/>
    <p:sldId id="281" r:id="rId35"/>
    <p:sldId id="282" r:id="rId36"/>
    <p:sldId id="330" r:id="rId37"/>
    <p:sldId id="30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3"/>
  </p:normalViewPr>
  <p:slideViewPr>
    <p:cSldViewPr snapToGrid="0" snapToObjects="1">
      <p:cViewPr varScale="1">
        <p:scale>
          <a:sx n="117" d="100"/>
          <a:sy n="117" d="100"/>
        </p:scale>
        <p:origin x="148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4EE5C8C-E0F5-4246-BA14-542DA060B687}" type="datetimeFigureOut">
              <a:rPr lang="en-US" smtClean="0"/>
              <a:t>7/2/19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62064A-637B-574D-BE36-0982985479D8}" type="slidenum">
              <a:rPr lang="en-US" smtClean="0"/>
              <a:t>‹#›</a:t>
            </a:fld>
            <a:endParaRPr lang="en-US"/>
          </a:p>
        </p:txBody>
      </p:sp>
    </p:spTree>
    <p:extLst>
      <p:ext uri="{BB962C8B-B14F-4D97-AF65-F5344CB8AC3E}">
        <p14:creationId xmlns:p14="http://schemas.microsoft.com/office/powerpoint/2010/main" val="7334345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946A2E-1695-2C47-98FF-3F163ADF2969}" type="datetimeFigureOut">
              <a:rPr lang="en-US" smtClean="0"/>
              <a:t>7/2/19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8C4AFF-9446-4246-8354-E2A29470CE77}" type="slidenum">
              <a:rPr lang="en-US" smtClean="0"/>
              <a:t>‹#›</a:t>
            </a:fld>
            <a:endParaRPr lang="en-US"/>
          </a:p>
        </p:txBody>
      </p:sp>
    </p:spTree>
    <p:extLst>
      <p:ext uri="{BB962C8B-B14F-4D97-AF65-F5344CB8AC3E}">
        <p14:creationId xmlns:p14="http://schemas.microsoft.com/office/powerpoint/2010/main" val="29330518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17" name="Footer Placeholder 16"/>
          <p:cNvSpPr>
            <a:spLocks noGrp="1"/>
          </p:cNvSpPr>
          <p:nvPr>
            <p:ph type="ftr" sz="quarter" idx="11"/>
          </p:nvPr>
        </p:nvSpPr>
        <p:spPr/>
        <p:txBody>
          <a:bodyPr/>
          <a:lstStyle/>
          <a:p>
            <a:endParaRPr kumimoji="0"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kumimoji="0"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Drag picture to placeholder or click icon to add</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7/2/19</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7/2/19</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8" Type="http://schemas.openxmlformats.org/officeDocument/2006/relationships/hyperlink" Target="http://www.mass.gov/WIC" TargetMode="External"/><Relationship Id="rId3" Type="http://schemas.openxmlformats.org/officeDocument/2006/relationships/image" Target="../media/image17.jpeg"/><Relationship Id="rId7" Type="http://schemas.openxmlformats.org/officeDocument/2006/relationships/hyperlink" Target="http://www.mass.gov/masshealth" TargetMode="External"/><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hyperlink" Target="http://www.mass.gov/DTA" TargetMode="External"/><Relationship Id="rId5" Type="http://schemas.openxmlformats.org/officeDocument/2006/relationships/image" Target="../media/image19.png"/><Relationship Id="rId4" Type="http://schemas.openxmlformats.org/officeDocument/2006/relationships/image" Target="../media/image18.jpeg"/><Relationship Id="rId9" Type="http://schemas.openxmlformats.org/officeDocument/2006/relationships/hyperlink" Target="http://www.mass.gov/ElderAffairs"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8.xml"/><Relationship Id="rId4" Type="http://schemas.openxmlformats.org/officeDocument/2006/relationships/image" Target="../media/image22.jpeg"/></Relationships>
</file>

<file path=ppt/slides/_rels/slide28.xml.rels><?xml version="1.0" encoding="UTF-8" standalone="yes"?>
<Relationships xmlns="http://schemas.openxmlformats.org/package/2006/relationships"><Relationship Id="rId3" Type="http://schemas.openxmlformats.org/officeDocument/2006/relationships/hyperlink" Target="http://www.massgrg.com" TargetMode="External"/><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hyperlink" Target="http://www.mass.gov"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hyperlink" Target="http://www.massgrg.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hyperlink" Target="http://www.massgrg.com" TargetMode="External"/><Relationship Id="rId1" Type="http://schemas.openxmlformats.org/officeDocument/2006/relationships/slideLayout" Target="../slideLayouts/slideLayout7.xml"/><Relationship Id="rId5" Type="http://schemas.openxmlformats.org/officeDocument/2006/relationships/image" Target="../media/image34.jpeg"/><Relationship Id="rId4" Type="http://schemas.openxmlformats.org/officeDocument/2006/relationships/image" Target="../media/image3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0411" y="3205387"/>
            <a:ext cx="8236160" cy="3424480"/>
          </a:xfrm>
        </p:spPr>
        <p:txBody>
          <a:bodyPr>
            <a:noAutofit/>
          </a:bodyPr>
          <a:lstStyle/>
          <a:p>
            <a:r>
              <a:rPr lang="en-US" sz="5400" dirty="0">
                <a:solidFill>
                  <a:schemeClr val="tx1"/>
                </a:solidFill>
              </a:rPr>
              <a:t>Working with kinship families</a:t>
            </a:r>
          </a:p>
        </p:txBody>
      </p:sp>
      <p:sp>
        <p:nvSpPr>
          <p:cNvPr id="3" name="Title 2"/>
          <p:cNvSpPr>
            <a:spLocks noGrp="1"/>
          </p:cNvSpPr>
          <p:nvPr>
            <p:ph type="ctrTitle"/>
          </p:nvPr>
        </p:nvSpPr>
        <p:spPr>
          <a:xfrm>
            <a:off x="320763" y="381000"/>
            <a:ext cx="4607244" cy="1809301"/>
          </a:xfrm>
        </p:spPr>
        <p:txBody>
          <a:bodyPr>
            <a:normAutofit/>
          </a:bodyPr>
          <a:lstStyle/>
          <a:p>
            <a:r>
              <a:rPr lang="en-US" sz="2800" dirty="0"/>
              <a:t>The Commission on </a:t>
            </a:r>
            <a:br>
              <a:rPr lang="en-US" sz="2800" dirty="0"/>
            </a:br>
            <a:r>
              <a:rPr lang="en-US" sz="2800" dirty="0"/>
              <a:t>Grandparents Raising Grandchildren </a:t>
            </a:r>
            <a:br>
              <a:rPr lang="en-US" sz="2800" dirty="0"/>
            </a:br>
            <a:r>
              <a:rPr lang="en-US" sz="2800" dirty="0"/>
              <a:t>presents:</a:t>
            </a:r>
          </a:p>
        </p:txBody>
      </p:sp>
      <p:pic>
        <p:nvPicPr>
          <p:cNvPr id="5" name="Picture 4" descr="images-56.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076284" y="281393"/>
            <a:ext cx="3494416" cy="1908908"/>
          </a:xfrm>
          <a:prstGeom prst="rect">
            <a:avLst/>
          </a:prstGeom>
          <a:ln>
            <a:noFill/>
          </a:ln>
          <a:effectLst>
            <a:softEdge rad="112500"/>
          </a:effectLst>
        </p:spPr>
      </p:pic>
    </p:spTree>
    <p:extLst>
      <p:ext uri="{BB962C8B-B14F-4D97-AF65-F5344CB8AC3E}">
        <p14:creationId xmlns:p14="http://schemas.microsoft.com/office/powerpoint/2010/main" val="1790519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5305" y="422392"/>
            <a:ext cx="7969986" cy="3170099"/>
          </a:xfrm>
          <a:prstGeom prst="rect">
            <a:avLst/>
          </a:prstGeom>
        </p:spPr>
        <p:txBody>
          <a:bodyPr wrap="square">
            <a:spAutoFit/>
          </a:bodyPr>
          <a:lstStyle/>
          <a:p>
            <a:pPr algn="ct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But,  </a:t>
            </a:r>
          </a:p>
          <a:p>
            <a:pPr algn="ct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It is important for you to be aware of the following information in order to best help these families:</a:t>
            </a:r>
          </a:p>
        </p:txBody>
      </p:sp>
      <p:pic>
        <p:nvPicPr>
          <p:cNvPr id="4" name="Picture 3" descr="Unknown-1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838334" y="3786164"/>
            <a:ext cx="3492500" cy="2324100"/>
          </a:xfrm>
          <a:prstGeom prst="rect">
            <a:avLst/>
          </a:prstGeom>
          <a:ln>
            <a:noFill/>
          </a:ln>
          <a:effectLst>
            <a:softEdge rad="112500"/>
          </a:effectLst>
        </p:spPr>
      </p:pic>
    </p:spTree>
    <p:extLst>
      <p:ext uri="{BB962C8B-B14F-4D97-AF65-F5344CB8AC3E}">
        <p14:creationId xmlns:p14="http://schemas.microsoft.com/office/powerpoint/2010/main" val="2023647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half" idx="2"/>
          </p:nvPr>
        </p:nvSpPr>
        <p:spPr>
          <a:xfrm>
            <a:off x="251716" y="1521156"/>
            <a:ext cx="2438400" cy="3488870"/>
          </a:xfrm>
        </p:spPr>
        <p:txBody>
          <a:bodyPr>
            <a:noAutofit/>
          </a:bodyPr>
          <a:lstStyle/>
          <a:p>
            <a:pPr algn="ctr"/>
            <a:r>
              <a:rPr lang="en-US" sz="3200" dirty="0"/>
              <a:t>Where </a:t>
            </a:r>
          </a:p>
          <a:p>
            <a:pPr algn="ctr"/>
            <a:r>
              <a:rPr lang="en-US" sz="3200" dirty="0"/>
              <a:t>does </a:t>
            </a:r>
          </a:p>
          <a:p>
            <a:pPr algn="ctr"/>
            <a:r>
              <a:rPr lang="en-US" sz="3200" dirty="0"/>
              <a:t>the </a:t>
            </a:r>
          </a:p>
          <a:p>
            <a:pPr algn="ctr"/>
            <a:r>
              <a:rPr lang="en-US" sz="3200" dirty="0"/>
              <a:t>family </a:t>
            </a:r>
          </a:p>
          <a:p>
            <a:pPr algn="ctr"/>
            <a:r>
              <a:rPr lang="en-US" sz="3200" dirty="0"/>
              <a:t>live? </a:t>
            </a:r>
          </a:p>
        </p:txBody>
      </p:sp>
      <p:sp>
        <p:nvSpPr>
          <p:cNvPr id="2" name="Title 1"/>
          <p:cNvSpPr>
            <a:spLocks noGrp="1"/>
          </p:cNvSpPr>
          <p:nvPr>
            <p:ph type="title"/>
          </p:nvPr>
        </p:nvSpPr>
        <p:spPr>
          <a:xfrm>
            <a:off x="3133238" y="3574449"/>
            <a:ext cx="5620058" cy="2099038"/>
          </a:xfrm>
        </p:spPr>
        <p:txBody>
          <a:bodyPr/>
          <a:lstStyle/>
          <a:p>
            <a:pPr algn="ctr"/>
            <a:r>
              <a:rPr lang="en-US" dirty="0"/>
              <a:t>When working with grandparents/relative caregivers, it is important to know where the family lives in order to refer them to the most appropriate local resources  in their community</a:t>
            </a:r>
            <a:br>
              <a:rPr lang="en-US" dirty="0"/>
            </a:br>
            <a:endParaRPr lang="en-US" dirty="0"/>
          </a:p>
        </p:txBody>
      </p:sp>
      <p:pic>
        <p:nvPicPr>
          <p:cNvPr id="7" name="Picture Placeholder 6" descr="Unknown-29.jpeg"/>
          <p:cNvPicPr>
            <a:picLocks noGrp="1" noChangeAspect="1"/>
          </p:cNvPicPr>
          <p:nvPr>
            <p:ph type="pic" idx="1"/>
          </p:nvPr>
        </p:nvPicPr>
        <p:blipFill>
          <a:blip r:embed="rId2" cstate="print">
            <a:extLst>
              <a:ext uri="{28A0092B-C50C-407E-A947-70E740481C1C}">
                <a14:useLocalDpi xmlns:a14="http://schemas.microsoft.com/office/drawing/2010/main"/>
              </a:ext>
            </a:extLst>
          </a:blip>
          <a:srcRect/>
          <a:stretch>
            <a:fillRect/>
          </a:stretch>
        </p:blipFill>
        <p:spPr>
          <a:xfrm rot="21338992">
            <a:off x="4327668" y="753898"/>
            <a:ext cx="3106720" cy="2397321"/>
          </a:xfrm>
        </p:spPr>
      </p:pic>
    </p:spTree>
    <p:extLst>
      <p:ext uri="{BB962C8B-B14F-4D97-AF65-F5344CB8AC3E}">
        <p14:creationId xmlns:p14="http://schemas.microsoft.com/office/powerpoint/2010/main" val="3042632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2989274" y="3409532"/>
            <a:ext cx="5908848" cy="2622797"/>
          </a:xfrm>
        </p:spPr>
        <p:txBody>
          <a:bodyPr>
            <a:noAutofit/>
          </a:bodyPr>
          <a:lstStyle/>
          <a:p>
            <a:r>
              <a:rPr lang="en-US" dirty="0">
                <a:solidFill>
                  <a:schemeClr val="tx1">
                    <a:lumMod val="50000"/>
                    <a:lumOff val="50000"/>
                  </a:schemeClr>
                </a:solidFill>
              </a:rPr>
              <a:t>This question may be, perhaps, the most important question to know the answer to when talking with a grandparent raising a grandchild.  </a:t>
            </a:r>
          </a:p>
          <a:p>
            <a:r>
              <a:rPr lang="en-US" dirty="0">
                <a:solidFill>
                  <a:schemeClr val="tx1">
                    <a:lumMod val="50000"/>
                    <a:lumOff val="50000"/>
                  </a:schemeClr>
                </a:solidFill>
              </a:rPr>
              <a:t>If the grandparent has custody (guardianship or adoption) from Probate and Family Court, then the information you provide will lead them down one path.  </a:t>
            </a:r>
          </a:p>
          <a:p>
            <a:r>
              <a:rPr lang="en-US" dirty="0">
                <a:solidFill>
                  <a:schemeClr val="tx1">
                    <a:lumMod val="50000"/>
                    <a:lumOff val="50000"/>
                  </a:schemeClr>
                </a:solidFill>
              </a:rPr>
              <a:t>If DCF is involved and the court case is through Juvenile Court, the information you provide will lead them down a totally different path.</a:t>
            </a:r>
          </a:p>
        </p:txBody>
      </p:sp>
      <p:sp>
        <p:nvSpPr>
          <p:cNvPr id="4" name="Title 3"/>
          <p:cNvSpPr>
            <a:spLocks noGrp="1"/>
          </p:cNvSpPr>
          <p:nvPr>
            <p:ph type="title"/>
          </p:nvPr>
        </p:nvSpPr>
        <p:spPr>
          <a:xfrm>
            <a:off x="286536" y="1184784"/>
            <a:ext cx="2439433" cy="4553286"/>
          </a:xfrm>
        </p:spPr>
        <p:txBody>
          <a:bodyPr/>
          <a:lstStyle/>
          <a:p>
            <a:pPr algn="ctr"/>
            <a:r>
              <a:rPr lang="en-US" sz="3600" dirty="0"/>
              <a:t>Who has custody of the child and from which court?</a:t>
            </a:r>
          </a:p>
        </p:txBody>
      </p:sp>
      <p:pic>
        <p:nvPicPr>
          <p:cNvPr id="13" name="Picture 12" descr="justice_icon.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984992" y="852403"/>
            <a:ext cx="3597141" cy="2425710"/>
          </a:xfrm>
          <a:prstGeom prst="rect">
            <a:avLst/>
          </a:prstGeom>
        </p:spPr>
      </p:pic>
    </p:spTree>
    <p:extLst>
      <p:ext uri="{BB962C8B-B14F-4D97-AF65-F5344CB8AC3E}">
        <p14:creationId xmlns:p14="http://schemas.microsoft.com/office/powerpoint/2010/main" val="371506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99.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3561" y="434501"/>
            <a:ext cx="2314459" cy="2832606"/>
          </a:xfrm>
          <a:prstGeom prst="rect">
            <a:avLst/>
          </a:prstGeom>
        </p:spPr>
      </p:pic>
      <p:sp>
        <p:nvSpPr>
          <p:cNvPr id="3" name="TextBox 2"/>
          <p:cNvSpPr txBox="1"/>
          <p:nvPr/>
        </p:nvSpPr>
        <p:spPr>
          <a:xfrm>
            <a:off x="1128515" y="3643117"/>
            <a:ext cx="6737742" cy="1815882"/>
          </a:xfrm>
          <a:prstGeom prst="rect">
            <a:avLst/>
          </a:prstGeom>
          <a:noFill/>
        </p:spPr>
        <p:txBody>
          <a:bodyPr wrap="none" rtlCol="0">
            <a:spAutoFit/>
          </a:bodyPr>
          <a:lstStyle/>
          <a:p>
            <a:pPr algn="ctr"/>
            <a:r>
              <a:rPr lang="en-US" sz="2800" dirty="0">
                <a:latin typeface="Bradley Hand Bold"/>
                <a:cs typeface="Bradley Hand Bold"/>
              </a:rPr>
              <a:t>The pathway to services is dependent upon </a:t>
            </a:r>
          </a:p>
          <a:p>
            <a:pPr algn="ctr"/>
            <a:r>
              <a:rPr lang="en-US" sz="2800" dirty="0">
                <a:latin typeface="Bradley Hand Bold"/>
                <a:cs typeface="Bradley Hand Bold"/>
              </a:rPr>
              <a:t>the legal/custody status </a:t>
            </a:r>
          </a:p>
          <a:p>
            <a:pPr algn="ctr"/>
            <a:r>
              <a:rPr lang="en-US" sz="2800" dirty="0">
                <a:latin typeface="Bradley Hand Bold"/>
                <a:cs typeface="Bradley Hand Bold"/>
              </a:rPr>
              <a:t>Of the child with the </a:t>
            </a:r>
          </a:p>
          <a:p>
            <a:pPr algn="ctr"/>
            <a:r>
              <a:rPr lang="en-US" sz="2800" dirty="0">
                <a:latin typeface="Bradley Hand Bold"/>
                <a:cs typeface="Bradley Hand Bold"/>
              </a:rPr>
              <a:t>grandparent/relative caregiver </a:t>
            </a:r>
          </a:p>
        </p:txBody>
      </p:sp>
    </p:spTree>
    <p:extLst>
      <p:ext uri="{BB962C8B-B14F-4D97-AF65-F5344CB8AC3E}">
        <p14:creationId xmlns:p14="http://schemas.microsoft.com/office/powerpoint/2010/main" val="2630617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1195" y="2819400"/>
            <a:ext cx="8129855" cy="1752600"/>
          </a:xfrm>
        </p:spPr>
        <p:txBody>
          <a:bodyPr>
            <a:noAutofit/>
          </a:bodyPr>
          <a:lstStyle/>
          <a:p>
            <a:r>
              <a:rPr lang="en-US" sz="3200" dirty="0"/>
              <a:t>Don’t be scared!</a:t>
            </a:r>
          </a:p>
          <a:p>
            <a:endParaRPr lang="en-US" sz="3200" dirty="0"/>
          </a:p>
          <a:p>
            <a:r>
              <a:rPr lang="en-US" sz="3200" dirty="0"/>
              <a:t>I promise this will be quick and painless!!!!!!!</a:t>
            </a:r>
          </a:p>
        </p:txBody>
      </p:sp>
      <p:sp>
        <p:nvSpPr>
          <p:cNvPr id="3" name="Title 2"/>
          <p:cNvSpPr>
            <a:spLocks noGrp="1"/>
          </p:cNvSpPr>
          <p:nvPr>
            <p:ph type="ctrTitle"/>
          </p:nvPr>
        </p:nvSpPr>
        <p:spPr/>
        <p:txBody>
          <a:bodyPr>
            <a:normAutofit/>
          </a:bodyPr>
          <a:lstStyle/>
          <a:p>
            <a:r>
              <a:rPr lang="en-US" sz="8000" dirty="0"/>
              <a:t>Are you ready?</a:t>
            </a:r>
          </a:p>
        </p:txBody>
      </p:sp>
    </p:spTree>
    <p:extLst>
      <p:ext uri="{BB962C8B-B14F-4D97-AF65-F5344CB8AC3E}">
        <p14:creationId xmlns:p14="http://schemas.microsoft.com/office/powerpoint/2010/main" val="2796576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rot="21000000">
            <a:off x="975616" y="3654183"/>
            <a:ext cx="7267984" cy="977900"/>
          </a:xfrm>
        </p:spPr>
        <p:txBody>
          <a:bodyPr>
            <a:normAutofit/>
          </a:bodyPr>
          <a:lstStyle/>
          <a:p>
            <a:r>
              <a:rPr lang="en-US" sz="2400" dirty="0"/>
              <a:t>Juvenile Court versus Probate and Family Court</a:t>
            </a:r>
          </a:p>
        </p:txBody>
      </p:sp>
      <p:sp>
        <p:nvSpPr>
          <p:cNvPr id="3" name="Title 2"/>
          <p:cNvSpPr>
            <a:spLocks noGrp="1"/>
          </p:cNvSpPr>
          <p:nvPr>
            <p:ph type="title"/>
          </p:nvPr>
        </p:nvSpPr>
        <p:spPr/>
        <p:txBody>
          <a:bodyPr/>
          <a:lstStyle/>
          <a:p>
            <a:r>
              <a:rPr lang="en-US" dirty="0"/>
              <a:t>A Tale of Two Courts</a:t>
            </a:r>
            <a:r>
              <a:rPr lang="is-IS" dirty="0"/>
              <a:t>…..</a:t>
            </a:r>
            <a:endParaRPr lang="en-US" dirty="0"/>
          </a:p>
        </p:txBody>
      </p:sp>
    </p:spTree>
    <p:extLst>
      <p:ext uri="{BB962C8B-B14F-4D97-AF65-F5344CB8AC3E}">
        <p14:creationId xmlns:p14="http://schemas.microsoft.com/office/powerpoint/2010/main" val="32268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133" y="386445"/>
            <a:ext cx="3990241" cy="954107"/>
          </a:xfrm>
          <a:prstGeom prst="rect">
            <a:avLst/>
          </a:prstGeom>
          <a:noFill/>
        </p:spPr>
        <p:txBody>
          <a:bodyPr wrap="square" rtlCol="0">
            <a:spAutoFit/>
          </a:bodyPr>
          <a:lstStyle/>
          <a:p>
            <a:pPr algn="ctr"/>
            <a:r>
              <a:rPr lang="en-US" sz="2800" b="1" u="sng" dirty="0">
                <a:solidFill>
                  <a:schemeClr val="tx2"/>
                </a:solidFill>
                <a:latin typeface="Copperplate Gothic Bold"/>
                <a:cs typeface="Copperplate Gothic Bold"/>
              </a:rPr>
              <a:t>Juvenile Court (DCF):</a:t>
            </a:r>
          </a:p>
        </p:txBody>
      </p:sp>
      <p:sp>
        <p:nvSpPr>
          <p:cNvPr id="4" name="TextBox 3"/>
          <p:cNvSpPr txBox="1"/>
          <p:nvPr/>
        </p:nvSpPr>
        <p:spPr>
          <a:xfrm>
            <a:off x="244987" y="1470348"/>
            <a:ext cx="4336592" cy="4401205"/>
          </a:xfrm>
          <a:prstGeom prst="rect">
            <a:avLst/>
          </a:prstGeom>
          <a:noFill/>
        </p:spPr>
        <p:txBody>
          <a:bodyPr wrap="square" rtlCol="0">
            <a:spAutoFit/>
          </a:bodyPr>
          <a:lstStyle/>
          <a:p>
            <a:pPr marL="171450" indent="-171450">
              <a:buFont typeface="Arial"/>
              <a:buChar char="•"/>
            </a:pPr>
            <a:r>
              <a:rPr lang="en-US" sz="1000" dirty="0">
                <a:solidFill>
                  <a:schemeClr val="accent6">
                    <a:lumMod val="75000"/>
                  </a:schemeClr>
                </a:solidFill>
              </a:rPr>
              <a:t>In Juvenile Court, it is typically DCF that files a Care and Protection petition (C+P) when it is determined a child is in imminent risk of harm with their caregiver.</a:t>
            </a:r>
          </a:p>
          <a:p>
            <a:endParaRPr lang="en-US" sz="1000" dirty="0">
              <a:solidFill>
                <a:schemeClr val="accent6">
                  <a:lumMod val="75000"/>
                </a:schemeClr>
              </a:solidFill>
            </a:endParaRPr>
          </a:p>
          <a:p>
            <a:pPr marL="171450" indent="-171450">
              <a:buFont typeface="Arial"/>
              <a:buChar char="•"/>
            </a:pPr>
            <a:r>
              <a:rPr lang="en-US" sz="1000" dirty="0">
                <a:solidFill>
                  <a:schemeClr val="accent6">
                    <a:lumMod val="75000"/>
                  </a:schemeClr>
                </a:solidFill>
              </a:rPr>
              <a:t>A Judge determines custody of a child.  If DCF is awarded custody of the child, it is DCF’s decision regarding placement of the child.</a:t>
            </a:r>
          </a:p>
          <a:p>
            <a:endParaRPr lang="en-US" sz="1000" dirty="0">
              <a:solidFill>
                <a:schemeClr val="accent6">
                  <a:lumMod val="75000"/>
                </a:schemeClr>
              </a:solidFill>
            </a:endParaRPr>
          </a:p>
          <a:p>
            <a:pPr marL="171450" indent="-171450">
              <a:buFont typeface="Arial"/>
              <a:buChar char="•"/>
            </a:pPr>
            <a:r>
              <a:rPr lang="en-US" sz="1000" dirty="0">
                <a:solidFill>
                  <a:schemeClr val="accent6">
                    <a:lumMod val="75000"/>
                  </a:schemeClr>
                </a:solidFill>
              </a:rPr>
              <a:t>During Juvenile Court proceedings, each parent is assigned an attorney, the child is assigned an attorney, and DCF has an attorney.  The grandparent will not be assigned an attorney and it is at the court’s discretion whether or not to allow the grandparent in the courtroom during court proceedings.</a:t>
            </a:r>
          </a:p>
          <a:p>
            <a:endParaRPr lang="en-US" sz="1000" dirty="0">
              <a:solidFill>
                <a:schemeClr val="accent6">
                  <a:lumMod val="75000"/>
                </a:schemeClr>
              </a:solidFill>
            </a:endParaRPr>
          </a:p>
          <a:p>
            <a:pPr marL="171450" indent="-171450">
              <a:buFont typeface="Arial"/>
              <a:buChar char="•"/>
            </a:pPr>
            <a:r>
              <a:rPr lang="en-US" sz="1000" dirty="0">
                <a:solidFill>
                  <a:schemeClr val="accent6">
                    <a:lumMod val="75000"/>
                  </a:schemeClr>
                </a:solidFill>
              </a:rPr>
              <a:t>A grandparent may request to be considered for “kinship foster care” placement.  This involves everyone in the home 14+  completing a CORI check, a SORI, a DCF history check, and a physical standards check of the home as well as a home study and fingerprinting.</a:t>
            </a:r>
          </a:p>
          <a:p>
            <a:pPr marL="171450" indent="-171450">
              <a:buFont typeface="Arial"/>
              <a:buChar char="•"/>
            </a:pPr>
            <a:endParaRPr lang="en-US" sz="1000" dirty="0">
              <a:solidFill>
                <a:schemeClr val="accent6">
                  <a:lumMod val="75000"/>
                </a:schemeClr>
              </a:solidFill>
            </a:endParaRPr>
          </a:p>
          <a:p>
            <a:pPr marL="171450" indent="-171450">
              <a:buFont typeface="Arial"/>
              <a:buChar char="•"/>
            </a:pPr>
            <a:r>
              <a:rPr lang="en-US" sz="1000" dirty="0">
                <a:solidFill>
                  <a:schemeClr val="accent6">
                    <a:lumMod val="75000"/>
                  </a:schemeClr>
                </a:solidFill>
              </a:rPr>
              <a:t>DCF will supervise visits between the child and the biological parent.  DCF prepares court reports to update the Court on the status of all family members’ efforts towards the goal (reunification, guardianship, adoption, etc.).</a:t>
            </a:r>
          </a:p>
          <a:p>
            <a:pPr marL="171450" indent="-171450">
              <a:buFont typeface="Arial"/>
              <a:buChar char="•"/>
            </a:pPr>
            <a:endParaRPr lang="en-US" sz="1000" dirty="0">
              <a:solidFill>
                <a:schemeClr val="accent6">
                  <a:lumMod val="75000"/>
                </a:schemeClr>
              </a:solidFill>
            </a:endParaRPr>
          </a:p>
          <a:p>
            <a:pPr marL="171450" indent="-171450">
              <a:buFont typeface="Arial"/>
              <a:buChar char="•"/>
            </a:pPr>
            <a:r>
              <a:rPr lang="en-US" sz="1000" dirty="0">
                <a:solidFill>
                  <a:schemeClr val="accent6">
                    <a:lumMod val="75000"/>
                  </a:schemeClr>
                </a:solidFill>
              </a:rPr>
              <a:t>The Judge in Juvenile Court will assign a Court Investigator to complete an independent  investigation for the court. The court investigator will want to meet and interview the child and perhaps the grandparent as well.  The grandparent must allow the court investigator access to the child.</a:t>
            </a:r>
          </a:p>
        </p:txBody>
      </p:sp>
      <p:sp>
        <p:nvSpPr>
          <p:cNvPr id="5" name="TextBox 4"/>
          <p:cNvSpPr txBox="1"/>
          <p:nvPr/>
        </p:nvSpPr>
        <p:spPr>
          <a:xfrm>
            <a:off x="4822496" y="386445"/>
            <a:ext cx="3968593" cy="954107"/>
          </a:xfrm>
          <a:prstGeom prst="rect">
            <a:avLst/>
          </a:prstGeom>
          <a:noFill/>
        </p:spPr>
        <p:txBody>
          <a:bodyPr wrap="square" rtlCol="0">
            <a:spAutoFit/>
          </a:bodyPr>
          <a:lstStyle/>
          <a:p>
            <a:pPr algn="ctr"/>
            <a:r>
              <a:rPr lang="en-US" sz="2800" b="1" u="sng" dirty="0">
                <a:solidFill>
                  <a:schemeClr val="tx2"/>
                </a:solidFill>
                <a:latin typeface="Copperplate Gothic Bold"/>
                <a:cs typeface="Copperplate Gothic Bold"/>
              </a:rPr>
              <a:t>Probate and Family Court:</a:t>
            </a:r>
          </a:p>
        </p:txBody>
      </p:sp>
      <p:sp>
        <p:nvSpPr>
          <p:cNvPr id="6" name="TextBox 5"/>
          <p:cNvSpPr txBox="1"/>
          <p:nvPr/>
        </p:nvSpPr>
        <p:spPr>
          <a:xfrm>
            <a:off x="4477017" y="1477140"/>
            <a:ext cx="4504353" cy="5632311"/>
          </a:xfrm>
          <a:prstGeom prst="rect">
            <a:avLst/>
          </a:prstGeom>
          <a:noFill/>
        </p:spPr>
        <p:txBody>
          <a:bodyPr wrap="square" rtlCol="0">
            <a:spAutoFit/>
          </a:bodyPr>
          <a:lstStyle/>
          <a:p>
            <a:pPr marL="285750" indent="-285750">
              <a:buFont typeface="Arial"/>
              <a:buChar char="•"/>
            </a:pPr>
            <a:r>
              <a:rPr lang="en-US" sz="1000" dirty="0">
                <a:solidFill>
                  <a:schemeClr val="accent6">
                    <a:lumMod val="75000"/>
                  </a:schemeClr>
                </a:solidFill>
              </a:rPr>
              <a:t>In Probate and Family Court, it is typically the</a:t>
            </a:r>
            <a:r>
              <a:rPr lang="en-US" sz="1000" i="1" dirty="0">
                <a:solidFill>
                  <a:schemeClr val="accent6">
                    <a:lumMod val="75000"/>
                  </a:schemeClr>
                </a:solidFill>
              </a:rPr>
              <a:t> family </a:t>
            </a:r>
            <a:r>
              <a:rPr lang="en-US" sz="1000" dirty="0">
                <a:solidFill>
                  <a:schemeClr val="accent6">
                    <a:lumMod val="75000"/>
                  </a:schemeClr>
                </a:solidFill>
              </a:rPr>
              <a:t>the files for temporary guardianship.  Once the paperwork is complete, the case will be scheduled for a hearing within 10 days.  It is the grandparent’s responsibility to provide notice to the biological parent (s) of the hearing.</a:t>
            </a:r>
          </a:p>
          <a:p>
            <a:pPr marL="285750" indent="-285750">
              <a:buFont typeface="Arial"/>
              <a:buChar char="•"/>
            </a:pPr>
            <a:endParaRPr lang="en-US" sz="1000" dirty="0">
              <a:solidFill>
                <a:schemeClr val="accent6">
                  <a:lumMod val="75000"/>
                </a:schemeClr>
              </a:solidFill>
            </a:endParaRPr>
          </a:p>
          <a:p>
            <a:pPr marL="285750" indent="-285750">
              <a:buFont typeface="Arial"/>
              <a:buChar char="•"/>
            </a:pPr>
            <a:r>
              <a:rPr lang="en-US" sz="1000" dirty="0">
                <a:solidFill>
                  <a:schemeClr val="accent6">
                    <a:lumMod val="75000"/>
                  </a:schemeClr>
                </a:solidFill>
              </a:rPr>
              <a:t>The grandparent will need to demonstrate that the parent (s) are either unfit or unavailable to care for  the child.</a:t>
            </a:r>
          </a:p>
          <a:p>
            <a:pPr marL="285750" indent="-285750">
              <a:buFont typeface="Arial"/>
              <a:buChar char="•"/>
            </a:pPr>
            <a:endParaRPr lang="en-US" sz="1000" dirty="0">
              <a:solidFill>
                <a:schemeClr val="accent6">
                  <a:lumMod val="75000"/>
                </a:schemeClr>
              </a:solidFill>
            </a:endParaRPr>
          </a:p>
          <a:p>
            <a:pPr marL="285750" indent="-285750">
              <a:buFont typeface="Arial"/>
              <a:buChar char="•"/>
            </a:pPr>
            <a:r>
              <a:rPr lang="en-US" sz="1000" dirty="0">
                <a:solidFill>
                  <a:schemeClr val="accent6">
                    <a:lumMod val="75000"/>
                  </a:schemeClr>
                </a:solidFill>
              </a:rPr>
              <a:t>The Probation Department may assist in mediation with grandparents and biological parents on the day of the hearing if the parties do not agree.</a:t>
            </a:r>
          </a:p>
          <a:p>
            <a:pPr marL="285750" indent="-285750">
              <a:buFont typeface="Arial"/>
              <a:buChar char="•"/>
            </a:pPr>
            <a:endParaRPr lang="en-US" sz="1000" dirty="0">
              <a:solidFill>
                <a:schemeClr val="accent6">
                  <a:lumMod val="75000"/>
                </a:schemeClr>
              </a:solidFill>
            </a:endParaRPr>
          </a:p>
          <a:p>
            <a:pPr marL="285750" indent="-285750">
              <a:buFont typeface="Arial"/>
              <a:buChar char="•"/>
            </a:pPr>
            <a:r>
              <a:rPr lang="en-US" sz="1000" dirty="0">
                <a:solidFill>
                  <a:schemeClr val="accent6">
                    <a:lumMod val="75000"/>
                  </a:schemeClr>
                </a:solidFill>
              </a:rPr>
              <a:t>If the Judge awards the grandparent guardianship, it is just temporary.  Another court date will be scheduled typically in three months.  At that time, or any other, a grandparent may request permanent guardianship (although permanent does not mean permanent).  The guardianship needs to be renewed each year.</a:t>
            </a:r>
          </a:p>
          <a:p>
            <a:pPr marL="285750" indent="-285750">
              <a:buFont typeface="Arial"/>
              <a:buChar char="•"/>
            </a:pPr>
            <a:endParaRPr lang="en-US" sz="1000" dirty="0">
              <a:solidFill>
                <a:schemeClr val="accent6">
                  <a:lumMod val="75000"/>
                </a:schemeClr>
              </a:solidFill>
            </a:endParaRPr>
          </a:p>
          <a:p>
            <a:pPr marL="285750" indent="-285750">
              <a:buFont typeface="Arial"/>
              <a:buChar char="•"/>
            </a:pPr>
            <a:r>
              <a:rPr lang="en-US" sz="1000" dirty="0">
                <a:solidFill>
                  <a:schemeClr val="accent6">
                    <a:lumMod val="75000"/>
                  </a:schemeClr>
                </a:solidFill>
              </a:rPr>
              <a:t>Once a grandparent/relative caregiver has guardianship of the grandchild, a biological parent can petition the court for the guardianship to be dismissed and get custody back of the child at any time.  The parent may be appointed an attorney during this process, the grandparent will not be appointed an attorney.  The child may have an attorney appointed to represent his/her interests, if requested.</a:t>
            </a:r>
          </a:p>
          <a:p>
            <a:r>
              <a:rPr lang="en-US" sz="1000" dirty="0">
                <a:solidFill>
                  <a:schemeClr val="accent6">
                    <a:lumMod val="75000"/>
                  </a:schemeClr>
                </a:solidFill>
              </a:rPr>
              <a:t>  </a:t>
            </a:r>
          </a:p>
          <a:p>
            <a:pPr marL="285750" indent="-285750">
              <a:buFont typeface="Arial"/>
              <a:buChar char="•"/>
            </a:pPr>
            <a:r>
              <a:rPr lang="en-US" sz="1000" dirty="0">
                <a:solidFill>
                  <a:schemeClr val="accent6">
                    <a:lumMod val="75000"/>
                  </a:schemeClr>
                </a:solidFill>
              </a:rPr>
              <a:t>The Probate and Family Court does not have the ability to assign court staff to do home visits, supervise visits, or prepare court reports.  These tasks would be the responsibility of the grandparent or kinship caregiver.</a:t>
            </a:r>
          </a:p>
          <a:p>
            <a:pPr marL="285750" indent="-285750">
              <a:buFont typeface="Arial"/>
              <a:buChar char="•"/>
            </a:pPr>
            <a:endParaRPr lang="en-US" sz="1000" dirty="0">
              <a:solidFill>
                <a:schemeClr val="accent6">
                  <a:lumMod val="75000"/>
                </a:schemeClr>
              </a:solidFill>
            </a:endParaRPr>
          </a:p>
          <a:p>
            <a:pPr marL="285750" indent="-285750">
              <a:buFont typeface="Arial"/>
              <a:buChar char="•"/>
            </a:pPr>
            <a:endParaRPr lang="en-US" sz="1000" dirty="0">
              <a:solidFill>
                <a:schemeClr val="accent6">
                  <a:lumMod val="75000"/>
                </a:schemeClr>
              </a:solidFill>
            </a:endParaRPr>
          </a:p>
          <a:p>
            <a:pPr marL="285750" indent="-285750">
              <a:buFont typeface="Arial"/>
              <a:buChar char="•"/>
            </a:pPr>
            <a:endParaRPr lang="en-US" sz="1000" dirty="0">
              <a:solidFill>
                <a:schemeClr val="accent6">
                  <a:lumMod val="75000"/>
                </a:schemeClr>
              </a:solidFill>
            </a:endParaRPr>
          </a:p>
          <a:p>
            <a:pPr marL="285750" indent="-285750">
              <a:buFont typeface="Arial"/>
              <a:buChar char="•"/>
            </a:pPr>
            <a:endParaRPr lang="en-US" sz="1000" dirty="0">
              <a:solidFill>
                <a:schemeClr val="bg1"/>
              </a:solidFill>
            </a:endParaRPr>
          </a:p>
          <a:p>
            <a:pPr marL="285750" indent="-285750">
              <a:buFont typeface="Arial"/>
              <a:buChar char="•"/>
            </a:pPr>
            <a:endParaRPr lang="en-US" sz="1000" dirty="0">
              <a:solidFill>
                <a:schemeClr val="bg1"/>
              </a:solidFill>
            </a:endParaRPr>
          </a:p>
          <a:p>
            <a:pPr marL="285750" indent="-285750">
              <a:buFont typeface="Arial"/>
              <a:buChar char="•"/>
            </a:pPr>
            <a:endParaRPr lang="en-US" sz="1000" dirty="0">
              <a:solidFill>
                <a:schemeClr val="bg1"/>
              </a:solidFill>
            </a:endParaRPr>
          </a:p>
        </p:txBody>
      </p:sp>
    </p:spTree>
    <p:extLst>
      <p:ext uri="{BB962C8B-B14F-4D97-AF65-F5344CB8AC3E}">
        <p14:creationId xmlns:p14="http://schemas.microsoft.com/office/powerpoint/2010/main" val="1062327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1000"/>
                                        <p:tgtEl>
                                          <p:spTgt spid="6">
                                            <p:txEl>
                                              <p:pRg st="2" end="2"/>
                                            </p:txEl>
                                          </p:spTgt>
                                        </p:tgtEl>
                                      </p:cBhvr>
                                    </p:animEffect>
                                    <p:anim calcmode="lin" valueType="num">
                                      <p:cBhvr>
                                        <p:cTn id="2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1000"/>
                                        <p:tgtEl>
                                          <p:spTgt spid="6">
                                            <p:txEl>
                                              <p:pRg st="4" end="4"/>
                                            </p:txEl>
                                          </p:spTgt>
                                        </p:tgtEl>
                                      </p:cBhvr>
                                    </p:animEffect>
                                    <p:anim calcmode="lin" valueType="num">
                                      <p:cBhvr>
                                        <p:cTn id="2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animEffect transition="in" filter="fade">
                                      <p:cBhvr>
                                        <p:cTn id="29" dur="1000"/>
                                        <p:tgtEl>
                                          <p:spTgt spid="6">
                                            <p:txEl>
                                              <p:pRg st="6" end="6"/>
                                            </p:txEl>
                                          </p:spTgt>
                                        </p:tgtEl>
                                      </p:cBhvr>
                                    </p:animEffect>
                                    <p:anim calcmode="lin" valueType="num">
                                      <p:cBhvr>
                                        <p:cTn id="3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8" end="8"/>
                                            </p:txEl>
                                          </p:spTgt>
                                        </p:tgtEl>
                                        <p:attrNameLst>
                                          <p:attrName>style.visibility</p:attrName>
                                        </p:attrNameLst>
                                      </p:cBhvr>
                                      <p:to>
                                        <p:strVal val="visible"/>
                                      </p:to>
                                    </p:set>
                                    <p:animEffect transition="in" filter="fade">
                                      <p:cBhvr>
                                        <p:cTn id="34" dur="1000"/>
                                        <p:tgtEl>
                                          <p:spTgt spid="6">
                                            <p:txEl>
                                              <p:pRg st="8" end="8"/>
                                            </p:txEl>
                                          </p:spTgt>
                                        </p:tgtEl>
                                      </p:cBhvr>
                                    </p:animEffect>
                                    <p:anim calcmode="lin" valueType="num">
                                      <p:cBhvr>
                                        <p:cTn id="35"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8" end="8"/>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animEffect transition="in" filter="fade">
                                      <p:cBhvr>
                                        <p:cTn id="39" dur="1000"/>
                                        <p:tgtEl>
                                          <p:spTgt spid="6">
                                            <p:txEl>
                                              <p:pRg st="9" end="9"/>
                                            </p:txEl>
                                          </p:spTgt>
                                        </p:tgtEl>
                                      </p:cBhvr>
                                    </p:animEffect>
                                    <p:anim calcmode="lin" valueType="num">
                                      <p:cBhvr>
                                        <p:cTn id="40"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9" end="9"/>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6">
                                            <p:txEl>
                                              <p:pRg st="10" end="10"/>
                                            </p:txEl>
                                          </p:spTgt>
                                        </p:tgtEl>
                                        <p:attrNameLst>
                                          <p:attrName>style.visibility</p:attrName>
                                        </p:attrNameLst>
                                      </p:cBhvr>
                                      <p:to>
                                        <p:strVal val="visible"/>
                                      </p:to>
                                    </p:set>
                                    <p:animEffect transition="in" filter="fade">
                                      <p:cBhvr>
                                        <p:cTn id="44" dur="1000"/>
                                        <p:tgtEl>
                                          <p:spTgt spid="6">
                                            <p:txEl>
                                              <p:pRg st="10" end="10"/>
                                            </p:txEl>
                                          </p:spTgt>
                                        </p:tgtEl>
                                      </p:cBhvr>
                                    </p:animEffect>
                                    <p:anim calcmode="lin" valueType="num">
                                      <p:cBhvr>
                                        <p:cTn id="45"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46" dur="1000" fill="hold"/>
                                        <p:tgtEl>
                                          <p:spTgt spid="6">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r>
              <a:rPr lang="en-US" sz="3600" dirty="0"/>
              <a:t>There’s more</a:t>
            </a:r>
            <a:r>
              <a:rPr lang="is-IS" sz="3600" dirty="0"/>
              <a:t>…..</a:t>
            </a:r>
            <a:endParaRPr lang="en-US" sz="3600" dirty="0"/>
          </a:p>
        </p:txBody>
      </p:sp>
      <p:sp>
        <p:nvSpPr>
          <p:cNvPr id="3" name="Title 2"/>
          <p:cNvSpPr>
            <a:spLocks noGrp="1"/>
          </p:cNvSpPr>
          <p:nvPr>
            <p:ph type="title"/>
          </p:nvPr>
        </p:nvSpPr>
        <p:spPr>
          <a:xfrm>
            <a:off x="722313" y="232592"/>
            <a:ext cx="7772400" cy="1524000"/>
          </a:xfrm>
        </p:spPr>
        <p:txBody>
          <a:bodyPr>
            <a:normAutofit/>
          </a:bodyPr>
          <a:lstStyle/>
          <a:p>
            <a:r>
              <a:rPr lang="en-US" sz="6000" dirty="0"/>
              <a:t>Are you still with me?</a:t>
            </a:r>
          </a:p>
        </p:txBody>
      </p:sp>
      <p:pic>
        <p:nvPicPr>
          <p:cNvPr id="4" name="Picture 3" descr="th-106.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7104" y="3551202"/>
            <a:ext cx="2235200" cy="2628900"/>
          </a:xfrm>
          <a:prstGeom prst="rect">
            <a:avLst/>
          </a:prstGeom>
        </p:spPr>
      </p:pic>
    </p:spTree>
    <p:extLst>
      <p:ext uri="{BB962C8B-B14F-4D97-AF65-F5344CB8AC3E}">
        <p14:creationId xmlns:p14="http://schemas.microsoft.com/office/powerpoint/2010/main" val="38042216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98.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6336" y="408845"/>
            <a:ext cx="3327400" cy="2641600"/>
          </a:xfrm>
          <a:prstGeom prst="rect">
            <a:avLst/>
          </a:prstGeom>
        </p:spPr>
      </p:pic>
      <p:sp>
        <p:nvSpPr>
          <p:cNvPr id="3" name="TextBox 2"/>
          <p:cNvSpPr txBox="1"/>
          <p:nvPr/>
        </p:nvSpPr>
        <p:spPr>
          <a:xfrm>
            <a:off x="442839" y="3413351"/>
            <a:ext cx="7895904" cy="2031325"/>
          </a:xfrm>
          <a:prstGeom prst="rect">
            <a:avLst/>
          </a:prstGeom>
          <a:noFill/>
        </p:spPr>
        <p:txBody>
          <a:bodyPr wrap="square" rtlCol="0">
            <a:spAutoFit/>
          </a:bodyPr>
          <a:lstStyle/>
          <a:p>
            <a:pPr algn="ctr"/>
            <a:r>
              <a:rPr lang="en-US" sz="3600" b="1" dirty="0">
                <a:latin typeface="Copperplate Gothic Bold"/>
                <a:cs typeface="Copperplate Gothic Bold"/>
              </a:rPr>
              <a:t>It can not be stated enough:</a:t>
            </a:r>
          </a:p>
          <a:p>
            <a:pPr algn="ctr"/>
            <a:endParaRPr lang="en-US" dirty="0">
              <a:latin typeface="Copperplate Gothic Bold"/>
              <a:cs typeface="Copperplate Gothic Bold"/>
            </a:endParaRPr>
          </a:p>
          <a:p>
            <a:pPr algn="ctr"/>
            <a:r>
              <a:rPr lang="en-US" dirty="0">
                <a:latin typeface="Copperplate Gothic Bold"/>
                <a:cs typeface="Copperplate Gothic Bold"/>
              </a:rPr>
              <a:t>The pathway to services/resources is </a:t>
            </a:r>
          </a:p>
          <a:p>
            <a:pPr algn="ctr"/>
            <a:r>
              <a:rPr lang="en-US" dirty="0">
                <a:latin typeface="Copperplate Gothic Bold"/>
                <a:cs typeface="Copperplate Gothic Bold"/>
              </a:rPr>
              <a:t>dependent on the legal </a:t>
            </a:r>
          </a:p>
          <a:p>
            <a:pPr algn="ctr"/>
            <a:r>
              <a:rPr lang="en-US" dirty="0">
                <a:latin typeface="Copperplate Gothic Bold"/>
                <a:cs typeface="Copperplate Gothic Bold"/>
              </a:rPr>
              <a:t>status of the child with the </a:t>
            </a:r>
          </a:p>
          <a:p>
            <a:pPr algn="ctr"/>
            <a:r>
              <a:rPr lang="en-US" dirty="0">
                <a:latin typeface="Copperplate Gothic Bold"/>
                <a:cs typeface="Copperplate Gothic Bold"/>
              </a:rPr>
              <a:t>grandparent/relative caregiver </a:t>
            </a:r>
          </a:p>
        </p:txBody>
      </p:sp>
    </p:spTree>
    <p:extLst>
      <p:ext uri="{BB962C8B-B14F-4D97-AF65-F5344CB8AC3E}">
        <p14:creationId xmlns:p14="http://schemas.microsoft.com/office/powerpoint/2010/main" val="2148005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18436" y="1407019"/>
            <a:ext cx="4224964" cy="732974"/>
          </a:xfrm>
        </p:spPr>
        <p:txBody>
          <a:bodyPr/>
          <a:lstStyle/>
          <a:p>
            <a:pPr algn="ctr"/>
            <a:r>
              <a:rPr lang="en-US" sz="2800" u="sng" dirty="0"/>
              <a:t>DCF </a:t>
            </a:r>
          </a:p>
          <a:p>
            <a:pPr algn="ctr"/>
            <a:r>
              <a:rPr lang="en-US" sz="2800" u="sng" dirty="0"/>
              <a:t>Custody/Involvement</a:t>
            </a:r>
          </a:p>
        </p:txBody>
      </p:sp>
      <p:sp>
        <p:nvSpPr>
          <p:cNvPr id="3" name="Text Placeholder 2"/>
          <p:cNvSpPr>
            <a:spLocks noGrp="1"/>
          </p:cNvSpPr>
          <p:nvPr>
            <p:ph type="body" sz="half" idx="3"/>
          </p:nvPr>
        </p:nvSpPr>
        <p:spPr>
          <a:xfrm>
            <a:off x="4667652" y="1485900"/>
            <a:ext cx="4168500" cy="731520"/>
          </a:xfrm>
        </p:spPr>
        <p:txBody>
          <a:bodyPr/>
          <a:lstStyle/>
          <a:p>
            <a:pPr algn="ctr"/>
            <a:r>
              <a:rPr lang="en-US" sz="2800" u="sng" dirty="0"/>
              <a:t>No DCF Custody/Involvement</a:t>
            </a:r>
          </a:p>
        </p:txBody>
      </p:sp>
      <p:sp>
        <p:nvSpPr>
          <p:cNvPr id="4" name="Content Placeholder 3"/>
          <p:cNvSpPr>
            <a:spLocks noGrp="1"/>
          </p:cNvSpPr>
          <p:nvPr>
            <p:ph sz="quarter" idx="2"/>
          </p:nvPr>
        </p:nvSpPr>
        <p:spPr/>
        <p:txBody>
          <a:bodyPr>
            <a:normAutofit fontScale="92500" lnSpcReduction="20000"/>
          </a:bodyPr>
          <a:lstStyle/>
          <a:p>
            <a:r>
              <a:rPr lang="en-US" dirty="0"/>
              <a:t>It is important to know if DCF has custody of the child.</a:t>
            </a:r>
          </a:p>
          <a:p>
            <a:r>
              <a:rPr lang="en-US" dirty="0"/>
              <a:t>It is important to know if the grandparent is the “kinship foster parent.”</a:t>
            </a:r>
          </a:p>
          <a:p>
            <a:r>
              <a:rPr lang="en-US" dirty="0"/>
              <a:t>It is important to know if DCF does not have custody but the child is an open consumer with DCF</a:t>
            </a:r>
          </a:p>
        </p:txBody>
      </p:sp>
      <p:sp>
        <p:nvSpPr>
          <p:cNvPr id="5" name="Content Placeholder 4"/>
          <p:cNvSpPr>
            <a:spLocks noGrp="1"/>
          </p:cNvSpPr>
          <p:nvPr>
            <p:ph sz="quarter" idx="4"/>
          </p:nvPr>
        </p:nvSpPr>
        <p:spPr/>
        <p:txBody>
          <a:bodyPr>
            <a:normAutofit lnSpcReduction="10000"/>
          </a:bodyPr>
          <a:lstStyle/>
          <a:p>
            <a:r>
              <a:rPr lang="en-US" dirty="0"/>
              <a:t>It is important to know if grandparent has custody of the child from Probate Court.</a:t>
            </a:r>
          </a:p>
          <a:p>
            <a:r>
              <a:rPr lang="en-US" dirty="0"/>
              <a:t>It is important to know the legal status of the guardianship (permanent vs. temporary)</a:t>
            </a:r>
          </a:p>
        </p:txBody>
      </p:sp>
      <p:sp>
        <p:nvSpPr>
          <p:cNvPr id="6" name="Title 5"/>
          <p:cNvSpPr>
            <a:spLocks noGrp="1"/>
          </p:cNvSpPr>
          <p:nvPr>
            <p:ph type="title"/>
          </p:nvPr>
        </p:nvSpPr>
        <p:spPr/>
        <p:txBody>
          <a:bodyPr/>
          <a:lstStyle/>
          <a:p>
            <a:r>
              <a:rPr lang="en-US" dirty="0"/>
              <a:t>The Path to Services</a:t>
            </a:r>
            <a:r>
              <a:rPr lang="is-IS" dirty="0"/>
              <a:t>…..</a:t>
            </a:r>
            <a:endParaRPr lang="en-US" dirty="0"/>
          </a:p>
        </p:txBody>
      </p:sp>
      <p:pic>
        <p:nvPicPr>
          <p:cNvPr id="7" name="Picture 6" descr="th-103.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074975" y="228601"/>
            <a:ext cx="1422522" cy="945100"/>
          </a:xfrm>
          <a:prstGeom prst="rect">
            <a:avLst/>
          </a:prstGeom>
        </p:spPr>
      </p:pic>
    </p:spTree>
    <p:extLst>
      <p:ext uri="{BB962C8B-B14F-4D97-AF65-F5344CB8AC3E}">
        <p14:creationId xmlns:p14="http://schemas.microsoft.com/office/powerpoint/2010/main" val="1012111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2"/>
          </p:nvPr>
        </p:nvSpPr>
        <p:spPr/>
        <p:txBody>
          <a:bodyPr/>
          <a:lstStyle/>
          <a:p>
            <a:endParaRPr lang="en-US" dirty="0"/>
          </a:p>
        </p:txBody>
      </p:sp>
      <p:sp>
        <p:nvSpPr>
          <p:cNvPr id="4" name="Content Placeholder 3"/>
          <p:cNvSpPr>
            <a:spLocks noGrp="1"/>
          </p:cNvSpPr>
          <p:nvPr>
            <p:ph sz="quarter" idx="1"/>
          </p:nvPr>
        </p:nvSpPr>
        <p:spPr>
          <a:xfrm>
            <a:off x="3316376" y="715963"/>
            <a:ext cx="5638800" cy="5410200"/>
          </a:xfrm>
        </p:spPr>
        <p:txBody>
          <a:bodyPr/>
          <a:lstStyle/>
          <a:p>
            <a:r>
              <a:rPr lang="en-US" dirty="0"/>
              <a:t>Goals for today:</a:t>
            </a:r>
          </a:p>
          <a:p>
            <a:pPr marL="0" indent="0">
              <a:buNone/>
            </a:pPr>
            <a:endParaRPr lang="en-US" dirty="0"/>
          </a:p>
          <a:p>
            <a:pPr lvl="2"/>
            <a:r>
              <a:rPr lang="en-US" sz="1800" dirty="0"/>
              <a:t>Define “kinship caregiver”</a:t>
            </a:r>
          </a:p>
          <a:p>
            <a:pPr marL="594360" lvl="2" indent="0">
              <a:buNone/>
            </a:pPr>
            <a:endParaRPr lang="en-US" sz="1800" dirty="0"/>
          </a:p>
          <a:p>
            <a:pPr lvl="2"/>
            <a:r>
              <a:rPr lang="en-US" sz="1800" dirty="0"/>
              <a:t>Discuss typical concerns for kinship caregivers</a:t>
            </a:r>
          </a:p>
          <a:p>
            <a:pPr marL="594360" lvl="2" indent="0">
              <a:buNone/>
            </a:pPr>
            <a:endParaRPr lang="en-US" sz="1800" dirty="0"/>
          </a:p>
          <a:p>
            <a:pPr lvl="2"/>
            <a:r>
              <a:rPr lang="en-US" sz="1800" dirty="0"/>
              <a:t>Review the legal process for kinship caregivers; Probate Court vs. Juvenile Court (don’t be scared!)</a:t>
            </a:r>
          </a:p>
          <a:p>
            <a:pPr marL="594360" lvl="2" indent="0">
              <a:buNone/>
            </a:pPr>
            <a:endParaRPr lang="en-US" sz="1800" dirty="0"/>
          </a:p>
          <a:p>
            <a:pPr lvl="2"/>
            <a:r>
              <a:rPr lang="en-US" sz="1800" dirty="0"/>
              <a:t>Discuss services and resources for kinship caregivers</a:t>
            </a:r>
          </a:p>
          <a:p>
            <a:pPr marL="594360" lvl="2" indent="0">
              <a:buNone/>
            </a:pPr>
            <a:endParaRPr lang="en-US" sz="1800" dirty="0"/>
          </a:p>
          <a:p>
            <a:pPr lvl="2"/>
            <a:r>
              <a:rPr lang="en-US" sz="1800" dirty="0"/>
              <a:t>Discuss ways you can help kinship caregivers</a:t>
            </a:r>
          </a:p>
          <a:p>
            <a:pPr lvl="2"/>
            <a:endParaRPr lang="en-US" dirty="0"/>
          </a:p>
          <a:p>
            <a:pPr lvl="2"/>
            <a:endParaRPr lang="en-US" dirty="0"/>
          </a:p>
        </p:txBody>
      </p:sp>
      <p:pic>
        <p:nvPicPr>
          <p:cNvPr id="5" name="Picture 4" descr="IMG_E2692.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43787" y="981246"/>
            <a:ext cx="1796841" cy="1492062"/>
          </a:xfrm>
          <a:prstGeom prst="rect">
            <a:avLst/>
          </a:prstGeom>
        </p:spPr>
      </p:pic>
      <p:pic>
        <p:nvPicPr>
          <p:cNvPr id="6" name="Picture 5" descr="th-14.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787" y="2610415"/>
            <a:ext cx="1796841" cy="1575827"/>
          </a:xfrm>
          <a:prstGeom prst="rect">
            <a:avLst/>
          </a:prstGeom>
        </p:spPr>
      </p:pic>
      <p:pic>
        <p:nvPicPr>
          <p:cNvPr id="7" name="Picture 6" descr="th-126.jpe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43787" y="4370069"/>
            <a:ext cx="1863267" cy="1403359"/>
          </a:xfrm>
          <a:prstGeom prst="rect">
            <a:avLst/>
          </a:prstGeom>
        </p:spPr>
      </p:pic>
    </p:spTree>
    <p:extLst>
      <p:ext uri="{BB962C8B-B14F-4D97-AF65-F5344CB8AC3E}">
        <p14:creationId xmlns:p14="http://schemas.microsoft.com/office/powerpoint/2010/main" val="2934047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1652" y="2749007"/>
            <a:ext cx="8805190" cy="3631787"/>
          </a:xfrm>
        </p:spPr>
        <p:txBody>
          <a:bodyPr>
            <a:normAutofit fontScale="77500" lnSpcReduction="20000"/>
          </a:bodyPr>
          <a:lstStyle/>
          <a:p>
            <a:pPr>
              <a:buFont typeface="Arial"/>
              <a:buChar char="•"/>
            </a:pPr>
            <a:r>
              <a:rPr lang="en-US" dirty="0">
                <a:latin typeface="Cambria"/>
                <a:cs typeface="Cambria"/>
              </a:rPr>
              <a:t>Once approved as a kinship resource for DCF then Grandparents </a:t>
            </a:r>
            <a:r>
              <a:rPr lang="en-US" u="sng" dirty="0">
                <a:latin typeface="Cambria"/>
                <a:cs typeface="Cambria"/>
              </a:rPr>
              <a:t>automatically</a:t>
            </a:r>
            <a:r>
              <a:rPr lang="en-US" dirty="0">
                <a:latin typeface="Cambria"/>
                <a:cs typeface="Cambria"/>
              </a:rPr>
              <a:t> receive foster care stipends per child and and receive quarterly clothing allowances regardless of a grandparent’s income or financial status. The Kinship resource may be eligible for child care assistance and will have access to the </a:t>
            </a:r>
            <a:r>
              <a:rPr lang="en-US" dirty="0" err="1">
                <a:latin typeface="Cambria"/>
                <a:cs typeface="Cambria"/>
              </a:rPr>
              <a:t>Wonderfund</a:t>
            </a:r>
            <a:r>
              <a:rPr lang="en-US" dirty="0">
                <a:latin typeface="Cambria"/>
                <a:cs typeface="Cambria"/>
              </a:rPr>
              <a:t>.</a:t>
            </a:r>
          </a:p>
          <a:p>
            <a:pPr>
              <a:buFont typeface="Arial"/>
              <a:buChar char="•"/>
            </a:pPr>
            <a:endParaRPr lang="en-US" dirty="0">
              <a:latin typeface="Cambria"/>
              <a:cs typeface="Cambria"/>
            </a:endParaRPr>
          </a:p>
          <a:p>
            <a:pPr>
              <a:buFont typeface="Arial"/>
              <a:buChar char="•"/>
            </a:pPr>
            <a:r>
              <a:rPr lang="en-US" dirty="0">
                <a:latin typeface="Cambria"/>
                <a:cs typeface="Cambria"/>
              </a:rPr>
              <a:t>Child automatically receives </a:t>
            </a:r>
            <a:r>
              <a:rPr lang="en-US" dirty="0" err="1">
                <a:latin typeface="Cambria"/>
                <a:cs typeface="Cambria"/>
              </a:rPr>
              <a:t>Masshealth</a:t>
            </a:r>
            <a:r>
              <a:rPr lang="en-US" dirty="0">
                <a:latin typeface="Cambria"/>
                <a:cs typeface="Cambria"/>
              </a:rPr>
              <a:t> through DCF.</a:t>
            </a:r>
          </a:p>
          <a:p>
            <a:pPr>
              <a:buFont typeface="Arial"/>
              <a:buChar char="•"/>
            </a:pPr>
            <a:endParaRPr lang="en-US" dirty="0">
              <a:latin typeface="Cambria"/>
              <a:cs typeface="Cambria"/>
            </a:endParaRPr>
          </a:p>
          <a:p>
            <a:pPr>
              <a:buFont typeface="Arial"/>
              <a:buChar char="•"/>
            </a:pPr>
            <a:r>
              <a:rPr lang="en-US" dirty="0">
                <a:latin typeface="Cambria"/>
                <a:cs typeface="Cambria"/>
              </a:rPr>
              <a:t>DCF is responsible to supervise visits between the child and the parents.</a:t>
            </a:r>
          </a:p>
          <a:p>
            <a:pPr>
              <a:buFont typeface="Arial"/>
              <a:buChar char="•"/>
            </a:pPr>
            <a:endParaRPr lang="en-US" dirty="0">
              <a:latin typeface="Cambria"/>
              <a:cs typeface="Cambria"/>
            </a:endParaRPr>
          </a:p>
          <a:p>
            <a:pPr>
              <a:buFont typeface="Arial"/>
              <a:buChar char="•"/>
            </a:pPr>
            <a:r>
              <a:rPr lang="en-US" dirty="0">
                <a:latin typeface="Cambria"/>
                <a:cs typeface="Cambria"/>
              </a:rPr>
              <a:t>The on-going social worker will visit the child in the grandparent’s home monthly.  The grandparent has his/her own social worker from the Family Resource Unit as well.  </a:t>
            </a:r>
          </a:p>
          <a:p>
            <a:pPr>
              <a:buFont typeface="Arial"/>
              <a:buChar char="•"/>
            </a:pPr>
            <a:endParaRPr lang="en-US" dirty="0">
              <a:latin typeface="Cambria"/>
              <a:cs typeface="Cambria"/>
            </a:endParaRPr>
          </a:p>
          <a:p>
            <a:pPr>
              <a:buFont typeface="Arial"/>
              <a:buChar char="•"/>
            </a:pPr>
            <a:r>
              <a:rPr lang="en-US" dirty="0">
                <a:latin typeface="Cambria"/>
                <a:cs typeface="Cambria"/>
              </a:rPr>
              <a:t>The social worker prepares a court report for each court date and the </a:t>
            </a:r>
            <a:r>
              <a:rPr lang="en-US" dirty="0" err="1">
                <a:latin typeface="Cambria"/>
                <a:cs typeface="Cambria"/>
              </a:rPr>
              <a:t>dcf</a:t>
            </a:r>
            <a:r>
              <a:rPr lang="en-US" dirty="0">
                <a:latin typeface="Cambria"/>
                <a:cs typeface="Cambria"/>
              </a:rPr>
              <a:t> clinical team is responsible for determining the most appropriate goal for a family (reunification, guardianship, adoption, etc.). </a:t>
            </a:r>
          </a:p>
          <a:p>
            <a:pPr>
              <a:buFont typeface="Arial"/>
              <a:buChar char="•"/>
            </a:pPr>
            <a:endParaRPr lang="en-US" dirty="0">
              <a:latin typeface="Cambria"/>
              <a:cs typeface="Cambria"/>
            </a:endParaRPr>
          </a:p>
          <a:p>
            <a:pPr>
              <a:buFont typeface="Arial"/>
              <a:buChar char="•"/>
            </a:pPr>
            <a:r>
              <a:rPr lang="en-US" dirty="0">
                <a:latin typeface="Cambria"/>
                <a:cs typeface="Cambria"/>
              </a:rPr>
              <a:t>The child has an attorney appointed from the Juvenile Court to represent his/her wishes in court proceedings.  The attorney should visit the child in the grandparent’s home prior to each court date.</a:t>
            </a:r>
          </a:p>
          <a:p>
            <a:endParaRPr lang="en-US" dirty="0"/>
          </a:p>
        </p:txBody>
      </p:sp>
      <p:sp>
        <p:nvSpPr>
          <p:cNvPr id="3" name="Title 2"/>
          <p:cNvSpPr>
            <a:spLocks noGrp="1"/>
          </p:cNvSpPr>
          <p:nvPr>
            <p:ph type="ctrTitle"/>
          </p:nvPr>
        </p:nvSpPr>
        <p:spPr>
          <a:xfrm>
            <a:off x="702789" y="566849"/>
            <a:ext cx="7772400" cy="1221943"/>
          </a:xfrm>
        </p:spPr>
        <p:txBody>
          <a:bodyPr>
            <a:normAutofit fontScale="90000"/>
          </a:bodyPr>
          <a:lstStyle/>
          <a:p>
            <a:r>
              <a:rPr lang="en-US" dirty="0"/>
              <a:t>A Few Things to Know </a:t>
            </a:r>
            <a:br>
              <a:rPr lang="en-US" dirty="0"/>
            </a:br>
            <a:r>
              <a:rPr lang="en-US" dirty="0"/>
              <a:t>When DCF is involved</a:t>
            </a:r>
          </a:p>
        </p:txBody>
      </p:sp>
    </p:spTree>
    <p:extLst>
      <p:ext uri="{BB962C8B-B14F-4D97-AF65-F5344CB8AC3E}">
        <p14:creationId xmlns:p14="http://schemas.microsoft.com/office/powerpoint/2010/main" val="307223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anim calcmode="lin" valueType="num">
                                      <p:cBhvr>
                                        <p:cTn id="16"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anim calcmode="lin" valueType="num">
                                      <p:cBhvr>
                                        <p:cTn id="2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1000"/>
                                        <p:tgtEl>
                                          <p:spTgt spid="2">
                                            <p:txEl>
                                              <p:pRg st="6" end="6"/>
                                            </p:txEl>
                                          </p:spTgt>
                                        </p:tgtEl>
                                      </p:cBhvr>
                                    </p:animEffect>
                                    <p:anim calcmode="lin" valueType="num">
                                      <p:cBhvr>
                                        <p:cTn id="3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
                                            <p:txEl>
                                              <p:pRg st="6" end="6"/>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Effect transition="in" filter="fade">
                                      <p:cBhvr>
                                        <p:cTn id="39" dur="1000"/>
                                        <p:tgtEl>
                                          <p:spTgt spid="2">
                                            <p:txEl>
                                              <p:pRg st="8" end="8"/>
                                            </p:txEl>
                                          </p:spTgt>
                                        </p:tgtEl>
                                      </p:cBhvr>
                                    </p:animEffect>
                                    <p:anim calcmode="lin" valueType="num">
                                      <p:cBhvr>
                                        <p:cTn id="4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2">
                                            <p:txEl>
                                              <p:pRg st="8" end="8"/>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fade">
                                      <p:cBhvr>
                                        <p:cTn id="47" dur="1000"/>
                                        <p:tgtEl>
                                          <p:spTgt spid="2">
                                            <p:txEl>
                                              <p:pRg st="10" end="10"/>
                                            </p:txEl>
                                          </p:spTgt>
                                        </p:tgtEl>
                                      </p:cBhvr>
                                    </p:animEffect>
                                    <p:anim calcmode="lin" valueType="num">
                                      <p:cBhvr>
                                        <p:cTn id="4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2">
                                            <p:txEl>
                                              <p:pRg st="10" end="10"/>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3212" y="1822882"/>
            <a:ext cx="4040188" cy="732974"/>
          </a:xfrm>
        </p:spPr>
        <p:txBody>
          <a:bodyPr/>
          <a:lstStyle/>
          <a:p>
            <a:r>
              <a:rPr lang="en-US" sz="2000" u="sng" dirty="0"/>
              <a:t>“Unrestricted” Foster Care:</a:t>
            </a:r>
          </a:p>
          <a:p>
            <a:r>
              <a:rPr lang="en-US" sz="1200" b="0" dirty="0"/>
              <a:t>Foster care provides a safe, loving home for children they are not related to until they can be reunited with their families.  </a:t>
            </a:r>
          </a:p>
          <a:p>
            <a:endParaRPr lang="en-US" sz="2000" u="sng" dirty="0"/>
          </a:p>
          <a:p>
            <a:endParaRPr lang="en-US" u="sng" dirty="0"/>
          </a:p>
        </p:txBody>
      </p:sp>
      <p:sp>
        <p:nvSpPr>
          <p:cNvPr id="3" name="Text Placeholder 2"/>
          <p:cNvSpPr>
            <a:spLocks noGrp="1"/>
          </p:cNvSpPr>
          <p:nvPr>
            <p:ph type="body" sz="half" idx="3"/>
          </p:nvPr>
        </p:nvSpPr>
        <p:spPr>
          <a:xfrm>
            <a:off x="4794377" y="1639593"/>
            <a:ext cx="4041775" cy="731520"/>
          </a:xfrm>
        </p:spPr>
        <p:txBody>
          <a:bodyPr/>
          <a:lstStyle/>
          <a:p>
            <a:pPr algn="ctr"/>
            <a:r>
              <a:rPr lang="en-US" u="sng" dirty="0"/>
              <a:t>Kinship Foster Care:</a:t>
            </a:r>
          </a:p>
          <a:p>
            <a:r>
              <a:rPr lang="en-US" sz="1200" b="0" dirty="0"/>
              <a:t>A family member/relative who cares for the child when they were removed from their parents care by DCF and are considered in the foster care system</a:t>
            </a:r>
          </a:p>
          <a:p>
            <a:endParaRPr lang="en-US" dirty="0"/>
          </a:p>
        </p:txBody>
      </p:sp>
      <p:sp>
        <p:nvSpPr>
          <p:cNvPr id="4" name="Content Placeholder 3"/>
          <p:cNvSpPr>
            <a:spLocks noGrp="1"/>
          </p:cNvSpPr>
          <p:nvPr>
            <p:ph sz="quarter" idx="2"/>
          </p:nvPr>
        </p:nvSpPr>
        <p:spPr/>
        <p:txBody>
          <a:bodyPr>
            <a:normAutofit fontScale="85000" lnSpcReduction="20000"/>
          </a:bodyPr>
          <a:lstStyle/>
          <a:p>
            <a:pPr marL="342900" indent="-342900">
              <a:buAutoNum type="arabicPeriod"/>
            </a:pPr>
            <a:r>
              <a:rPr lang="en-US" sz="1400" dirty="0"/>
              <a:t>Foster </a:t>
            </a:r>
            <a:r>
              <a:rPr lang="en-US" sz="1400"/>
              <a:t>Parents work with  </a:t>
            </a:r>
            <a:r>
              <a:rPr lang="en-US" sz="1400" dirty="0"/>
              <a:t>a family resource social worker, ongoing social worker, child’s attorney, probation officer, court investigator, and others.</a:t>
            </a:r>
          </a:p>
          <a:p>
            <a:pPr marL="342900" indent="-342900">
              <a:buAutoNum type="arabicPeriod"/>
            </a:pPr>
            <a:r>
              <a:rPr lang="en-US" sz="1400" dirty="0"/>
              <a:t>Foster Parents receive a reimbursement for providing care at the daily rates that DCF has established.</a:t>
            </a:r>
          </a:p>
          <a:p>
            <a:pPr marL="342900" indent="-342900">
              <a:buAutoNum type="arabicPeriod"/>
            </a:pPr>
            <a:r>
              <a:rPr lang="en-US" sz="1400" dirty="0"/>
              <a:t>Foster Parents receive a clothing allowance and other reimbursements for foster children in the care at the rates established by DCF.</a:t>
            </a:r>
          </a:p>
          <a:p>
            <a:pPr marL="342900" indent="-342900">
              <a:buAutoNum type="arabicPeriod"/>
            </a:pPr>
            <a:r>
              <a:rPr lang="en-US" sz="1400" dirty="0"/>
              <a:t>Foster Parents should receive a copy of the child’s placement agreement when they arrive to the home.</a:t>
            </a:r>
          </a:p>
          <a:p>
            <a:pPr marL="342900" indent="-342900">
              <a:buAutoNum type="arabicPeriod"/>
            </a:pPr>
            <a:r>
              <a:rPr lang="en-US" sz="1400" dirty="0"/>
              <a:t>Foster Parents are asked to provide updates to the social workers about the child while in their care and foster parents must allow the social workers into the home to visit the child.</a:t>
            </a:r>
          </a:p>
          <a:p>
            <a:pPr marL="342900" indent="-342900">
              <a:buAutoNum type="arabicPeriod"/>
            </a:pPr>
            <a:r>
              <a:rPr lang="en-US" sz="1400" dirty="0"/>
              <a:t>Foster Parents are invited to participate in the Foster Care Review (every 6 months) and be a part of the permanency discussion.</a:t>
            </a:r>
          </a:p>
          <a:p>
            <a:pPr marL="342900" indent="-342900">
              <a:buAutoNum type="arabicPeriod"/>
            </a:pPr>
            <a:r>
              <a:rPr lang="en-US" sz="1400" dirty="0"/>
              <a:t>Foster Parents may request child care for the child in their care.</a:t>
            </a:r>
          </a:p>
          <a:p>
            <a:pPr marL="342900" indent="-342900">
              <a:buAutoNum type="arabicPeriod"/>
            </a:pPr>
            <a:r>
              <a:rPr lang="en-US" sz="1400" dirty="0"/>
              <a:t>The child will receive </a:t>
            </a:r>
            <a:r>
              <a:rPr lang="en-US" sz="1400" dirty="0" err="1"/>
              <a:t>Masshealth</a:t>
            </a:r>
            <a:r>
              <a:rPr lang="en-US" sz="1400" dirty="0"/>
              <a:t>, be eligible for WIC, Early Intervention, and other services.</a:t>
            </a:r>
          </a:p>
        </p:txBody>
      </p:sp>
      <p:sp>
        <p:nvSpPr>
          <p:cNvPr id="5" name="Content Placeholder 4"/>
          <p:cNvSpPr>
            <a:spLocks noGrp="1"/>
          </p:cNvSpPr>
          <p:nvPr>
            <p:ph sz="quarter" idx="4"/>
          </p:nvPr>
        </p:nvSpPr>
        <p:spPr>
          <a:xfrm>
            <a:off x="4717046" y="2371113"/>
            <a:ext cx="4038600" cy="3822192"/>
          </a:xfrm>
        </p:spPr>
        <p:txBody>
          <a:bodyPr>
            <a:normAutofit lnSpcReduction="10000"/>
          </a:bodyPr>
          <a:lstStyle/>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r>
              <a:rPr lang="en-US" dirty="0"/>
              <a:t>Same</a:t>
            </a:r>
          </a:p>
          <a:p>
            <a:pPr marL="514350" indent="-514350">
              <a:buAutoNum type="arabicPeriod"/>
            </a:pPr>
            <a:endParaRPr lang="en-US" dirty="0"/>
          </a:p>
          <a:p>
            <a:pPr marL="514350" indent="-514350">
              <a:buAutoNum type="arabicPeriod"/>
            </a:pPr>
            <a:endParaRPr lang="en-US" dirty="0"/>
          </a:p>
          <a:p>
            <a:pPr marL="0" indent="0">
              <a:buNone/>
            </a:pPr>
            <a:endParaRPr lang="en-US" dirty="0"/>
          </a:p>
        </p:txBody>
      </p:sp>
      <p:sp>
        <p:nvSpPr>
          <p:cNvPr id="6" name="Title 5"/>
          <p:cNvSpPr>
            <a:spLocks noGrp="1"/>
          </p:cNvSpPr>
          <p:nvPr>
            <p:ph type="title"/>
          </p:nvPr>
        </p:nvSpPr>
        <p:spPr/>
        <p:txBody>
          <a:bodyPr>
            <a:noAutofit/>
          </a:bodyPr>
          <a:lstStyle/>
          <a:p>
            <a:r>
              <a:rPr lang="en-US" sz="2800" dirty="0"/>
              <a:t>What are the differences in DCF foster care?</a:t>
            </a:r>
          </a:p>
        </p:txBody>
      </p:sp>
    </p:spTree>
    <p:extLst>
      <p:ext uri="{BB962C8B-B14F-4D97-AF65-F5344CB8AC3E}">
        <p14:creationId xmlns:p14="http://schemas.microsoft.com/office/powerpoint/2010/main" val="307993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anim calcmode="lin" valueType="num">
                                      <p:cBhvr>
                                        <p:cTn id="1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1000"/>
                                        <p:tgtEl>
                                          <p:spTgt spid="4">
                                            <p:txEl>
                                              <p:pRg st="1" end="1"/>
                                            </p:txEl>
                                          </p:spTgt>
                                        </p:tgtEl>
                                      </p:cBhvr>
                                    </p:animEffect>
                                    <p:anim calcmode="lin" valueType="num">
                                      <p:cBhvr>
                                        <p:cTn id="2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Effect transition="in" filter="fade">
                                      <p:cBhvr>
                                        <p:cTn id="31" dur="1000"/>
                                        <p:tgtEl>
                                          <p:spTgt spid="5">
                                            <p:txEl>
                                              <p:pRg st="1" end="1"/>
                                            </p:txEl>
                                          </p:spTgt>
                                        </p:tgtEl>
                                      </p:cBhvr>
                                    </p:animEffect>
                                    <p:anim calcmode="lin" valueType="num">
                                      <p:cBhvr>
                                        <p:cTn id="3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Effect transition="in" filter="fade">
                                      <p:cBhvr>
                                        <p:cTn id="39" dur="1000"/>
                                        <p:tgtEl>
                                          <p:spTgt spid="4">
                                            <p:txEl>
                                              <p:pRg st="2" end="2"/>
                                            </p:txEl>
                                          </p:spTgt>
                                        </p:tgtEl>
                                      </p:cBhvr>
                                    </p:animEffect>
                                    <p:anim calcmode="lin" valueType="num">
                                      <p:cBhvr>
                                        <p:cTn id="4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animEffect transition="in" filter="fade">
                                      <p:cBhvr>
                                        <p:cTn id="47" dur="1000"/>
                                        <p:tgtEl>
                                          <p:spTgt spid="5">
                                            <p:txEl>
                                              <p:pRg st="2" end="2"/>
                                            </p:txEl>
                                          </p:spTgt>
                                        </p:tgtEl>
                                      </p:cBhvr>
                                    </p:animEffect>
                                    <p:anim calcmode="lin" valueType="num">
                                      <p:cBhvr>
                                        <p:cTn id="4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Effect transition="in" filter="fade">
                                      <p:cBhvr>
                                        <p:cTn id="55" dur="1000"/>
                                        <p:tgtEl>
                                          <p:spTgt spid="4">
                                            <p:txEl>
                                              <p:pRg st="2" end="2"/>
                                            </p:txEl>
                                          </p:spTgt>
                                        </p:tgtEl>
                                      </p:cBhvr>
                                    </p:animEffect>
                                    <p:anim calcmode="lin" valueType="num">
                                      <p:cBhvr>
                                        <p:cTn id="5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par>
                                <p:cTn id="59" presetID="37" presetClass="entr" presetSubtype="0" fill="hold" nodeType="with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Effect transition="in" filter="fade">
                                      <p:cBhvr>
                                        <p:cTn id="61" dur="1000"/>
                                        <p:tgtEl>
                                          <p:spTgt spid="4">
                                            <p:txEl>
                                              <p:pRg st="3" end="3"/>
                                            </p:txEl>
                                          </p:spTgt>
                                        </p:tgtEl>
                                      </p:cBhvr>
                                    </p:animEffect>
                                    <p:anim calcmode="lin" valueType="num">
                                      <p:cBhvr>
                                        <p:cTn id="6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3"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nodeType="clickEffect">
                                  <p:stCondLst>
                                    <p:cond delay="0"/>
                                  </p:stCondLst>
                                  <p:childTnLst>
                                    <p:set>
                                      <p:cBhvr>
                                        <p:cTn id="68" dur="1" fill="hold">
                                          <p:stCondLst>
                                            <p:cond delay="0"/>
                                          </p:stCondLst>
                                        </p:cTn>
                                        <p:tgtEl>
                                          <p:spTgt spid="5">
                                            <p:txEl>
                                              <p:pRg st="3" end="3"/>
                                            </p:txEl>
                                          </p:spTgt>
                                        </p:tgtEl>
                                        <p:attrNameLst>
                                          <p:attrName>style.visibility</p:attrName>
                                        </p:attrNameLst>
                                      </p:cBhvr>
                                      <p:to>
                                        <p:strVal val="visible"/>
                                      </p:to>
                                    </p:set>
                                    <p:animEffect transition="in" filter="fade">
                                      <p:cBhvr>
                                        <p:cTn id="69" dur="1000"/>
                                        <p:tgtEl>
                                          <p:spTgt spid="5">
                                            <p:txEl>
                                              <p:pRg st="3" end="3"/>
                                            </p:txEl>
                                          </p:spTgt>
                                        </p:tgtEl>
                                      </p:cBhvr>
                                    </p:animEffect>
                                    <p:anim calcmode="lin" valueType="num">
                                      <p:cBhvr>
                                        <p:cTn id="7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71"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7" presetClass="entr" presetSubtype="0" fill="hold" nodeType="click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animEffect transition="in" filter="fade">
                                      <p:cBhvr>
                                        <p:cTn id="77" dur="1000"/>
                                        <p:tgtEl>
                                          <p:spTgt spid="4">
                                            <p:txEl>
                                              <p:pRg st="4" end="4"/>
                                            </p:txEl>
                                          </p:spTgt>
                                        </p:tgtEl>
                                      </p:cBhvr>
                                    </p:animEffect>
                                    <p:anim calcmode="lin" valueType="num">
                                      <p:cBhvr>
                                        <p:cTn id="7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9"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80"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37" presetClass="entr" presetSubtype="0" fill="hold" nodeType="clickEffect">
                                  <p:stCondLst>
                                    <p:cond delay="0"/>
                                  </p:stCondLst>
                                  <p:childTnLst>
                                    <p:set>
                                      <p:cBhvr>
                                        <p:cTn id="84" dur="1" fill="hold">
                                          <p:stCondLst>
                                            <p:cond delay="0"/>
                                          </p:stCondLst>
                                        </p:cTn>
                                        <p:tgtEl>
                                          <p:spTgt spid="5">
                                            <p:txEl>
                                              <p:pRg st="4" end="4"/>
                                            </p:txEl>
                                          </p:spTgt>
                                        </p:tgtEl>
                                        <p:attrNameLst>
                                          <p:attrName>style.visibility</p:attrName>
                                        </p:attrNameLst>
                                      </p:cBhvr>
                                      <p:to>
                                        <p:strVal val="visible"/>
                                      </p:to>
                                    </p:set>
                                    <p:animEffect transition="in" filter="fade">
                                      <p:cBhvr>
                                        <p:cTn id="85" dur="1000"/>
                                        <p:tgtEl>
                                          <p:spTgt spid="5">
                                            <p:txEl>
                                              <p:pRg st="4" end="4"/>
                                            </p:txEl>
                                          </p:spTgt>
                                        </p:tgtEl>
                                      </p:cBhvr>
                                    </p:animEffect>
                                    <p:anim calcmode="lin" valueType="num">
                                      <p:cBhvr>
                                        <p:cTn id="8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87"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37" presetClass="entr" presetSubtype="0" fill="hold" nodeType="clickEffect">
                                  <p:stCondLst>
                                    <p:cond delay="0"/>
                                  </p:stCondLst>
                                  <p:childTnLst>
                                    <p:set>
                                      <p:cBhvr>
                                        <p:cTn id="92" dur="1" fill="hold">
                                          <p:stCondLst>
                                            <p:cond delay="0"/>
                                          </p:stCondLst>
                                        </p:cTn>
                                        <p:tgtEl>
                                          <p:spTgt spid="4">
                                            <p:txEl>
                                              <p:pRg st="5" end="5"/>
                                            </p:txEl>
                                          </p:spTgt>
                                        </p:tgtEl>
                                        <p:attrNameLst>
                                          <p:attrName>style.visibility</p:attrName>
                                        </p:attrNameLst>
                                      </p:cBhvr>
                                      <p:to>
                                        <p:strVal val="visible"/>
                                      </p:to>
                                    </p:set>
                                    <p:animEffect transition="in" filter="fade">
                                      <p:cBhvr>
                                        <p:cTn id="93" dur="1000"/>
                                        <p:tgtEl>
                                          <p:spTgt spid="4">
                                            <p:txEl>
                                              <p:pRg st="5" end="5"/>
                                            </p:txEl>
                                          </p:spTgt>
                                        </p:tgtEl>
                                      </p:cBhvr>
                                    </p:animEffect>
                                    <p:anim calcmode="lin" valueType="num">
                                      <p:cBhvr>
                                        <p:cTn id="9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5"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37" presetClass="entr" presetSubtype="0" fill="hold" nodeType="clickEffect">
                                  <p:stCondLst>
                                    <p:cond delay="0"/>
                                  </p:stCondLst>
                                  <p:childTnLst>
                                    <p:set>
                                      <p:cBhvr>
                                        <p:cTn id="100" dur="1" fill="hold">
                                          <p:stCondLst>
                                            <p:cond delay="0"/>
                                          </p:stCondLst>
                                        </p:cTn>
                                        <p:tgtEl>
                                          <p:spTgt spid="5">
                                            <p:txEl>
                                              <p:pRg st="5" end="5"/>
                                            </p:txEl>
                                          </p:spTgt>
                                        </p:tgtEl>
                                        <p:attrNameLst>
                                          <p:attrName>style.visibility</p:attrName>
                                        </p:attrNameLst>
                                      </p:cBhvr>
                                      <p:to>
                                        <p:strVal val="visible"/>
                                      </p:to>
                                    </p:set>
                                    <p:animEffect transition="in" filter="fade">
                                      <p:cBhvr>
                                        <p:cTn id="101" dur="1000"/>
                                        <p:tgtEl>
                                          <p:spTgt spid="5">
                                            <p:txEl>
                                              <p:pRg st="5" end="5"/>
                                            </p:txEl>
                                          </p:spTgt>
                                        </p:tgtEl>
                                      </p:cBhvr>
                                    </p:animEffect>
                                    <p:anim calcmode="lin" valueType="num">
                                      <p:cBhvr>
                                        <p:cTn id="10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03"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37" presetClass="entr" presetSubtype="0" fill="hold" nodeType="clickEffect">
                                  <p:stCondLst>
                                    <p:cond delay="0"/>
                                  </p:stCondLst>
                                  <p:childTnLst>
                                    <p:set>
                                      <p:cBhvr>
                                        <p:cTn id="108" dur="1" fill="hold">
                                          <p:stCondLst>
                                            <p:cond delay="0"/>
                                          </p:stCondLst>
                                        </p:cTn>
                                        <p:tgtEl>
                                          <p:spTgt spid="4">
                                            <p:txEl>
                                              <p:pRg st="6" end="6"/>
                                            </p:txEl>
                                          </p:spTgt>
                                        </p:tgtEl>
                                        <p:attrNameLst>
                                          <p:attrName>style.visibility</p:attrName>
                                        </p:attrNameLst>
                                      </p:cBhvr>
                                      <p:to>
                                        <p:strVal val="visible"/>
                                      </p:to>
                                    </p:set>
                                    <p:animEffect transition="in" filter="fade">
                                      <p:cBhvr>
                                        <p:cTn id="109" dur="1000"/>
                                        <p:tgtEl>
                                          <p:spTgt spid="4">
                                            <p:txEl>
                                              <p:pRg st="6" end="6"/>
                                            </p:txEl>
                                          </p:spTgt>
                                        </p:tgtEl>
                                      </p:cBhvr>
                                    </p:animEffect>
                                    <p:anim calcmode="lin" valueType="num">
                                      <p:cBhvr>
                                        <p:cTn id="11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11" dur="900" decel="100000" fill="hold"/>
                                        <p:tgtEl>
                                          <p:spTgt spid="4">
                                            <p:txEl>
                                              <p:pRg st="6" end="6"/>
                                            </p:txEl>
                                          </p:spTgt>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4">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37" presetClass="entr" presetSubtype="0" fill="hold" nodeType="clickEffect">
                                  <p:stCondLst>
                                    <p:cond delay="0"/>
                                  </p:stCondLst>
                                  <p:childTnLst>
                                    <p:set>
                                      <p:cBhvr>
                                        <p:cTn id="116" dur="1" fill="hold">
                                          <p:stCondLst>
                                            <p:cond delay="0"/>
                                          </p:stCondLst>
                                        </p:cTn>
                                        <p:tgtEl>
                                          <p:spTgt spid="5">
                                            <p:txEl>
                                              <p:pRg st="6" end="6"/>
                                            </p:txEl>
                                          </p:spTgt>
                                        </p:tgtEl>
                                        <p:attrNameLst>
                                          <p:attrName>style.visibility</p:attrName>
                                        </p:attrNameLst>
                                      </p:cBhvr>
                                      <p:to>
                                        <p:strVal val="visible"/>
                                      </p:to>
                                    </p:set>
                                    <p:animEffect transition="in" filter="fade">
                                      <p:cBhvr>
                                        <p:cTn id="117" dur="1000"/>
                                        <p:tgtEl>
                                          <p:spTgt spid="5">
                                            <p:txEl>
                                              <p:pRg st="6" end="6"/>
                                            </p:txEl>
                                          </p:spTgt>
                                        </p:tgtEl>
                                      </p:cBhvr>
                                    </p:animEffect>
                                    <p:anim calcmode="lin" valueType="num">
                                      <p:cBhvr>
                                        <p:cTn id="11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19"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37" presetClass="entr" presetSubtype="0" fill="hold" nodeType="clickEffect">
                                  <p:stCondLst>
                                    <p:cond delay="0"/>
                                  </p:stCondLst>
                                  <p:childTnLst>
                                    <p:set>
                                      <p:cBhvr>
                                        <p:cTn id="124" dur="1" fill="hold">
                                          <p:stCondLst>
                                            <p:cond delay="0"/>
                                          </p:stCondLst>
                                        </p:cTn>
                                        <p:tgtEl>
                                          <p:spTgt spid="4">
                                            <p:txEl>
                                              <p:pRg st="7" end="7"/>
                                            </p:txEl>
                                          </p:spTgt>
                                        </p:tgtEl>
                                        <p:attrNameLst>
                                          <p:attrName>style.visibility</p:attrName>
                                        </p:attrNameLst>
                                      </p:cBhvr>
                                      <p:to>
                                        <p:strVal val="visible"/>
                                      </p:to>
                                    </p:set>
                                    <p:animEffect transition="in" filter="fade">
                                      <p:cBhvr>
                                        <p:cTn id="125" dur="1000"/>
                                        <p:tgtEl>
                                          <p:spTgt spid="4">
                                            <p:txEl>
                                              <p:pRg st="7" end="7"/>
                                            </p:txEl>
                                          </p:spTgt>
                                        </p:tgtEl>
                                      </p:cBhvr>
                                    </p:animEffect>
                                    <p:anim calcmode="lin" valueType="num">
                                      <p:cBhvr>
                                        <p:cTn id="12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27" dur="900" decel="100000" fill="hold"/>
                                        <p:tgtEl>
                                          <p:spTgt spid="4">
                                            <p:txEl>
                                              <p:pRg st="7" end="7"/>
                                            </p:txEl>
                                          </p:spTgt>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4">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37" presetClass="entr" presetSubtype="0" fill="hold" nodeType="clickEffect">
                                  <p:stCondLst>
                                    <p:cond delay="0"/>
                                  </p:stCondLst>
                                  <p:childTnLst>
                                    <p:set>
                                      <p:cBhvr>
                                        <p:cTn id="132" dur="1" fill="hold">
                                          <p:stCondLst>
                                            <p:cond delay="0"/>
                                          </p:stCondLst>
                                        </p:cTn>
                                        <p:tgtEl>
                                          <p:spTgt spid="5">
                                            <p:txEl>
                                              <p:pRg st="7" end="7"/>
                                            </p:txEl>
                                          </p:spTgt>
                                        </p:tgtEl>
                                        <p:attrNameLst>
                                          <p:attrName>style.visibility</p:attrName>
                                        </p:attrNameLst>
                                      </p:cBhvr>
                                      <p:to>
                                        <p:strVal val="visible"/>
                                      </p:to>
                                    </p:set>
                                    <p:animEffect transition="in" filter="fade">
                                      <p:cBhvr>
                                        <p:cTn id="133" dur="1000"/>
                                        <p:tgtEl>
                                          <p:spTgt spid="5">
                                            <p:txEl>
                                              <p:pRg st="7" end="7"/>
                                            </p:txEl>
                                          </p:spTgt>
                                        </p:tgtEl>
                                      </p:cBhvr>
                                    </p:animEffect>
                                    <p:anim calcmode="lin" valueType="num">
                                      <p:cBhvr>
                                        <p:cTn id="134"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135" dur="900" decel="100000" fill="hold"/>
                                        <p:tgtEl>
                                          <p:spTgt spid="5">
                                            <p:txEl>
                                              <p:pRg st="7" end="7"/>
                                            </p:txEl>
                                          </p:spTgt>
                                        </p:tgtEl>
                                        <p:attrNameLst>
                                          <p:attrName>ppt_y</p:attrName>
                                        </p:attrNameLst>
                                      </p:cBhvr>
                                      <p:tavLst>
                                        <p:tav tm="0">
                                          <p:val>
                                            <p:strVal val="#ppt_y+1"/>
                                          </p:val>
                                        </p:tav>
                                        <p:tav tm="100000">
                                          <p:val>
                                            <p:strVal val="#ppt_y-.03"/>
                                          </p:val>
                                        </p:tav>
                                      </p:tavLst>
                                    </p:anim>
                                    <p:anim calcmode="lin" valueType="num">
                                      <p:cBhvr>
                                        <p:cTn id="136" dur="100" accel="100000" fill="hold">
                                          <p:stCondLst>
                                            <p:cond delay="900"/>
                                          </p:stCondLst>
                                        </p:cTn>
                                        <p:tgtEl>
                                          <p:spTgt spid="5">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ctr"/>
            <a:r>
              <a:rPr lang="en-US" u="sng" dirty="0"/>
              <a:t>“Unrestricted” Foster Care</a:t>
            </a:r>
          </a:p>
        </p:txBody>
      </p:sp>
      <p:sp>
        <p:nvSpPr>
          <p:cNvPr id="3" name="Text Placeholder 2"/>
          <p:cNvSpPr>
            <a:spLocks noGrp="1"/>
          </p:cNvSpPr>
          <p:nvPr>
            <p:ph type="body" sz="half" idx="3"/>
          </p:nvPr>
        </p:nvSpPr>
        <p:spPr/>
        <p:txBody>
          <a:bodyPr/>
          <a:lstStyle/>
          <a:p>
            <a:pPr algn="ctr"/>
            <a:r>
              <a:rPr lang="en-US" u="sng" dirty="0"/>
              <a:t>Kinship Foster Care</a:t>
            </a:r>
          </a:p>
        </p:txBody>
      </p:sp>
      <p:sp>
        <p:nvSpPr>
          <p:cNvPr id="4" name="Content Placeholder 3"/>
          <p:cNvSpPr>
            <a:spLocks noGrp="1"/>
          </p:cNvSpPr>
          <p:nvPr>
            <p:ph sz="quarter" idx="2"/>
          </p:nvPr>
        </p:nvSpPr>
        <p:spPr/>
        <p:txBody>
          <a:bodyPr>
            <a:normAutofit fontScale="62500" lnSpcReduction="20000"/>
          </a:bodyPr>
          <a:lstStyle/>
          <a:p>
            <a:r>
              <a:rPr lang="en-US" dirty="0"/>
              <a:t>Must pass a safety check (CORI, SORI, DCF History, home safety).</a:t>
            </a:r>
          </a:p>
          <a:p>
            <a:pPr marL="0" indent="0">
              <a:buNone/>
            </a:pPr>
            <a:endParaRPr lang="en-US" dirty="0"/>
          </a:p>
          <a:p>
            <a:r>
              <a:rPr lang="en-US" dirty="0"/>
              <a:t>Attend and complete Massachusetts Approach to Partnership in Parenting (MAPP) training (30 hours of training).</a:t>
            </a:r>
          </a:p>
          <a:p>
            <a:pPr marL="0" indent="0">
              <a:buNone/>
            </a:pPr>
            <a:endParaRPr lang="en-US" dirty="0"/>
          </a:p>
          <a:p>
            <a:r>
              <a:rPr lang="en-US" dirty="0"/>
              <a:t>Participate and complete a License Home Study.</a:t>
            </a:r>
          </a:p>
          <a:p>
            <a:pPr marL="0" indent="0">
              <a:buNone/>
            </a:pPr>
            <a:endParaRPr lang="en-US" dirty="0"/>
          </a:p>
          <a:p>
            <a:r>
              <a:rPr lang="en-US" dirty="0"/>
              <a:t>DCF must approve the home/family before a child can be placed there.</a:t>
            </a:r>
          </a:p>
        </p:txBody>
      </p:sp>
      <p:sp>
        <p:nvSpPr>
          <p:cNvPr id="5" name="Content Placeholder 4"/>
          <p:cNvSpPr>
            <a:spLocks noGrp="1"/>
          </p:cNvSpPr>
          <p:nvPr>
            <p:ph sz="quarter" idx="4"/>
          </p:nvPr>
        </p:nvSpPr>
        <p:spPr/>
        <p:txBody>
          <a:bodyPr>
            <a:normAutofit fontScale="62500" lnSpcReduction="20000"/>
          </a:bodyPr>
          <a:lstStyle/>
          <a:p>
            <a:r>
              <a:rPr lang="en-US" dirty="0"/>
              <a:t>Must complete a safety check (CORI, SORI, DCF history, home safety), </a:t>
            </a:r>
            <a:r>
              <a:rPr lang="en-US" sz="2000" i="1" dirty="0"/>
              <a:t>however, certain issues (not all)that come up during the background check may be waived for kinship foster parents.</a:t>
            </a:r>
          </a:p>
          <a:p>
            <a:pPr marL="0" indent="0">
              <a:buNone/>
            </a:pPr>
            <a:endParaRPr lang="en-US" sz="2000" i="1" dirty="0"/>
          </a:p>
          <a:p>
            <a:r>
              <a:rPr lang="en-US" sz="2000" dirty="0"/>
              <a:t>Kinship foster families may participate in MAPP </a:t>
            </a:r>
            <a:r>
              <a:rPr lang="en-US" sz="2000" i="1" dirty="0"/>
              <a:t>but are not required to in order for child to be placed with them.</a:t>
            </a:r>
          </a:p>
          <a:p>
            <a:pPr marL="0" indent="0">
              <a:buNone/>
            </a:pPr>
            <a:endParaRPr lang="en-US" sz="2000" i="1" dirty="0"/>
          </a:p>
          <a:p>
            <a:r>
              <a:rPr lang="en-US" sz="2000" dirty="0"/>
              <a:t>Kinship foster families must participate in a License Home study, </a:t>
            </a:r>
            <a:r>
              <a:rPr lang="en-US" sz="2000" i="1" dirty="0"/>
              <a:t>however, the child may be placed with kinship foster family before the License Study is complete.</a:t>
            </a:r>
          </a:p>
          <a:p>
            <a:pPr marL="0" indent="0">
              <a:buNone/>
            </a:pPr>
            <a:endParaRPr lang="en-US" sz="2000" i="1" dirty="0"/>
          </a:p>
          <a:p>
            <a:r>
              <a:rPr lang="en-US" sz="2000" dirty="0"/>
              <a:t>An emergency placement visit may take place once the background check is complete, the child may be placed with the family after initial emergency review is completed and before the other assessments begin.</a:t>
            </a:r>
          </a:p>
        </p:txBody>
      </p:sp>
      <p:sp>
        <p:nvSpPr>
          <p:cNvPr id="6" name="Title 5"/>
          <p:cNvSpPr>
            <a:spLocks noGrp="1"/>
          </p:cNvSpPr>
          <p:nvPr>
            <p:ph type="title"/>
          </p:nvPr>
        </p:nvSpPr>
        <p:spPr>
          <a:xfrm>
            <a:off x="301752" y="346466"/>
            <a:ext cx="8534400" cy="758952"/>
          </a:xfrm>
        </p:spPr>
        <p:txBody>
          <a:bodyPr>
            <a:normAutofit fontScale="90000"/>
          </a:bodyPr>
          <a:lstStyle/>
          <a:p>
            <a:r>
              <a:rPr lang="en-US" dirty="0"/>
              <a:t>Are there ANY differences between “unrestricted foster care and kinship foster care?  </a:t>
            </a:r>
            <a:endParaRPr lang="en-US" dirty="0">
              <a:solidFill>
                <a:srgbClr val="FF0000"/>
              </a:solidFill>
            </a:endParaRPr>
          </a:p>
        </p:txBody>
      </p:sp>
      <p:sp>
        <p:nvSpPr>
          <p:cNvPr id="7" name="TextBox 6"/>
          <p:cNvSpPr txBox="1"/>
          <p:nvPr/>
        </p:nvSpPr>
        <p:spPr>
          <a:xfrm>
            <a:off x="7687017" y="464332"/>
            <a:ext cx="1037467" cy="523220"/>
          </a:xfrm>
          <a:prstGeom prst="rect">
            <a:avLst/>
          </a:prstGeom>
          <a:noFill/>
        </p:spPr>
        <p:txBody>
          <a:bodyPr wrap="square" rtlCol="0">
            <a:spAutoFit/>
          </a:bodyPr>
          <a:lstStyle/>
          <a:p>
            <a:r>
              <a:rPr lang="en-US" sz="2800" b="1" dirty="0">
                <a:solidFill>
                  <a:srgbClr val="FF0000"/>
                </a:solidFill>
              </a:rPr>
              <a:t>YES</a:t>
            </a:r>
          </a:p>
        </p:txBody>
      </p:sp>
    </p:spTree>
    <p:extLst>
      <p:ext uri="{BB962C8B-B14F-4D97-AF65-F5344CB8AC3E}">
        <p14:creationId xmlns:p14="http://schemas.microsoft.com/office/powerpoint/2010/main" val="286236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106.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4854" y="328414"/>
            <a:ext cx="1924050" cy="1047750"/>
          </a:xfrm>
          <a:prstGeom prst="rect">
            <a:avLst/>
          </a:prstGeom>
        </p:spPr>
      </p:pic>
      <p:sp>
        <p:nvSpPr>
          <p:cNvPr id="3" name="TextBox 2"/>
          <p:cNvSpPr txBox="1"/>
          <p:nvPr/>
        </p:nvSpPr>
        <p:spPr>
          <a:xfrm>
            <a:off x="2128156" y="1754712"/>
            <a:ext cx="5083443" cy="2677656"/>
          </a:xfrm>
          <a:prstGeom prst="rect">
            <a:avLst/>
          </a:prstGeom>
          <a:noFill/>
        </p:spPr>
        <p:txBody>
          <a:bodyPr wrap="none" rtlCol="0">
            <a:spAutoFit/>
          </a:bodyPr>
          <a:lstStyle/>
          <a:p>
            <a:pPr algn="ctr"/>
            <a:r>
              <a:rPr lang="en-US" sz="2800" dirty="0"/>
              <a:t>To learn more about:</a:t>
            </a:r>
          </a:p>
          <a:p>
            <a:pPr marL="285750" indent="-285750" algn="ctr">
              <a:buFont typeface="Wingdings" charset="2"/>
              <a:buChar char="u"/>
            </a:pPr>
            <a:r>
              <a:rPr lang="en-US" sz="2800" dirty="0"/>
              <a:t>DCF Polices</a:t>
            </a:r>
          </a:p>
          <a:p>
            <a:pPr marL="285750" indent="-285750" algn="ctr">
              <a:buFont typeface="Wingdings" charset="2"/>
              <a:buChar char="u"/>
            </a:pPr>
            <a:r>
              <a:rPr lang="en-US" sz="2800" dirty="0"/>
              <a:t>DCF Adolescent Services</a:t>
            </a:r>
          </a:p>
          <a:p>
            <a:pPr marL="285750" indent="-285750" algn="ctr">
              <a:buFont typeface="Wingdings" charset="2"/>
              <a:buChar char="u"/>
            </a:pPr>
            <a:r>
              <a:rPr lang="en-US" sz="2800" dirty="0"/>
              <a:t>Resources for Foster Parents</a:t>
            </a:r>
          </a:p>
          <a:p>
            <a:pPr marL="285750" indent="-285750" algn="ctr">
              <a:buFont typeface="Wingdings" charset="2"/>
              <a:buChar char="u"/>
            </a:pPr>
            <a:r>
              <a:rPr lang="en-US" sz="2800" dirty="0"/>
              <a:t>DCF Area Offices</a:t>
            </a:r>
          </a:p>
          <a:p>
            <a:pPr marL="285750" indent="-285750" algn="ctr">
              <a:buFont typeface="Wingdings" charset="2"/>
              <a:buChar char="u"/>
            </a:pPr>
            <a:r>
              <a:rPr lang="en-US" sz="2800" dirty="0"/>
              <a:t>DCF Ombudsman’s Office</a:t>
            </a:r>
          </a:p>
        </p:txBody>
      </p:sp>
      <p:sp>
        <p:nvSpPr>
          <p:cNvPr id="4" name="Rectangle 3"/>
          <p:cNvSpPr/>
          <p:nvPr/>
        </p:nvSpPr>
        <p:spPr>
          <a:xfrm>
            <a:off x="961284" y="4529864"/>
            <a:ext cx="7355123" cy="1754327"/>
          </a:xfrm>
          <a:prstGeom prst="rect">
            <a:avLst/>
          </a:prstGeom>
          <a:noFill/>
        </p:spPr>
        <p:txBody>
          <a:bodyPr wrap="none" lIns="91440" tIns="45720" rIns="91440" bIns="45720">
            <a:spAutoFit/>
          </a:bodyPr>
          <a:lstStyle/>
          <a:p>
            <a:pPr algn="ctr"/>
            <a:r>
              <a:rPr lang="en-US" sz="5400" b="1" dirty="0">
                <a:ln w="12700">
                  <a:solidFill>
                    <a:schemeClr val="tx2">
                      <a:satMod val="155000"/>
                    </a:schemeClr>
                  </a:solidFill>
                  <a:prstDash val="solid"/>
                </a:ln>
                <a:solidFill>
                  <a:srgbClr val="3366FF"/>
                </a:solidFill>
                <a:effectLst>
                  <a:outerShdw blurRad="41275" dist="20320" dir="1800000" algn="tl" rotWithShape="0">
                    <a:srgbClr val="000000">
                      <a:alpha val="40000"/>
                    </a:srgbClr>
                  </a:outerShdw>
                </a:effectLst>
              </a:rPr>
              <a:t>Visit </a:t>
            </a:r>
          </a:p>
          <a:p>
            <a:pPr algn="ctr"/>
            <a:r>
              <a:rPr lang="en-US" sz="5400" b="1" dirty="0" err="1">
                <a:ln w="12700">
                  <a:solidFill>
                    <a:schemeClr val="tx2">
                      <a:satMod val="155000"/>
                    </a:schemeClr>
                  </a:solidFill>
                  <a:prstDash val="solid"/>
                </a:ln>
                <a:solidFill>
                  <a:srgbClr val="3366FF"/>
                </a:solidFill>
                <a:effectLst>
                  <a:outerShdw blurRad="41275" dist="20320" dir="1800000" algn="tl" rotWithShape="0">
                    <a:srgbClr val="000000">
                      <a:alpha val="40000"/>
                    </a:srgbClr>
                  </a:outerShdw>
                </a:effectLst>
              </a:rPr>
              <a:t>www.mass.gov</a:t>
            </a:r>
            <a:r>
              <a:rPr lang="en-US" sz="5400" b="1" dirty="0">
                <a:ln w="12700">
                  <a:solidFill>
                    <a:schemeClr val="tx2">
                      <a:satMod val="155000"/>
                    </a:schemeClr>
                  </a:solidFill>
                  <a:prstDash val="solid"/>
                </a:ln>
                <a:solidFill>
                  <a:srgbClr val="3366FF"/>
                </a:solidFill>
                <a:effectLst>
                  <a:outerShdw blurRad="41275" dist="20320" dir="1800000" algn="tl" rotWithShape="0">
                    <a:srgbClr val="000000">
                      <a:alpha val="40000"/>
                    </a:srgbClr>
                  </a:outerShdw>
                </a:effectLst>
              </a:rPr>
              <a:t>/DCF</a:t>
            </a:r>
            <a:endParaRPr lang="en-US" sz="5400" b="1" cap="none" spc="0" dirty="0">
              <a:ln w="12700">
                <a:solidFill>
                  <a:schemeClr val="tx2">
                    <a:satMod val="155000"/>
                  </a:schemeClr>
                </a:solidFill>
                <a:prstDash val="solid"/>
              </a:ln>
              <a:solidFill>
                <a:srgbClr val="3366FF"/>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10881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82434" y="247845"/>
            <a:ext cx="7772400" cy="1524000"/>
          </a:xfrm>
        </p:spPr>
        <p:txBody>
          <a:bodyPr>
            <a:normAutofit/>
          </a:bodyPr>
          <a:lstStyle/>
          <a:p>
            <a:r>
              <a:rPr lang="en-US" sz="3600" dirty="0"/>
              <a:t>Are ALL kinship Caregivers involved with DCF? </a:t>
            </a:r>
          </a:p>
        </p:txBody>
      </p:sp>
      <p:sp>
        <p:nvSpPr>
          <p:cNvPr id="4" name="TextBox 3"/>
          <p:cNvSpPr txBox="1"/>
          <p:nvPr/>
        </p:nvSpPr>
        <p:spPr>
          <a:xfrm>
            <a:off x="3584489" y="3044021"/>
            <a:ext cx="1921756" cy="1107996"/>
          </a:xfrm>
          <a:prstGeom prst="rect">
            <a:avLst/>
          </a:prstGeom>
          <a:noFill/>
        </p:spPr>
        <p:txBody>
          <a:bodyPr wrap="square" rtlCol="0">
            <a:spAutoFit/>
          </a:bodyPr>
          <a:lstStyle/>
          <a:p>
            <a:r>
              <a:rPr lang="en-US" sz="6600" b="1" dirty="0">
                <a:solidFill>
                  <a:srgbClr val="FF0000"/>
                </a:solidFill>
              </a:rPr>
              <a:t>NO!</a:t>
            </a:r>
          </a:p>
        </p:txBody>
      </p:sp>
    </p:spTree>
    <p:extLst>
      <p:ext uri="{BB962C8B-B14F-4D97-AF65-F5344CB8AC3E}">
        <p14:creationId xmlns:p14="http://schemas.microsoft.com/office/powerpoint/2010/main" val="382122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03" y="2085299"/>
            <a:ext cx="2788101" cy="2727794"/>
          </a:xfrm>
        </p:spPr>
        <p:txBody>
          <a:bodyPr/>
          <a:lstStyle/>
          <a:p>
            <a:pPr algn="ctr"/>
            <a:r>
              <a:rPr lang="en-US" sz="2800" dirty="0"/>
              <a:t>What resources </a:t>
            </a:r>
            <a:br>
              <a:rPr lang="en-US" sz="2800" dirty="0"/>
            </a:br>
            <a:r>
              <a:rPr lang="en-US" sz="2800" dirty="0"/>
              <a:t>are available for grandparents NOT </a:t>
            </a:r>
            <a:br>
              <a:rPr lang="en-US" sz="2800" dirty="0"/>
            </a:br>
            <a:r>
              <a:rPr lang="en-US" sz="2800" dirty="0"/>
              <a:t>involved with DCF?</a:t>
            </a:r>
          </a:p>
        </p:txBody>
      </p:sp>
      <p:sp>
        <p:nvSpPr>
          <p:cNvPr id="4" name="Content Placeholder 3"/>
          <p:cNvSpPr>
            <a:spLocks noGrp="1"/>
          </p:cNvSpPr>
          <p:nvPr>
            <p:ph sz="quarter" idx="1"/>
          </p:nvPr>
        </p:nvSpPr>
        <p:spPr/>
        <p:txBody>
          <a:bodyPr>
            <a:normAutofit fontScale="85000" lnSpcReduction="20000"/>
          </a:bodyPr>
          <a:lstStyle/>
          <a:p>
            <a:pPr marL="0" indent="0" algn="ctr">
              <a:buNone/>
            </a:pPr>
            <a:r>
              <a:rPr lang="en-US" dirty="0"/>
              <a:t>Grandparents/Relative Caregivers NOT involved with DCF may apply for the following resources OBO of their grandchild:</a:t>
            </a:r>
          </a:p>
          <a:p>
            <a:pPr marL="0" indent="0" algn="ctr">
              <a:buNone/>
            </a:pPr>
            <a:endParaRPr lang="en-US" dirty="0"/>
          </a:p>
          <a:p>
            <a:pPr algn="ctr">
              <a:buFont typeface="Wingdings" charset="2"/>
              <a:buChar char="u"/>
            </a:pPr>
            <a:r>
              <a:rPr lang="en-US" dirty="0"/>
              <a:t> TAFDC/child-only grant and child care for working relative caregivers</a:t>
            </a:r>
          </a:p>
          <a:p>
            <a:pPr marL="0" indent="0" algn="ctr">
              <a:buNone/>
            </a:pPr>
            <a:r>
              <a:rPr lang="en-US" sz="1200" dirty="0"/>
              <a:t>(Temporary Assistance to Families with Dependent Child)</a:t>
            </a:r>
          </a:p>
          <a:p>
            <a:pPr marL="0" indent="0" algn="ctr">
              <a:buNone/>
            </a:pPr>
            <a:endParaRPr lang="en-US" sz="1200" dirty="0"/>
          </a:p>
          <a:p>
            <a:pPr algn="ctr">
              <a:buFont typeface="Wingdings" charset="2"/>
              <a:buChar char="u"/>
            </a:pPr>
            <a:r>
              <a:rPr lang="en-US" dirty="0"/>
              <a:t>SSI/SSDI</a:t>
            </a:r>
          </a:p>
          <a:p>
            <a:pPr marL="0" indent="0" algn="ctr">
              <a:buNone/>
            </a:pPr>
            <a:r>
              <a:rPr lang="en-US" sz="1100" dirty="0"/>
              <a:t>(Supplemental Security Income/Supplemental Security Disability Insurance)</a:t>
            </a:r>
          </a:p>
          <a:p>
            <a:pPr marL="0" indent="0" algn="ctr">
              <a:buNone/>
            </a:pPr>
            <a:endParaRPr lang="en-US" sz="1100" dirty="0"/>
          </a:p>
          <a:p>
            <a:pPr algn="ctr">
              <a:buFont typeface="Wingdings" charset="2"/>
              <a:buChar char="u"/>
            </a:pPr>
            <a:r>
              <a:rPr lang="en-US" dirty="0"/>
              <a:t>WIC</a:t>
            </a:r>
          </a:p>
          <a:p>
            <a:pPr marL="0" indent="0" algn="ctr">
              <a:buNone/>
            </a:pPr>
            <a:r>
              <a:rPr lang="en-US" sz="1200" dirty="0"/>
              <a:t>(Women, Infants, and Children)</a:t>
            </a:r>
          </a:p>
          <a:p>
            <a:pPr marL="0" indent="0" algn="ctr">
              <a:buNone/>
            </a:pPr>
            <a:endParaRPr lang="en-US" sz="1200" dirty="0"/>
          </a:p>
          <a:p>
            <a:pPr algn="ctr">
              <a:buFont typeface="Wingdings" charset="2"/>
              <a:buChar char="u"/>
            </a:pPr>
            <a:r>
              <a:rPr lang="en-US" dirty="0" err="1"/>
              <a:t>Masshealth</a:t>
            </a:r>
            <a:endParaRPr lang="en-US" dirty="0"/>
          </a:p>
          <a:p>
            <a:pPr marL="0" indent="0" algn="ctr">
              <a:buNone/>
            </a:pPr>
            <a:endParaRPr lang="en-US" dirty="0"/>
          </a:p>
          <a:p>
            <a:pPr algn="ctr">
              <a:buFont typeface="Wingdings" charset="2"/>
              <a:buChar char="u"/>
            </a:pPr>
            <a:r>
              <a:rPr lang="en-US" dirty="0"/>
              <a:t>Aging Service Access Points (ASAPs)</a:t>
            </a:r>
          </a:p>
          <a:p>
            <a:pPr marL="0" indent="0" algn="ctr">
              <a:buNone/>
            </a:pPr>
            <a:r>
              <a:rPr lang="en-US" sz="1400" dirty="0"/>
              <a:t>(Family Caregiver Program)</a:t>
            </a:r>
          </a:p>
        </p:txBody>
      </p:sp>
    </p:spTree>
    <p:extLst>
      <p:ext uri="{BB962C8B-B14F-4D97-AF65-F5344CB8AC3E}">
        <p14:creationId xmlns:p14="http://schemas.microsoft.com/office/powerpoint/2010/main" val="174548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7768" y="118017"/>
            <a:ext cx="7708473" cy="923330"/>
          </a:xfrm>
          <a:prstGeom prst="rect">
            <a:avLst/>
          </a:prstGeom>
          <a:noFill/>
        </p:spPr>
        <p:txBody>
          <a:bodyPr wrap="none" lIns="91440" tIns="45720" rIns="91440" bIns="45720">
            <a:spAutoFit/>
          </a:bodyPr>
          <a:lstStyle/>
          <a:p>
            <a:pPr algn="ctr"/>
            <a:r>
              <a:rPr lang="en-US" sz="5400" b="1" cap="none" spc="0" dirty="0">
                <a:ln w="12700">
                  <a:solidFill>
                    <a:schemeClr val="tx2">
                      <a:satMod val="155000"/>
                    </a:schemeClr>
                  </a:solidFill>
                  <a:prstDash val="solid"/>
                </a:ln>
                <a:solidFill>
                  <a:srgbClr val="3366FF"/>
                </a:solidFill>
                <a:effectLst>
                  <a:outerShdw blurRad="41275" dist="20320" dir="1800000" algn="tl" rotWithShape="0">
                    <a:srgbClr val="000000">
                      <a:alpha val="40000"/>
                    </a:srgbClr>
                  </a:outerShdw>
                </a:effectLst>
              </a:rPr>
              <a:t>To learn more about:</a:t>
            </a:r>
          </a:p>
        </p:txBody>
      </p:sp>
      <p:pic>
        <p:nvPicPr>
          <p:cNvPr id="3" name="Picture 2" descr="th-107.jpe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54181" y="1158328"/>
            <a:ext cx="1173059" cy="1156221"/>
          </a:xfrm>
          <a:prstGeom prst="rect">
            <a:avLst/>
          </a:prstGeom>
        </p:spPr>
      </p:pic>
      <p:pic>
        <p:nvPicPr>
          <p:cNvPr id="4" name="Picture 3" descr="th-108.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54181" y="2358657"/>
            <a:ext cx="1330378" cy="1169808"/>
          </a:xfrm>
          <a:prstGeom prst="rect">
            <a:avLst/>
          </a:prstGeom>
        </p:spPr>
      </p:pic>
      <p:pic>
        <p:nvPicPr>
          <p:cNvPr id="5" name="Picture 4" descr="th-105.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440" y="3648569"/>
            <a:ext cx="1066800" cy="1000125"/>
          </a:xfrm>
          <a:prstGeom prst="rect">
            <a:avLst/>
          </a:prstGeom>
        </p:spPr>
      </p:pic>
      <p:pic>
        <p:nvPicPr>
          <p:cNvPr id="6" name="Picture 5" descr="2000px-Seal_of_Massachusetts.svg.pn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560440" y="4996752"/>
            <a:ext cx="1002693" cy="1002693"/>
          </a:xfrm>
          <a:prstGeom prst="rect">
            <a:avLst/>
          </a:prstGeom>
        </p:spPr>
      </p:pic>
      <p:sp>
        <p:nvSpPr>
          <p:cNvPr id="7" name="TextBox 6"/>
          <p:cNvSpPr txBox="1"/>
          <p:nvPr/>
        </p:nvSpPr>
        <p:spPr>
          <a:xfrm>
            <a:off x="1784559" y="1158328"/>
            <a:ext cx="7043649" cy="1200329"/>
          </a:xfrm>
          <a:prstGeom prst="rect">
            <a:avLst/>
          </a:prstGeom>
          <a:noFill/>
        </p:spPr>
        <p:txBody>
          <a:bodyPr wrap="square" rtlCol="0">
            <a:spAutoFit/>
          </a:bodyPr>
          <a:lstStyle/>
          <a:p>
            <a:r>
              <a:rPr lang="en-US" u="sng" dirty="0"/>
              <a:t>Department of Transitional Assistance (DTA</a:t>
            </a:r>
            <a:r>
              <a:rPr lang="en-US" dirty="0"/>
              <a:t>): </a:t>
            </a:r>
          </a:p>
          <a:p>
            <a:r>
              <a:rPr lang="en-US" dirty="0"/>
              <a:t>SNAP Benefits (food stamps), Economic Cash Assistance, TAFDC,</a:t>
            </a:r>
          </a:p>
          <a:p>
            <a:r>
              <a:rPr lang="en-US" dirty="0"/>
              <a:t>DTA Area Offices – visit </a:t>
            </a:r>
            <a:r>
              <a:rPr lang="en-US" dirty="0">
                <a:hlinkClick r:id="rId6"/>
              </a:rPr>
              <a:t>www.mass.gov/DTA</a:t>
            </a:r>
            <a:endParaRPr lang="en-US" dirty="0"/>
          </a:p>
          <a:p>
            <a:endParaRPr lang="en-US" dirty="0"/>
          </a:p>
        </p:txBody>
      </p:sp>
      <p:sp>
        <p:nvSpPr>
          <p:cNvPr id="8" name="TextBox 7"/>
          <p:cNvSpPr txBox="1"/>
          <p:nvPr/>
        </p:nvSpPr>
        <p:spPr>
          <a:xfrm>
            <a:off x="1879977" y="2448240"/>
            <a:ext cx="7218405" cy="1200329"/>
          </a:xfrm>
          <a:prstGeom prst="rect">
            <a:avLst/>
          </a:prstGeom>
          <a:noFill/>
        </p:spPr>
        <p:txBody>
          <a:bodyPr wrap="none" rtlCol="0">
            <a:spAutoFit/>
          </a:bodyPr>
          <a:lstStyle/>
          <a:p>
            <a:r>
              <a:rPr lang="en-US" u="sng" dirty="0" err="1"/>
              <a:t>Masshealth</a:t>
            </a:r>
            <a:r>
              <a:rPr lang="en-US" u="sng" dirty="0"/>
              <a:t>:  </a:t>
            </a:r>
          </a:p>
          <a:p>
            <a:r>
              <a:rPr lang="en-US" dirty="0" err="1"/>
              <a:t>Masshealth</a:t>
            </a:r>
            <a:r>
              <a:rPr lang="en-US" dirty="0"/>
              <a:t>, Medicaid, Children’s Health Insurance Program (CHIP),</a:t>
            </a:r>
          </a:p>
          <a:p>
            <a:r>
              <a:rPr lang="en-US" dirty="0"/>
              <a:t>Eligibility and application process – visit </a:t>
            </a:r>
            <a:r>
              <a:rPr lang="en-US" dirty="0">
                <a:hlinkClick r:id="rId7"/>
              </a:rPr>
              <a:t>www.mass.gov/masshealth</a:t>
            </a:r>
            <a:endParaRPr lang="en-US" dirty="0"/>
          </a:p>
          <a:p>
            <a:endParaRPr lang="en-US" dirty="0"/>
          </a:p>
        </p:txBody>
      </p:sp>
      <p:sp>
        <p:nvSpPr>
          <p:cNvPr id="9" name="TextBox 8"/>
          <p:cNvSpPr txBox="1"/>
          <p:nvPr/>
        </p:nvSpPr>
        <p:spPr>
          <a:xfrm>
            <a:off x="1879977" y="3528465"/>
            <a:ext cx="7186381" cy="1200329"/>
          </a:xfrm>
          <a:prstGeom prst="rect">
            <a:avLst/>
          </a:prstGeom>
          <a:noFill/>
        </p:spPr>
        <p:txBody>
          <a:bodyPr wrap="square" rtlCol="0">
            <a:spAutoFit/>
          </a:bodyPr>
          <a:lstStyle/>
          <a:p>
            <a:r>
              <a:rPr lang="en-US" u="sng" dirty="0"/>
              <a:t>Women’s, Infants, and Children (WIC):</a:t>
            </a:r>
          </a:p>
          <a:p>
            <a:r>
              <a:rPr lang="en-US" dirty="0"/>
              <a:t>Health and Nutrition education, eligibility and application process-</a:t>
            </a:r>
          </a:p>
          <a:p>
            <a:r>
              <a:rPr lang="en-US" dirty="0"/>
              <a:t>Visit </a:t>
            </a:r>
            <a:r>
              <a:rPr lang="en-US" dirty="0">
                <a:hlinkClick r:id="rId8"/>
              </a:rPr>
              <a:t>www.mass.gov/WIC</a:t>
            </a:r>
            <a:endParaRPr lang="en-US" dirty="0"/>
          </a:p>
          <a:p>
            <a:endParaRPr lang="en-US" dirty="0"/>
          </a:p>
        </p:txBody>
      </p:sp>
      <p:sp>
        <p:nvSpPr>
          <p:cNvPr id="10" name="TextBox 9"/>
          <p:cNvSpPr txBox="1"/>
          <p:nvPr/>
        </p:nvSpPr>
        <p:spPr>
          <a:xfrm>
            <a:off x="1894742" y="4996752"/>
            <a:ext cx="6836707" cy="1477328"/>
          </a:xfrm>
          <a:prstGeom prst="rect">
            <a:avLst/>
          </a:prstGeom>
          <a:noFill/>
        </p:spPr>
        <p:txBody>
          <a:bodyPr wrap="square" rtlCol="0">
            <a:spAutoFit/>
          </a:bodyPr>
          <a:lstStyle/>
          <a:p>
            <a:r>
              <a:rPr lang="en-US" u="sng" dirty="0"/>
              <a:t>Executive Office of Elder Affairs (EOEA):</a:t>
            </a:r>
          </a:p>
          <a:p>
            <a:r>
              <a:rPr lang="en-US" dirty="0"/>
              <a:t>Family Caregiver Support Program, protective services, eligibility and application process – </a:t>
            </a:r>
          </a:p>
          <a:p>
            <a:r>
              <a:rPr lang="en-US" dirty="0"/>
              <a:t>visit </a:t>
            </a:r>
            <a:r>
              <a:rPr lang="en-US" dirty="0">
                <a:hlinkClick r:id="rId9"/>
              </a:rPr>
              <a:t>www.mass.gov/ElderAffairs</a:t>
            </a:r>
            <a:endParaRPr lang="en-US" dirty="0"/>
          </a:p>
          <a:p>
            <a:endParaRPr lang="en-US" dirty="0"/>
          </a:p>
        </p:txBody>
      </p:sp>
    </p:spTree>
    <p:extLst>
      <p:ext uri="{BB962C8B-B14F-4D97-AF65-F5344CB8AC3E}">
        <p14:creationId xmlns:p14="http://schemas.microsoft.com/office/powerpoint/2010/main" val="2974483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p:txBody>
          <a:bodyPr>
            <a:normAutofit/>
          </a:bodyPr>
          <a:lstStyle/>
          <a:p>
            <a:pPr marL="0" indent="0" algn="ctr">
              <a:buNone/>
            </a:pPr>
            <a:r>
              <a:rPr lang="en-US" sz="4800" dirty="0">
                <a:latin typeface="Chalkduster"/>
                <a:cs typeface="Chalkduster"/>
              </a:rPr>
              <a:t>Let’s Talk</a:t>
            </a:r>
            <a:r>
              <a:rPr lang="is-IS" sz="4800" dirty="0">
                <a:latin typeface="Chalkduster"/>
                <a:cs typeface="Chalkduster"/>
              </a:rPr>
              <a:t>…</a:t>
            </a:r>
          </a:p>
          <a:p>
            <a:pPr>
              <a:buFont typeface="Arial"/>
              <a:buChar char="•"/>
            </a:pPr>
            <a:r>
              <a:rPr lang="is-IS" sz="2800" dirty="0">
                <a:cs typeface="Chalkduster"/>
              </a:rPr>
              <a:t>What are some barriers to providing effective support for kinship caregivers at your FRC? </a:t>
            </a:r>
          </a:p>
          <a:p>
            <a:pPr>
              <a:buFont typeface="Arial"/>
              <a:buChar char="•"/>
            </a:pPr>
            <a:r>
              <a:rPr lang="is-IS" sz="2800" dirty="0">
                <a:cs typeface="Chalkduster"/>
              </a:rPr>
              <a:t>What is working well at your FRC for kinship caregivers?</a:t>
            </a:r>
          </a:p>
          <a:p>
            <a:pPr>
              <a:buFont typeface="Arial"/>
              <a:buChar char="•"/>
            </a:pPr>
            <a:r>
              <a:rPr lang="is-IS" sz="2800" dirty="0">
                <a:cs typeface="Chalkduster"/>
              </a:rPr>
              <a:t>What suggestions do you have for changes/improvements that could be made at your FRC regarding work with kinship caregivers? What can </a:t>
            </a:r>
            <a:r>
              <a:rPr lang="is-IS" sz="2800" u="sng" dirty="0">
                <a:cs typeface="Chalkduster"/>
              </a:rPr>
              <a:t>you</a:t>
            </a:r>
            <a:r>
              <a:rPr lang="is-IS" sz="2800" dirty="0">
                <a:cs typeface="Chalkduster"/>
              </a:rPr>
              <a:t> do?</a:t>
            </a:r>
          </a:p>
        </p:txBody>
      </p:sp>
      <p:pic>
        <p:nvPicPr>
          <p:cNvPr id="5" name="Picture 4" descr="th-118.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779" y="927685"/>
            <a:ext cx="1991434" cy="1612228"/>
          </a:xfrm>
          <a:prstGeom prst="rect">
            <a:avLst/>
          </a:prstGeom>
        </p:spPr>
      </p:pic>
      <p:pic>
        <p:nvPicPr>
          <p:cNvPr id="6" name="Picture 5" descr="images-6.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38779" y="2837841"/>
            <a:ext cx="1991434" cy="1559620"/>
          </a:xfrm>
          <a:prstGeom prst="rect">
            <a:avLst/>
          </a:prstGeom>
        </p:spPr>
      </p:pic>
      <p:pic>
        <p:nvPicPr>
          <p:cNvPr id="7" name="Picture 6" descr="images-32.jpe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38780" y="4654949"/>
            <a:ext cx="1991434" cy="1543196"/>
          </a:xfrm>
          <a:prstGeom prst="rect">
            <a:avLst/>
          </a:prstGeom>
        </p:spPr>
      </p:pic>
    </p:spTree>
    <p:extLst>
      <p:ext uri="{BB962C8B-B14F-4D97-AF65-F5344CB8AC3E}">
        <p14:creationId xmlns:p14="http://schemas.microsoft.com/office/powerpoint/2010/main" val="159031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h-6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2988536" y="2178794"/>
            <a:ext cx="2895600" cy="2222500"/>
          </a:xfrm>
          <a:prstGeom prst="rect">
            <a:avLst/>
          </a:prstGeom>
        </p:spPr>
      </p:pic>
      <p:sp>
        <p:nvSpPr>
          <p:cNvPr id="4" name="TextBox 3"/>
          <p:cNvSpPr txBox="1"/>
          <p:nvPr/>
        </p:nvSpPr>
        <p:spPr>
          <a:xfrm>
            <a:off x="616238" y="275086"/>
            <a:ext cx="7868312" cy="1538883"/>
          </a:xfrm>
          <a:prstGeom prst="rect">
            <a:avLst/>
          </a:prstGeom>
          <a:noFill/>
        </p:spPr>
        <p:txBody>
          <a:bodyPr wrap="square" rtlCol="0">
            <a:spAutoFit/>
          </a:bodyPr>
          <a:lstStyle/>
          <a:p>
            <a:pPr algn="ctr"/>
            <a:r>
              <a:rPr lang="en-US" sz="4000" dirty="0"/>
              <a:t>Who?  What?  When?  How?</a:t>
            </a:r>
          </a:p>
          <a:p>
            <a:endParaRPr lang="en-US" dirty="0"/>
          </a:p>
          <a:p>
            <a:pPr algn="ctr"/>
            <a:r>
              <a:rPr lang="en-US" dirty="0"/>
              <a:t>Ideas and Suggestions for you to think about inviting as a guest speaker to present on the following topics:</a:t>
            </a:r>
          </a:p>
        </p:txBody>
      </p:sp>
      <p:sp>
        <p:nvSpPr>
          <p:cNvPr id="2" name="TextBox 1"/>
          <p:cNvSpPr txBox="1"/>
          <p:nvPr/>
        </p:nvSpPr>
        <p:spPr>
          <a:xfrm>
            <a:off x="551461" y="4959168"/>
            <a:ext cx="7933089" cy="923330"/>
          </a:xfrm>
          <a:prstGeom prst="rect">
            <a:avLst/>
          </a:prstGeom>
          <a:noFill/>
        </p:spPr>
        <p:txBody>
          <a:bodyPr wrap="square" rtlCol="0">
            <a:spAutoFit/>
          </a:bodyPr>
          <a:lstStyle/>
          <a:p>
            <a:pPr algn="ctr"/>
            <a:r>
              <a:rPr lang="en-US" i="1" dirty="0"/>
              <a:t>Many of the following resources can be found on the Commission’s website</a:t>
            </a:r>
          </a:p>
          <a:p>
            <a:pPr algn="ctr"/>
            <a:r>
              <a:rPr lang="en-US" i="1" dirty="0">
                <a:hlinkClick r:id="rId3"/>
              </a:rPr>
              <a:t>www.massgrg.com</a:t>
            </a:r>
            <a:r>
              <a:rPr lang="en-US" i="1" dirty="0"/>
              <a:t> or </a:t>
            </a:r>
            <a:r>
              <a:rPr lang="en-US" i="1" dirty="0">
                <a:hlinkClick r:id="rId4"/>
              </a:rPr>
              <a:t>www.mass.gov</a:t>
            </a:r>
            <a:endParaRPr lang="en-US" i="1" dirty="0"/>
          </a:p>
          <a:p>
            <a:pPr algn="ctr"/>
            <a:endParaRPr lang="en-US" i="1" dirty="0"/>
          </a:p>
        </p:txBody>
      </p:sp>
    </p:spTree>
    <p:extLst>
      <p:ext uri="{BB962C8B-B14F-4D97-AF65-F5344CB8AC3E}">
        <p14:creationId xmlns:p14="http://schemas.microsoft.com/office/powerpoint/2010/main" val="906102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464" y="1115090"/>
            <a:ext cx="2362200" cy="1548736"/>
          </a:xfrm>
        </p:spPr>
        <p:txBody>
          <a:bodyPr/>
          <a:lstStyle/>
          <a:p>
            <a:pPr algn="ctr"/>
            <a:r>
              <a:rPr lang="en-US" sz="4800" dirty="0"/>
              <a:t>Legal</a:t>
            </a:r>
            <a:br>
              <a:rPr lang="en-US" sz="4800" dirty="0"/>
            </a:br>
            <a:r>
              <a:rPr lang="en-US" sz="4800" dirty="0"/>
              <a:t>Issues</a:t>
            </a:r>
          </a:p>
        </p:txBody>
      </p:sp>
      <p:sp>
        <p:nvSpPr>
          <p:cNvPr id="4" name="Content Placeholder 3"/>
          <p:cNvSpPr>
            <a:spLocks noGrp="1"/>
          </p:cNvSpPr>
          <p:nvPr>
            <p:ph sz="quarter" idx="1"/>
          </p:nvPr>
        </p:nvSpPr>
        <p:spPr/>
        <p:txBody>
          <a:bodyPr/>
          <a:lstStyle/>
          <a:p>
            <a:r>
              <a:rPr lang="en-US" dirty="0"/>
              <a:t>Invite a representative from the County Probate and Family Court to discuss to guardianship process</a:t>
            </a:r>
          </a:p>
          <a:p>
            <a:pPr marL="0" indent="0">
              <a:buNone/>
            </a:pPr>
            <a:endParaRPr lang="en-US" dirty="0"/>
          </a:p>
          <a:p>
            <a:r>
              <a:rPr lang="en-US" dirty="0"/>
              <a:t>Invite an attorney from the Department of Children and Families to provide an overview of the Juvenile Court Process</a:t>
            </a:r>
          </a:p>
          <a:p>
            <a:pPr marL="0" indent="0">
              <a:buNone/>
            </a:pPr>
            <a:endParaRPr lang="en-US" dirty="0"/>
          </a:p>
          <a:p>
            <a:r>
              <a:rPr lang="en-US" dirty="0"/>
              <a:t>Invite a Family Law attorney to discuss guardianships, adoptions, estate planning, etc.</a:t>
            </a:r>
          </a:p>
        </p:txBody>
      </p:sp>
      <p:pic>
        <p:nvPicPr>
          <p:cNvPr id="5" name="Picture 4" descr="aeebfde95ac8d4b8e1dc3ce33437d25d.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1962" y="3441242"/>
            <a:ext cx="1916317" cy="2273596"/>
          </a:xfrm>
          <a:prstGeom prst="rect">
            <a:avLst/>
          </a:prstGeom>
          <a:ln>
            <a:noFill/>
          </a:ln>
          <a:effectLst>
            <a:softEdge rad="112500"/>
          </a:effectLst>
        </p:spPr>
      </p:pic>
    </p:spTree>
    <p:extLst>
      <p:ext uri="{BB962C8B-B14F-4D97-AF65-F5344CB8AC3E}">
        <p14:creationId xmlns:p14="http://schemas.microsoft.com/office/powerpoint/2010/main" val="3195803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684709"/>
            <a:ext cx="6480174" cy="2370533"/>
          </a:xfrm>
        </p:spPr>
        <p:txBody>
          <a:bodyPr>
            <a:normAutofit lnSpcReduction="10000"/>
          </a:bodyPr>
          <a:lstStyle/>
          <a:p>
            <a:pPr marL="285750" indent="-285750">
              <a:buFont typeface="Wingdings" charset="2"/>
              <a:buChar char="u"/>
            </a:pPr>
            <a:r>
              <a:rPr lang="en-US" sz="1900" dirty="0"/>
              <a:t>A grandparent </a:t>
            </a:r>
          </a:p>
          <a:p>
            <a:endParaRPr lang="en-US" sz="1900" dirty="0"/>
          </a:p>
          <a:p>
            <a:pPr marL="285750" indent="-285750">
              <a:buFont typeface="Wingdings" charset="2"/>
              <a:buChar char="u"/>
            </a:pPr>
            <a:r>
              <a:rPr lang="en-US" sz="1900" dirty="0"/>
              <a:t>An aunt or uncle</a:t>
            </a:r>
          </a:p>
          <a:p>
            <a:endParaRPr lang="en-US" sz="1900" dirty="0"/>
          </a:p>
          <a:p>
            <a:pPr marL="285750" indent="-285750">
              <a:buFont typeface="Wingdings" charset="2"/>
              <a:buChar char="u"/>
            </a:pPr>
            <a:r>
              <a:rPr lang="en-US" sz="1900" dirty="0"/>
              <a:t>A cousin or other relative</a:t>
            </a:r>
          </a:p>
          <a:p>
            <a:endParaRPr lang="en-US" sz="1900" dirty="0"/>
          </a:p>
          <a:p>
            <a:pPr marL="285750" indent="-285750">
              <a:buFont typeface="Wingdings" charset="2"/>
              <a:buChar char="u"/>
            </a:pPr>
            <a:r>
              <a:rPr lang="en-US" sz="1900" dirty="0"/>
              <a:t>An adult sibling</a:t>
            </a:r>
          </a:p>
          <a:p>
            <a:pPr marL="285750" indent="-285750">
              <a:buFont typeface="Wingdings" charset="2"/>
              <a:buChar char="u"/>
            </a:pPr>
            <a:endParaRPr lang="en-US" dirty="0"/>
          </a:p>
          <a:p>
            <a:pPr marL="285750" indent="-285750">
              <a:buFont typeface="Wingdings" charset="2"/>
              <a:buChar char="u"/>
            </a:pPr>
            <a:endParaRPr lang="en-US" dirty="0"/>
          </a:p>
          <a:p>
            <a:endParaRPr lang="en-US" dirty="0"/>
          </a:p>
        </p:txBody>
      </p:sp>
      <p:sp>
        <p:nvSpPr>
          <p:cNvPr id="3" name="Title 2"/>
          <p:cNvSpPr>
            <a:spLocks noGrp="1"/>
          </p:cNvSpPr>
          <p:nvPr>
            <p:ph type="title"/>
          </p:nvPr>
        </p:nvSpPr>
        <p:spPr/>
        <p:txBody>
          <a:bodyPr/>
          <a:lstStyle/>
          <a:p>
            <a:r>
              <a:rPr lang="en-US" dirty="0"/>
              <a:t>What/Who is a </a:t>
            </a:r>
            <a:br>
              <a:rPr lang="en-US" dirty="0"/>
            </a:br>
            <a:r>
              <a:rPr lang="en-US" dirty="0"/>
              <a:t>Kinship Caregiver?</a:t>
            </a:r>
          </a:p>
        </p:txBody>
      </p:sp>
      <p:sp>
        <p:nvSpPr>
          <p:cNvPr id="4" name="TextBox 3"/>
          <p:cNvSpPr txBox="1"/>
          <p:nvPr/>
        </p:nvSpPr>
        <p:spPr>
          <a:xfrm>
            <a:off x="208886" y="5034660"/>
            <a:ext cx="8723093" cy="1600438"/>
          </a:xfrm>
          <a:prstGeom prst="rect">
            <a:avLst/>
          </a:prstGeom>
          <a:noFill/>
        </p:spPr>
        <p:txBody>
          <a:bodyPr wrap="square" rtlCol="0">
            <a:spAutoFit/>
          </a:bodyPr>
          <a:lstStyle/>
          <a:p>
            <a:pPr algn="ctr"/>
            <a:r>
              <a:rPr lang="en-US" sz="1600" u="sng" dirty="0"/>
              <a:t>When</a:t>
            </a:r>
            <a:r>
              <a:rPr lang="en-US" sz="1600" dirty="0"/>
              <a:t> referring to a “kinship caregiver” you will likely hear the following terms </a:t>
            </a:r>
          </a:p>
          <a:p>
            <a:pPr algn="ctr"/>
            <a:r>
              <a:rPr lang="en-US" sz="1600" dirty="0"/>
              <a:t>used interchangeably:</a:t>
            </a:r>
          </a:p>
          <a:p>
            <a:pPr marL="285750" indent="-285750" algn="ctr">
              <a:buFontTx/>
              <a:buChar char="-"/>
            </a:pPr>
            <a:r>
              <a:rPr lang="en-US" sz="1600" i="1" dirty="0"/>
              <a:t>Kinship caregiver</a:t>
            </a:r>
          </a:p>
          <a:p>
            <a:pPr marL="285750" indent="-285750" algn="ctr">
              <a:buFontTx/>
              <a:buChar char="-"/>
            </a:pPr>
            <a:r>
              <a:rPr lang="en-US" sz="1600" i="1" dirty="0"/>
              <a:t>Relative caregiver</a:t>
            </a:r>
          </a:p>
          <a:p>
            <a:pPr marL="285750" indent="-285750" algn="ctr">
              <a:buFontTx/>
              <a:buChar char="-"/>
            </a:pPr>
            <a:r>
              <a:rPr lang="en-US" sz="1600" i="1" dirty="0"/>
              <a:t>Grandparent Raising a Grandchild</a:t>
            </a:r>
          </a:p>
          <a:p>
            <a:pPr marL="285750" indent="-285750">
              <a:buFontTx/>
              <a:buChar char="-"/>
            </a:pPr>
            <a:endParaRPr lang="en-US" dirty="0"/>
          </a:p>
        </p:txBody>
      </p:sp>
    </p:spTree>
    <p:extLst>
      <p:ext uri="{BB962C8B-B14F-4D97-AF65-F5344CB8AC3E}">
        <p14:creationId xmlns:p14="http://schemas.microsoft.com/office/powerpoint/2010/main" val="242495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Scale>
                                      <p:cBhvr>
                                        <p:cTn id="14"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2" end="2"/>
                                            </p:txEl>
                                          </p:spTgt>
                                        </p:tgtEl>
                                        <p:attrNameLst>
                                          <p:attrName>ppt_x</p:attrName>
                                          <p:attrName>ppt_y</p:attrName>
                                        </p:attrNameLst>
                                      </p:cBhvr>
                                    </p:animMotion>
                                    <p:animEffect transition="in" filter="fade">
                                      <p:cBhvr>
                                        <p:cTn id="16" dur="10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Scale>
                                      <p:cBhvr>
                                        <p:cTn id="21" dur="1000" decel="50000" fill="hold">
                                          <p:stCondLst>
                                            <p:cond delay="0"/>
                                          </p:stCondLst>
                                        </p:cTn>
                                        <p:tgtEl>
                                          <p:spTgt spid="2">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4" end="4"/>
                                            </p:txEl>
                                          </p:spTgt>
                                        </p:tgtEl>
                                        <p:attrNameLst>
                                          <p:attrName>ppt_x</p:attrName>
                                          <p:attrName>ppt_y</p:attrName>
                                        </p:attrNameLst>
                                      </p:cBhvr>
                                    </p:animMotion>
                                    <p:animEffect transition="in" filter="fade">
                                      <p:cBhvr>
                                        <p:cTn id="23" dur="10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Scale>
                                      <p:cBhvr>
                                        <p:cTn id="28" dur="1000" decel="50000" fill="hold">
                                          <p:stCondLst>
                                            <p:cond delay="0"/>
                                          </p:stCondLst>
                                        </p:cTn>
                                        <p:tgtEl>
                                          <p:spTgt spid="2">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
                                            <p:txEl>
                                              <p:pRg st="6" end="6"/>
                                            </p:txEl>
                                          </p:spTgt>
                                        </p:tgtEl>
                                        <p:attrNameLst>
                                          <p:attrName>ppt_x</p:attrName>
                                          <p:attrName>ppt_y</p:attrName>
                                        </p:attrNameLst>
                                      </p:cBhvr>
                                    </p:animMotion>
                                    <p:animEffect transition="in" filter="fade">
                                      <p:cBhvr>
                                        <p:cTn id="30" dur="10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628" y="844061"/>
            <a:ext cx="2702735" cy="2276697"/>
          </a:xfrm>
        </p:spPr>
        <p:txBody>
          <a:bodyPr/>
          <a:lstStyle/>
          <a:p>
            <a:pPr algn="ctr"/>
            <a:r>
              <a:rPr lang="en-US" sz="3600" dirty="0"/>
              <a:t>Financial Assistance and Services</a:t>
            </a:r>
          </a:p>
        </p:txBody>
      </p:sp>
      <p:sp>
        <p:nvSpPr>
          <p:cNvPr id="4" name="Content Placeholder 3"/>
          <p:cNvSpPr>
            <a:spLocks noGrp="1"/>
          </p:cNvSpPr>
          <p:nvPr>
            <p:ph sz="quarter" idx="1"/>
          </p:nvPr>
        </p:nvSpPr>
        <p:spPr/>
        <p:txBody>
          <a:bodyPr>
            <a:normAutofit fontScale="77500" lnSpcReduction="20000"/>
          </a:bodyPr>
          <a:lstStyle/>
          <a:p>
            <a:r>
              <a:rPr lang="en-US" dirty="0"/>
              <a:t>Invite someone from the Department of Transitional Assistance (DTA) to discuss TAFDC child-only grants and other services through DTA</a:t>
            </a:r>
          </a:p>
          <a:p>
            <a:pPr marL="0" indent="0">
              <a:buNone/>
            </a:pPr>
            <a:endParaRPr lang="en-US" dirty="0"/>
          </a:p>
          <a:p>
            <a:r>
              <a:rPr lang="en-US" dirty="0"/>
              <a:t>Invite Women, Infants, and Children (WIC) to share information about the program</a:t>
            </a:r>
          </a:p>
          <a:p>
            <a:pPr marL="0" indent="0">
              <a:buNone/>
            </a:pPr>
            <a:endParaRPr lang="en-US" dirty="0"/>
          </a:p>
          <a:p>
            <a:r>
              <a:rPr lang="en-US" dirty="0"/>
              <a:t>Invite the local Council on Aging/Aging Service Access Point (ASAP) to discuss caregiver support programs and respite</a:t>
            </a:r>
          </a:p>
          <a:p>
            <a:pPr marL="0" indent="0">
              <a:buNone/>
            </a:pPr>
            <a:endParaRPr lang="en-US" dirty="0"/>
          </a:p>
          <a:p>
            <a:r>
              <a:rPr lang="en-US" dirty="0"/>
              <a:t>Invite </a:t>
            </a:r>
            <a:r>
              <a:rPr lang="en-US" dirty="0" err="1"/>
              <a:t>MassOptions</a:t>
            </a:r>
            <a:r>
              <a:rPr lang="en-US" dirty="0"/>
              <a:t> or SHINE counselor to discuss program and access to services</a:t>
            </a:r>
          </a:p>
          <a:p>
            <a:pPr marL="0" indent="0">
              <a:buNone/>
            </a:pPr>
            <a:endParaRPr lang="en-US" dirty="0"/>
          </a:p>
          <a:p>
            <a:r>
              <a:rPr lang="en-US" dirty="0"/>
              <a:t>Invite the </a:t>
            </a:r>
            <a:r>
              <a:rPr lang="en-US" dirty="0" err="1"/>
              <a:t>Wonderfund</a:t>
            </a:r>
            <a:r>
              <a:rPr lang="en-US" dirty="0"/>
              <a:t>, Rise Above, and other non-profit organizations providing assistance to children in kinship care.</a:t>
            </a:r>
          </a:p>
        </p:txBody>
      </p:sp>
      <p:pic>
        <p:nvPicPr>
          <p:cNvPr id="5" name="Picture 4" descr="7faf1ac28f6f95b3f2b6cc99374471e9.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8000" y="3608556"/>
            <a:ext cx="1674541" cy="2199207"/>
          </a:xfrm>
          <a:prstGeom prst="rect">
            <a:avLst/>
          </a:prstGeom>
          <a:ln>
            <a:noFill/>
          </a:ln>
          <a:effectLst>
            <a:softEdge rad="112500"/>
          </a:effectLst>
        </p:spPr>
      </p:pic>
    </p:spTree>
    <p:extLst>
      <p:ext uri="{BB962C8B-B14F-4D97-AF65-F5344CB8AC3E}">
        <p14:creationId xmlns:p14="http://schemas.microsoft.com/office/powerpoint/2010/main" val="1194757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p:txBody>
          <a:bodyPr/>
          <a:lstStyle/>
          <a:p>
            <a:r>
              <a:rPr lang="en-US" dirty="0"/>
              <a:t>Invite a representative from Early Education and Care (EEC) to explain the child care voucher program or from DTA to discuss new policy for working relative caregivers</a:t>
            </a:r>
          </a:p>
          <a:p>
            <a:pPr marL="0" indent="0">
              <a:buNone/>
            </a:pPr>
            <a:endParaRPr lang="en-US" dirty="0"/>
          </a:p>
          <a:p>
            <a:r>
              <a:rPr lang="en-US" dirty="0"/>
              <a:t>Invite the local Coordinated Family and Community Engagement (CFCE) to share information and programs and services</a:t>
            </a:r>
          </a:p>
          <a:p>
            <a:pPr marL="0" indent="0">
              <a:buNone/>
            </a:pPr>
            <a:endParaRPr lang="en-US" dirty="0"/>
          </a:p>
        </p:txBody>
      </p:sp>
      <p:sp>
        <p:nvSpPr>
          <p:cNvPr id="5" name="Title 4"/>
          <p:cNvSpPr>
            <a:spLocks noGrp="1"/>
          </p:cNvSpPr>
          <p:nvPr>
            <p:ph type="title"/>
          </p:nvPr>
        </p:nvSpPr>
        <p:spPr>
          <a:xfrm>
            <a:off x="154885" y="836316"/>
            <a:ext cx="2725969" cy="2075307"/>
          </a:xfrm>
        </p:spPr>
        <p:txBody>
          <a:bodyPr/>
          <a:lstStyle/>
          <a:p>
            <a:pPr algn="ctr"/>
            <a:r>
              <a:rPr lang="en-US" sz="3200" dirty="0"/>
              <a:t>Child Care Assistance and Programs</a:t>
            </a:r>
          </a:p>
        </p:txBody>
      </p:sp>
      <p:pic>
        <p:nvPicPr>
          <p:cNvPr id="7" name="Picture 6" descr="baby-holding-fathers-hand.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6306" y="3337528"/>
            <a:ext cx="1967034" cy="2005613"/>
          </a:xfrm>
          <a:prstGeom prst="rect">
            <a:avLst/>
          </a:prstGeom>
          <a:ln>
            <a:noFill/>
          </a:ln>
          <a:effectLst>
            <a:softEdge rad="112500"/>
          </a:effectLst>
        </p:spPr>
      </p:pic>
    </p:spTree>
    <p:extLst>
      <p:ext uri="{BB962C8B-B14F-4D97-AF65-F5344CB8AC3E}">
        <p14:creationId xmlns:p14="http://schemas.microsoft.com/office/powerpoint/2010/main" val="4025307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975" y="844061"/>
            <a:ext cx="2362200" cy="2462491"/>
          </a:xfrm>
        </p:spPr>
        <p:txBody>
          <a:bodyPr/>
          <a:lstStyle/>
          <a:p>
            <a:pPr algn="ctr"/>
            <a:r>
              <a:rPr lang="en-US" sz="3200" dirty="0"/>
              <a:t>Access to Special Education and Services</a:t>
            </a:r>
          </a:p>
        </p:txBody>
      </p:sp>
      <p:sp>
        <p:nvSpPr>
          <p:cNvPr id="4" name="Content Placeholder 3"/>
          <p:cNvSpPr>
            <a:spLocks noGrp="1"/>
          </p:cNvSpPr>
          <p:nvPr>
            <p:ph sz="quarter" idx="1"/>
          </p:nvPr>
        </p:nvSpPr>
        <p:spPr/>
        <p:txBody>
          <a:bodyPr/>
          <a:lstStyle/>
          <a:p>
            <a:r>
              <a:rPr lang="en-US" dirty="0"/>
              <a:t>Invite the Federation for Children with Special Needs to present a workshop</a:t>
            </a:r>
          </a:p>
          <a:p>
            <a:pPr marL="0" indent="0">
              <a:buNone/>
            </a:pPr>
            <a:endParaRPr lang="en-US" dirty="0"/>
          </a:p>
          <a:p>
            <a:r>
              <a:rPr lang="en-US" dirty="0"/>
              <a:t>Contact local DCF Office and ask the Educational Consultant to present a workshop</a:t>
            </a:r>
          </a:p>
          <a:p>
            <a:pPr marL="0" indent="0">
              <a:buNone/>
            </a:pPr>
            <a:endParaRPr lang="en-US" dirty="0"/>
          </a:p>
          <a:p>
            <a:r>
              <a:rPr lang="en-US" dirty="0"/>
              <a:t>Other agencies, like Children’s Trust and MSPCC, may be available for presentations on educational resources</a:t>
            </a:r>
          </a:p>
        </p:txBody>
      </p:sp>
      <p:pic>
        <p:nvPicPr>
          <p:cNvPr id="5" name="Picture 4" descr="father-child-holding-hands-e1327959452859.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58259" y="3840867"/>
            <a:ext cx="1750197" cy="1765560"/>
          </a:xfrm>
          <a:prstGeom prst="rect">
            <a:avLst/>
          </a:prstGeom>
          <a:ln>
            <a:noFill/>
          </a:ln>
          <a:effectLst>
            <a:softEdge rad="112500"/>
          </a:effectLst>
        </p:spPr>
      </p:pic>
    </p:spTree>
    <p:extLst>
      <p:ext uri="{BB962C8B-B14F-4D97-AF65-F5344CB8AC3E}">
        <p14:creationId xmlns:p14="http://schemas.microsoft.com/office/powerpoint/2010/main" val="3993652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2362200" cy="2601232"/>
          </a:xfrm>
        </p:spPr>
        <p:txBody>
          <a:bodyPr/>
          <a:lstStyle/>
          <a:p>
            <a:pPr algn="ctr"/>
            <a:r>
              <a:rPr lang="en-US" sz="3600" dirty="0"/>
              <a:t>Physical and Mental Health</a:t>
            </a:r>
            <a:br>
              <a:rPr lang="en-US" sz="3600" dirty="0"/>
            </a:br>
            <a:r>
              <a:rPr lang="en-US" sz="3600" dirty="0"/>
              <a:t>Issues</a:t>
            </a:r>
          </a:p>
        </p:txBody>
      </p:sp>
      <p:sp>
        <p:nvSpPr>
          <p:cNvPr id="4" name="Content Placeholder 3"/>
          <p:cNvSpPr>
            <a:spLocks noGrp="1"/>
          </p:cNvSpPr>
          <p:nvPr>
            <p:ph sz="quarter" idx="1"/>
          </p:nvPr>
        </p:nvSpPr>
        <p:spPr>
          <a:xfrm>
            <a:off x="3124200" y="685799"/>
            <a:ext cx="5638800" cy="5718227"/>
          </a:xfrm>
        </p:spPr>
        <p:txBody>
          <a:bodyPr>
            <a:normAutofit fontScale="92500" lnSpcReduction="10000"/>
          </a:bodyPr>
          <a:lstStyle/>
          <a:p>
            <a:r>
              <a:rPr lang="en-US" dirty="0"/>
              <a:t>Invite local multi-service agency or mental health agency to present on various topics such as</a:t>
            </a:r>
          </a:p>
          <a:p>
            <a:pPr marL="0" indent="0">
              <a:buNone/>
            </a:pPr>
            <a:r>
              <a:rPr lang="en-US" dirty="0"/>
              <a:t>	</a:t>
            </a:r>
            <a:r>
              <a:rPr lang="en-US" sz="1800" dirty="0"/>
              <a:t>- </a:t>
            </a:r>
            <a:r>
              <a:rPr lang="en-US" dirty="0"/>
              <a:t> </a:t>
            </a:r>
            <a:r>
              <a:rPr lang="en-US" sz="1800" dirty="0"/>
              <a:t>ADD/ADHD</a:t>
            </a:r>
          </a:p>
          <a:p>
            <a:pPr marL="0" indent="0">
              <a:buNone/>
            </a:pPr>
            <a:r>
              <a:rPr lang="en-US" sz="1800" dirty="0"/>
              <a:t>	-  Depression in Children</a:t>
            </a:r>
          </a:p>
          <a:p>
            <a:pPr marL="0" indent="0">
              <a:buNone/>
            </a:pPr>
            <a:r>
              <a:rPr lang="en-US" sz="1800" dirty="0"/>
              <a:t>	-  Suicide Risk and Prevention</a:t>
            </a:r>
          </a:p>
          <a:p>
            <a:pPr marL="0" indent="0">
              <a:buNone/>
            </a:pPr>
            <a:r>
              <a:rPr lang="en-US" sz="1800" dirty="0"/>
              <a:t>	-  Medication for Children</a:t>
            </a:r>
          </a:p>
          <a:p>
            <a:pPr marL="0" indent="0">
              <a:buNone/>
            </a:pPr>
            <a:endParaRPr lang="en-US" sz="1800" dirty="0"/>
          </a:p>
          <a:p>
            <a:r>
              <a:rPr lang="en-US" dirty="0"/>
              <a:t>Invite the local Council on Aging to discuss the Caregiver Support Program and Taking Care of the Caregiver</a:t>
            </a:r>
          </a:p>
          <a:p>
            <a:pPr marL="0" indent="0">
              <a:buNone/>
            </a:pPr>
            <a:endParaRPr lang="en-US" dirty="0"/>
          </a:p>
          <a:p>
            <a:r>
              <a:rPr lang="en-US" dirty="0"/>
              <a:t>Invite the YMCA/YWCA to present on healthy living programs </a:t>
            </a:r>
          </a:p>
          <a:p>
            <a:endParaRPr lang="en-US" dirty="0"/>
          </a:p>
          <a:p>
            <a:pPr marL="0" indent="0">
              <a:buNone/>
            </a:pPr>
            <a:endParaRPr lang="en-US" dirty="0"/>
          </a:p>
        </p:txBody>
      </p:sp>
      <p:pic>
        <p:nvPicPr>
          <p:cNvPr id="7" name="Picture 6" descr="th-45.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769811" y="3614723"/>
            <a:ext cx="1651000" cy="2032000"/>
          </a:xfrm>
          <a:prstGeom prst="rect">
            <a:avLst/>
          </a:prstGeom>
          <a:ln>
            <a:noFill/>
          </a:ln>
          <a:effectLst>
            <a:softEdge rad="112500"/>
          </a:effectLst>
        </p:spPr>
      </p:pic>
    </p:spTree>
    <p:extLst>
      <p:ext uri="{BB962C8B-B14F-4D97-AF65-F5344CB8AC3E}">
        <p14:creationId xmlns:p14="http://schemas.microsoft.com/office/powerpoint/2010/main" val="509789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449169"/>
            <a:ext cx="2362200" cy="990600"/>
          </a:xfrm>
        </p:spPr>
        <p:txBody>
          <a:bodyPr/>
          <a:lstStyle/>
          <a:p>
            <a:pPr algn="ctr"/>
            <a:r>
              <a:rPr lang="en-US" sz="3200" dirty="0"/>
              <a:t>Substance Use Disorder</a:t>
            </a:r>
          </a:p>
        </p:txBody>
      </p:sp>
      <p:sp>
        <p:nvSpPr>
          <p:cNvPr id="4" name="Content Placeholder 3"/>
          <p:cNvSpPr>
            <a:spLocks noGrp="1"/>
          </p:cNvSpPr>
          <p:nvPr>
            <p:ph sz="quarter" idx="1"/>
          </p:nvPr>
        </p:nvSpPr>
        <p:spPr>
          <a:xfrm>
            <a:off x="3124200" y="811136"/>
            <a:ext cx="5638800" cy="5410200"/>
          </a:xfrm>
        </p:spPr>
        <p:txBody>
          <a:bodyPr>
            <a:normAutofit fontScale="85000" lnSpcReduction="20000"/>
          </a:bodyPr>
          <a:lstStyle/>
          <a:p>
            <a:r>
              <a:rPr lang="en-US" dirty="0"/>
              <a:t>Invite outreach services from local addiction treatment service agency to present on:</a:t>
            </a:r>
          </a:p>
          <a:p>
            <a:pPr lvl="1">
              <a:buFontTx/>
              <a:buChar char="-"/>
            </a:pPr>
            <a:r>
              <a:rPr lang="en-US" dirty="0"/>
              <a:t>The disease of addiction</a:t>
            </a:r>
          </a:p>
          <a:p>
            <a:pPr lvl="1">
              <a:buFontTx/>
              <a:buChar char="-"/>
            </a:pPr>
            <a:r>
              <a:rPr lang="en-US" dirty="0"/>
              <a:t>How to talk with children about addiction/treatment/recovery</a:t>
            </a:r>
          </a:p>
          <a:p>
            <a:pPr marL="274320" lvl="1" indent="0">
              <a:buNone/>
            </a:pPr>
            <a:endParaRPr lang="en-US" dirty="0"/>
          </a:p>
          <a:p>
            <a:r>
              <a:rPr lang="en-US" dirty="0"/>
              <a:t>Invite local Police/Fire/EMS to present training and information on </a:t>
            </a:r>
            <a:r>
              <a:rPr lang="en-US" dirty="0" err="1"/>
              <a:t>Narcan</a:t>
            </a:r>
            <a:r>
              <a:rPr lang="en-US" dirty="0"/>
              <a:t> </a:t>
            </a:r>
          </a:p>
          <a:p>
            <a:pPr marL="0" indent="0">
              <a:buNone/>
            </a:pPr>
            <a:endParaRPr lang="en-US" dirty="0"/>
          </a:p>
          <a:p>
            <a:r>
              <a:rPr lang="en-US" dirty="0"/>
              <a:t>Invite the local Learn 2 Cope group or other support group addressing substance use</a:t>
            </a:r>
          </a:p>
          <a:p>
            <a:pPr marL="0" indent="0">
              <a:buNone/>
            </a:pPr>
            <a:endParaRPr lang="en-US" dirty="0"/>
          </a:p>
          <a:p>
            <a:r>
              <a:rPr lang="en-US" dirty="0"/>
              <a:t>Invite a person in recovery to share their story</a:t>
            </a:r>
          </a:p>
          <a:p>
            <a:endParaRPr lang="en-US" dirty="0"/>
          </a:p>
          <a:p>
            <a:endParaRPr lang="en-US" dirty="0"/>
          </a:p>
        </p:txBody>
      </p:sp>
      <p:pic>
        <p:nvPicPr>
          <p:cNvPr id="6" name="Picture 5" descr="th-2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91678" y="2638914"/>
            <a:ext cx="1905000" cy="2692400"/>
          </a:xfrm>
          <a:prstGeom prst="rect">
            <a:avLst/>
          </a:prstGeom>
          <a:ln>
            <a:noFill/>
          </a:ln>
          <a:effectLst>
            <a:softEdge rad="112500"/>
          </a:effectLst>
        </p:spPr>
      </p:pic>
    </p:spTree>
    <p:extLst>
      <p:ext uri="{BB962C8B-B14F-4D97-AF65-F5344CB8AC3E}">
        <p14:creationId xmlns:p14="http://schemas.microsoft.com/office/powerpoint/2010/main" val="112058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41.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136936" y="209079"/>
            <a:ext cx="2755900" cy="2032000"/>
          </a:xfrm>
          <a:prstGeom prst="rect">
            <a:avLst/>
          </a:prstGeom>
          <a:ln>
            <a:noFill/>
          </a:ln>
          <a:effectLst>
            <a:softEdge rad="112500"/>
          </a:effectLst>
        </p:spPr>
      </p:pic>
      <p:sp>
        <p:nvSpPr>
          <p:cNvPr id="3" name="TextBox 2"/>
          <p:cNvSpPr txBox="1"/>
          <p:nvPr/>
        </p:nvSpPr>
        <p:spPr>
          <a:xfrm>
            <a:off x="417773" y="2241079"/>
            <a:ext cx="8322032" cy="3077766"/>
          </a:xfrm>
          <a:prstGeom prst="rect">
            <a:avLst/>
          </a:prstGeom>
          <a:noFill/>
        </p:spPr>
        <p:txBody>
          <a:bodyPr wrap="square" rtlCol="0">
            <a:spAutoFit/>
          </a:bodyPr>
          <a:lstStyle/>
          <a:p>
            <a:pPr algn="ctr"/>
            <a:r>
              <a:rPr lang="en-US" sz="3200" b="1" u="sng" dirty="0"/>
              <a:t>Ways you can help:</a:t>
            </a:r>
          </a:p>
          <a:p>
            <a:pPr marL="285750" indent="-285750" algn="ctr">
              <a:buFontTx/>
              <a:buChar char="-"/>
            </a:pPr>
            <a:endParaRPr lang="en-US" dirty="0"/>
          </a:p>
          <a:p>
            <a:pPr marL="285750" indent="-285750" algn="ctr">
              <a:buFontTx/>
              <a:buChar char="-"/>
            </a:pPr>
            <a:r>
              <a:rPr lang="en-US" dirty="0"/>
              <a:t>Help the family identify service needs</a:t>
            </a:r>
          </a:p>
          <a:p>
            <a:pPr algn="ctr"/>
            <a:endParaRPr lang="en-US" dirty="0"/>
          </a:p>
          <a:p>
            <a:pPr marL="285750" indent="-285750" algn="ctr">
              <a:buFontTx/>
              <a:buChar char="-"/>
            </a:pPr>
            <a:r>
              <a:rPr lang="en-US" dirty="0"/>
              <a:t>Make referrals to appropriate services</a:t>
            </a:r>
          </a:p>
          <a:p>
            <a:pPr algn="ctr"/>
            <a:endParaRPr lang="en-US" dirty="0"/>
          </a:p>
          <a:p>
            <a:pPr marL="285750" indent="-285750" algn="ctr">
              <a:buFontTx/>
              <a:buChar char="-"/>
            </a:pPr>
            <a:r>
              <a:rPr lang="en-US" dirty="0"/>
              <a:t>Refer the family to a support group (either at FRC or nearby)</a:t>
            </a:r>
          </a:p>
          <a:p>
            <a:pPr algn="ctr"/>
            <a:endParaRPr lang="en-US" dirty="0"/>
          </a:p>
          <a:p>
            <a:pPr marL="285750" indent="-285750" algn="ctr">
              <a:buFontTx/>
              <a:buChar char="-"/>
            </a:pPr>
            <a:r>
              <a:rPr lang="en-US" dirty="0"/>
              <a:t>Contact the GP Commission for more information or services or for consult</a:t>
            </a:r>
          </a:p>
          <a:p>
            <a:endParaRPr lang="en-US" dirty="0"/>
          </a:p>
        </p:txBody>
      </p:sp>
    </p:spTree>
    <p:extLst>
      <p:ext uri="{BB962C8B-B14F-4D97-AF65-F5344CB8AC3E}">
        <p14:creationId xmlns:p14="http://schemas.microsoft.com/office/powerpoint/2010/main" val="31221435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All Matters</a:t>
            </a:r>
          </a:p>
        </p:txBody>
      </p:sp>
      <p:sp>
        <p:nvSpPr>
          <p:cNvPr id="3" name="Content Placeholder 2"/>
          <p:cNvSpPr>
            <a:spLocks noGrp="1"/>
          </p:cNvSpPr>
          <p:nvPr>
            <p:ph sz="quarter" idx="1"/>
          </p:nvPr>
        </p:nvSpPr>
        <p:spPr/>
        <p:txBody>
          <a:bodyPr/>
          <a:lstStyle/>
          <a:p>
            <a:pPr marL="0" indent="0" algn="ctr">
              <a:buNone/>
            </a:pPr>
            <a:r>
              <a:rPr lang="en-US" sz="6000" dirty="0">
                <a:hlinkClick r:id="rId2"/>
              </a:rPr>
              <a:t>www.massgrg.com</a:t>
            </a:r>
            <a:endParaRPr lang="en-US" sz="6000" dirty="0"/>
          </a:p>
          <a:p>
            <a:pPr marL="0" indent="0" algn="ctr">
              <a:buNone/>
            </a:pPr>
            <a:r>
              <a:rPr lang="en-US" sz="6000" dirty="0"/>
              <a:t>Video:</a:t>
            </a:r>
          </a:p>
          <a:p>
            <a:pPr marL="0" indent="0" algn="ctr">
              <a:buNone/>
            </a:pPr>
            <a:r>
              <a:rPr lang="en-US" sz="6000" dirty="0"/>
              <a:t>Fox 25 Boston</a:t>
            </a:r>
          </a:p>
          <a:p>
            <a:pPr marL="0" indent="0">
              <a:buNone/>
            </a:pPr>
            <a:endParaRPr lang="en-US" dirty="0"/>
          </a:p>
        </p:txBody>
      </p:sp>
      <p:pic>
        <p:nvPicPr>
          <p:cNvPr id="5" name="Picture 4" descr="th-16.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367248" y="4876161"/>
            <a:ext cx="2372906" cy="1336737"/>
          </a:xfrm>
          <a:prstGeom prst="rect">
            <a:avLst/>
          </a:prstGeom>
        </p:spPr>
      </p:pic>
    </p:spTree>
    <p:extLst>
      <p:ext uri="{BB962C8B-B14F-4D97-AF65-F5344CB8AC3E}">
        <p14:creationId xmlns:p14="http://schemas.microsoft.com/office/powerpoint/2010/main" val="15595673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3304" y="2431858"/>
            <a:ext cx="8572863" cy="4031873"/>
          </a:xfrm>
          <a:prstGeom prst="rect">
            <a:avLst/>
          </a:prstGeom>
          <a:noFill/>
        </p:spPr>
        <p:txBody>
          <a:bodyPr wrap="square" rtlCol="0">
            <a:spAutoFit/>
          </a:bodyPr>
          <a:lstStyle/>
          <a:p>
            <a:pPr algn="ctr"/>
            <a:r>
              <a:rPr lang="en-US" dirty="0"/>
              <a:t>The Commission on the Status of Grandparents Raising Grandchildren</a:t>
            </a:r>
          </a:p>
          <a:p>
            <a:pPr algn="ctr"/>
            <a:r>
              <a:rPr lang="en-US" dirty="0"/>
              <a:t>Contact Information:</a:t>
            </a:r>
          </a:p>
          <a:p>
            <a:pPr algn="ctr"/>
            <a:endParaRPr lang="en-US" dirty="0"/>
          </a:p>
          <a:p>
            <a:pPr algn="ctr"/>
            <a:r>
              <a:rPr lang="en-US" dirty="0"/>
              <a:t>Colleen Pritoni, Director</a:t>
            </a:r>
          </a:p>
          <a:p>
            <a:pPr algn="ctr"/>
            <a:r>
              <a:rPr lang="en-US" dirty="0"/>
              <a:t>600 Washington Street  6</a:t>
            </a:r>
            <a:r>
              <a:rPr lang="en-US" baseline="30000" dirty="0"/>
              <a:t>th</a:t>
            </a:r>
            <a:r>
              <a:rPr lang="en-US" dirty="0"/>
              <a:t> Floor</a:t>
            </a:r>
          </a:p>
          <a:p>
            <a:pPr algn="ctr"/>
            <a:r>
              <a:rPr lang="en-US" dirty="0"/>
              <a:t>Boston, Ma.  02111</a:t>
            </a:r>
          </a:p>
          <a:p>
            <a:pPr algn="ctr"/>
            <a:r>
              <a:rPr lang="en-US" dirty="0"/>
              <a:t>(617) 748-2454</a:t>
            </a:r>
          </a:p>
          <a:p>
            <a:pPr algn="ctr"/>
            <a:endParaRPr lang="en-US" dirty="0"/>
          </a:p>
          <a:p>
            <a:pPr algn="ctr"/>
            <a:r>
              <a:rPr lang="en-US" sz="3200" dirty="0">
                <a:hlinkClick r:id="rId2"/>
              </a:rPr>
              <a:t>www.massgrg.com</a:t>
            </a:r>
            <a:endParaRPr lang="en-US" sz="3200" dirty="0"/>
          </a:p>
          <a:p>
            <a:pPr algn="ctr"/>
            <a:endParaRPr lang="en-US" sz="3200" dirty="0"/>
          </a:p>
          <a:p>
            <a:pPr algn="ctr"/>
            <a:r>
              <a:rPr lang="en-US" sz="2400" dirty="0"/>
              <a:t>Find us on Facebook at </a:t>
            </a:r>
          </a:p>
          <a:p>
            <a:pPr algn="ctr"/>
            <a:r>
              <a:rPr lang="en-US" sz="2400" dirty="0"/>
              <a:t>Find us on Twitter at @</a:t>
            </a:r>
            <a:r>
              <a:rPr lang="en-US" sz="2400" dirty="0" err="1"/>
              <a:t>massachusettsgrg</a:t>
            </a:r>
            <a:endParaRPr lang="en-US" sz="2400" dirty="0"/>
          </a:p>
        </p:txBody>
      </p:sp>
      <p:pic>
        <p:nvPicPr>
          <p:cNvPr id="4" name="Picture 3" descr="th-13.jpe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438720" y="5474316"/>
            <a:ext cx="452268" cy="449926"/>
          </a:xfrm>
          <a:prstGeom prst="rect">
            <a:avLst/>
          </a:prstGeom>
        </p:spPr>
      </p:pic>
      <p:pic>
        <p:nvPicPr>
          <p:cNvPr id="5" name="Picture 4" descr="th-15.jpeg"/>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1136342" y="5924242"/>
            <a:ext cx="467906" cy="396899"/>
          </a:xfrm>
          <a:prstGeom prst="rect">
            <a:avLst/>
          </a:prstGeom>
        </p:spPr>
      </p:pic>
      <p:pic>
        <p:nvPicPr>
          <p:cNvPr id="6" name="Picture 5" descr="CGRG_Logo.jpg"/>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953922" y="476280"/>
            <a:ext cx="5535697" cy="1671154"/>
          </a:xfrm>
          <a:prstGeom prst="rect">
            <a:avLst/>
          </a:prstGeom>
        </p:spPr>
      </p:pic>
    </p:spTree>
    <p:extLst>
      <p:ext uri="{BB962C8B-B14F-4D97-AF65-F5344CB8AC3E}">
        <p14:creationId xmlns:p14="http://schemas.microsoft.com/office/powerpoint/2010/main" val="5253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827190" y="2743199"/>
            <a:ext cx="7469776" cy="3598831"/>
          </a:xfrm>
        </p:spPr>
        <p:txBody>
          <a:bodyPr>
            <a:noAutofit/>
          </a:bodyPr>
          <a:lstStyle/>
          <a:p>
            <a:pPr marL="285750" indent="-285750">
              <a:buFont typeface="Wingdings" charset="2"/>
              <a:buChar char="u"/>
            </a:pPr>
            <a:r>
              <a:rPr lang="en-US" sz="2000" dirty="0"/>
              <a:t>A Biological Mother or Father</a:t>
            </a:r>
          </a:p>
          <a:p>
            <a:pPr marL="285750" indent="-285750">
              <a:buFont typeface="Wingdings" charset="2"/>
              <a:buChar char="u"/>
            </a:pPr>
            <a:endParaRPr lang="en-US" sz="2000" dirty="0"/>
          </a:p>
          <a:p>
            <a:pPr marL="285750" indent="-285750">
              <a:buFont typeface="Wingdings" charset="2"/>
              <a:buChar char="u"/>
            </a:pPr>
            <a:r>
              <a:rPr lang="en-US" sz="2000" dirty="0"/>
              <a:t>An adoptive mother or father</a:t>
            </a:r>
          </a:p>
          <a:p>
            <a:endParaRPr lang="en-US" sz="2000" dirty="0"/>
          </a:p>
          <a:p>
            <a:pPr marL="285750" indent="-285750">
              <a:buFont typeface="Wingdings" charset="2"/>
              <a:buChar char="u"/>
            </a:pPr>
            <a:r>
              <a:rPr lang="en-US" sz="2000" dirty="0"/>
              <a:t>A Foster parent (non-relative)</a:t>
            </a:r>
          </a:p>
          <a:p>
            <a:endParaRPr lang="en-US" sz="2000" dirty="0"/>
          </a:p>
          <a:p>
            <a:pPr marL="285750" indent="-285750">
              <a:buFont typeface="Wingdings" charset="2"/>
              <a:buChar char="u"/>
            </a:pPr>
            <a:r>
              <a:rPr lang="en-US" sz="2000" dirty="0"/>
              <a:t>A friend who is caring for a child</a:t>
            </a:r>
          </a:p>
          <a:p>
            <a:endParaRPr lang="en-US" sz="2000" dirty="0"/>
          </a:p>
          <a:p>
            <a:pPr marL="285750" indent="-285750">
              <a:buFont typeface="Wingdings" charset="2"/>
              <a:buChar char="u"/>
            </a:pPr>
            <a:r>
              <a:rPr lang="en-US" sz="2000" dirty="0"/>
              <a:t>A Roommate</a:t>
            </a:r>
          </a:p>
        </p:txBody>
      </p:sp>
      <p:sp>
        <p:nvSpPr>
          <p:cNvPr id="3" name="Title 2"/>
          <p:cNvSpPr>
            <a:spLocks noGrp="1"/>
          </p:cNvSpPr>
          <p:nvPr>
            <p:ph type="title"/>
          </p:nvPr>
        </p:nvSpPr>
        <p:spPr/>
        <p:txBody>
          <a:bodyPr/>
          <a:lstStyle/>
          <a:p>
            <a:r>
              <a:rPr lang="en-US" dirty="0"/>
              <a:t>What/Who is NOT a </a:t>
            </a:r>
            <a:br>
              <a:rPr lang="en-US" dirty="0"/>
            </a:br>
            <a:r>
              <a:rPr lang="en-US" dirty="0"/>
              <a:t>Kinship Caregiver?</a:t>
            </a:r>
          </a:p>
        </p:txBody>
      </p:sp>
    </p:spTree>
    <p:extLst>
      <p:ext uri="{BB962C8B-B14F-4D97-AF65-F5344CB8AC3E}">
        <p14:creationId xmlns:p14="http://schemas.microsoft.com/office/powerpoint/2010/main" val="415253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800" decel="100000"/>
                                        <p:tgtEl>
                                          <p:spTgt spid="2">
                                            <p:txEl>
                                              <p:pRg st="2" end="2"/>
                                            </p:txEl>
                                          </p:spTgt>
                                        </p:tgtEl>
                                      </p:cBhvr>
                                    </p:animEffect>
                                    <p:anim calcmode="lin" valueType="num">
                                      <p:cBhvr>
                                        <p:cTn id="18" dur="800" decel="100000" fill="hold"/>
                                        <p:tgtEl>
                                          <p:spTgt spid="2">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800" decel="100000"/>
                                        <p:tgtEl>
                                          <p:spTgt spid="2">
                                            <p:txEl>
                                              <p:pRg st="4" end="4"/>
                                            </p:txEl>
                                          </p:spTgt>
                                        </p:tgtEl>
                                      </p:cBhvr>
                                    </p:animEffect>
                                    <p:anim calcmode="lin" valueType="num">
                                      <p:cBhvr>
                                        <p:cTn id="28"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800" decel="100000"/>
                                        <p:tgtEl>
                                          <p:spTgt spid="2">
                                            <p:txEl>
                                              <p:pRg st="6" end="6"/>
                                            </p:txEl>
                                          </p:spTgt>
                                        </p:tgtEl>
                                      </p:cBhvr>
                                    </p:animEffect>
                                    <p:anim calcmode="lin" valueType="num">
                                      <p:cBhvr>
                                        <p:cTn id="38" dur="800" decel="100000" fill="hold"/>
                                        <p:tgtEl>
                                          <p:spTgt spid="2">
                                            <p:txEl>
                                              <p:pRg st="6" end="6"/>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
                                            <p:txEl>
                                              <p:pRg st="6" end="6"/>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
                                            <p:txEl>
                                              <p:pRg st="6" end="6"/>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
                                            <p:txEl>
                                              <p:pRg st="6" end="6"/>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800" decel="100000"/>
                                        <p:tgtEl>
                                          <p:spTgt spid="2">
                                            <p:txEl>
                                              <p:pRg st="8" end="8"/>
                                            </p:txEl>
                                          </p:spTgt>
                                        </p:tgtEl>
                                      </p:cBhvr>
                                    </p:animEffect>
                                    <p:anim calcmode="lin" valueType="num">
                                      <p:cBhvr>
                                        <p:cTn id="48" dur="800" decel="100000" fill="hold"/>
                                        <p:tgtEl>
                                          <p:spTgt spid="2">
                                            <p:txEl>
                                              <p:pRg st="8" end="8"/>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
                                            <p:txEl>
                                              <p:pRg st="8" end="8"/>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
                                            <p:txEl>
                                              <p:pRg st="8" end="8"/>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
                                            <p:txEl>
                                              <p:pRg st="8" end="8"/>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50930" y="2744197"/>
            <a:ext cx="8514208" cy="2804035"/>
          </a:xfrm>
        </p:spPr>
        <p:txBody>
          <a:bodyPr>
            <a:normAutofit fontScale="92500" lnSpcReduction="20000"/>
          </a:bodyPr>
          <a:lstStyle/>
          <a:p>
            <a:pPr marL="285750" indent="-285750" algn="l">
              <a:buFont typeface="Wingdings" charset="2"/>
              <a:buChar char="§"/>
            </a:pPr>
            <a:r>
              <a:rPr lang="en-US" dirty="0"/>
              <a:t>A grandmother who is a DCF foster Parent for her grandson?</a:t>
            </a:r>
          </a:p>
          <a:p>
            <a:pPr marL="285750" indent="-285750" algn="l">
              <a:buFont typeface="Wingdings" charset="2"/>
              <a:buChar char="§"/>
            </a:pPr>
            <a:r>
              <a:rPr lang="en-US" dirty="0">
                <a:solidFill>
                  <a:srgbClr val="FF0000"/>
                </a:solidFill>
              </a:rPr>
              <a:t>Answer = YES</a:t>
            </a:r>
          </a:p>
          <a:p>
            <a:pPr marL="285750" indent="-285750" algn="l">
              <a:buFont typeface="Wingdings" charset="2"/>
              <a:buChar char="§"/>
            </a:pPr>
            <a:endParaRPr lang="en-US" dirty="0"/>
          </a:p>
          <a:p>
            <a:pPr marL="285750" indent="-285750" algn="l">
              <a:buFont typeface="Wingdings" charset="2"/>
              <a:buChar char="§"/>
            </a:pPr>
            <a:r>
              <a:rPr lang="en-US" dirty="0"/>
              <a:t>A teacher who is a foster parent for her student?</a:t>
            </a:r>
          </a:p>
          <a:p>
            <a:pPr marL="285750" indent="-285750" algn="l">
              <a:buFont typeface="Wingdings" charset="2"/>
              <a:buChar char="§"/>
            </a:pPr>
            <a:r>
              <a:rPr lang="en-US" dirty="0">
                <a:solidFill>
                  <a:srgbClr val="FF0000"/>
                </a:solidFill>
              </a:rPr>
              <a:t>Answer = No</a:t>
            </a:r>
          </a:p>
          <a:p>
            <a:pPr marL="285750" indent="-285750" algn="l">
              <a:buFont typeface="Wingdings" charset="2"/>
              <a:buChar char="§"/>
            </a:pPr>
            <a:endParaRPr lang="en-US" dirty="0"/>
          </a:p>
          <a:p>
            <a:pPr marL="285750" indent="-285750" algn="l">
              <a:buFont typeface="Wingdings" charset="2"/>
              <a:buChar char="§"/>
            </a:pPr>
            <a:r>
              <a:rPr lang="en-US" dirty="0"/>
              <a:t>An aunt who has guardianship of her nephew?</a:t>
            </a:r>
          </a:p>
          <a:p>
            <a:pPr marL="285750" indent="-285750" algn="l">
              <a:buFont typeface="Wingdings" charset="2"/>
              <a:buChar char="§"/>
            </a:pPr>
            <a:r>
              <a:rPr lang="en-US" dirty="0">
                <a:solidFill>
                  <a:srgbClr val="FF0000"/>
                </a:solidFill>
              </a:rPr>
              <a:t>Answer= yes</a:t>
            </a:r>
          </a:p>
          <a:p>
            <a:pPr marL="285750" indent="-285750" algn="l">
              <a:buFont typeface="Wingdings" charset="2"/>
              <a:buChar char="§"/>
            </a:pPr>
            <a:endParaRPr lang="en-US" dirty="0"/>
          </a:p>
          <a:p>
            <a:pPr marL="285750" indent="-285750" algn="l">
              <a:buFont typeface="Wingdings" charset="2"/>
              <a:buChar char="§"/>
            </a:pPr>
            <a:r>
              <a:rPr lang="en-US" dirty="0"/>
              <a:t>A father who adopted a son from </a:t>
            </a:r>
            <a:r>
              <a:rPr lang="en-US" dirty="0" err="1"/>
              <a:t>russia</a:t>
            </a:r>
            <a:r>
              <a:rPr lang="en-US" dirty="0"/>
              <a:t>?</a:t>
            </a:r>
          </a:p>
          <a:p>
            <a:pPr marL="285750" indent="-285750" algn="l">
              <a:buFont typeface="Wingdings" charset="2"/>
              <a:buChar char="§"/>
            </a:pPr>
            <a:r>
              <a:rPr lang="en-US" dirty="0">
                <a:solidFill>
                  <a:srgbClr val="FF0000"/>
                </a:solidFill>
              </a:rPr>
              <a:t>Answer= no</a:t>
            </a:r>
          </a:p>
          <a:p>
            <a:pPr marL="285750" indent="-285750" algn="l">
              <a:buFont typeface="Wingdings" charset="2"/>
              <a:buChar char="§"/>
            </a:pPr>
            <a:endParaRPr lang="en-US" dirty="0"/>
          </a:p>
          <a:p>
            <a:pPr marL="285750" indent="-285750" algn="l">
              <a:buFont typeface="Wingdings" charset="2"/>
              <a:buChar char="§"/>
            </a:pPr>
            <a:endParaRPr lang="en-US" dirty="0"/>
          </a:p>
        </p:txBody>
      </p:sp>
      <p:sp>
        <p:nvSpPr>
          <p:cNvPr id="3" name="Title 2"/>
          <p:cNvSpPr>
            <a:spLocks noGrp="1"/>
          </p:cNvSpPr>
          <p:nvPr>
            <p:ph type="ctrTitle"/>
          </p:nvPr>
        </p:nvSpPr>
        <p:spPr>
          <a:xfrm>
            <a:off x="685800" y="367653"/>
            <a:ext cx="7772400" cy="1239533"/>
          </a:xfrm>
        </p:spPr>
        <p:txBody>
          <a:bodyPr>
            <a:normAutofit fontScale="90000"/>
          </a:bodyPr>
          <a:lstStyle/>
          <a:p>
            <a:r>
              <a:rPr lang="en-US" dirty="0"/>
              <a:t>Quiz:</a:t>
            </a:r>
            <a:br>
              <a:rPr lang="en-US" dirty="0"/>
            </a:br>
            <a:r>
              <a:rPr lang="en-US" dirty="0"/>
              <a:t>Are these kinship caregivers?</a:t>
            </a:r>
          </a:p>
        </p:txBody>
      </p:sp>
    </p:spTree>
    <p:extLst>
      <p:ext uri="{BB962C8B-B14F-4D97-AF65-F5344CB8AC3E}">
        <p14:creationId xmlns:p14="http://schemas.microsoft.com/office/powerpoint/2010/main" val="309897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19761" y="2451179"/>
            <a:ext cx="3900151" cy="1046440"/>
          </a:xfrm>
          <a:prstGeom prst="rect">
            <a:avLst/>
          </a:prstGeom>
          <a:noFill/>
        </p:spPr>
        <p:txBody>
          <a:bodyPr wrap="none" rtlCol="0">
            <a:spAutoFit/>
          </a:bodyPr>
          <a:lstStyle/>
          <a:p>
            <a:r>
              <a:rPr lang="en-US" sz="4400" dirty="0"/>
              <a:t>You tube video</a:t>
            </a:r>
          </a:p>
          <a:p>
            <a:endParaRPr lang="en-US" dirty="0"/>
          </a:p>
        </p:txBody>
      </p:sp>
    </p:spTree>
    <p:extLst>
      <p:ext uri="{BB962C8B-B14F-4D97-AF65-F5344CB8AC3E}">
        <p14:creationId xmlns:p14="http://schemas.microsoft.com/office/powerpoint/2010/main" val="342507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2819399"/>
            <a:ext cx="7772400" cy="3088131"/>
          </a:xfrm>
        </p:spPr>
        <p:txBody>
          <a:bodyPr>
            <a:normAutofit/>
          </a:bodyPr>
          <a:lstStyle/>
          <a:p>
            <a:r>
              <a:rPr lang="en-US" sz="2100" dirty="0"/>
              <a:t>Grandparents come to FRCs/support group meetings for three things:</a:t>
            </a:r>
          </a:p>
          <a:p>
            <a:endParaRPr lang="en-US" sz="2100" dirty="0"/>
          </a:p>
          <a:p>
            <a:pPr marL="342900" indent="-342900">
              <a:buAutoNum type="arabicPeriod"/>
            </a:pPr>
            <a:r>
              <a:rPr lang="en-US" sz="2100" dirty="0"/>
              <a:t>Information</a:t>
            </a:r>
          </a:p>
          <a:p>
            <a:pPr marL="342900" indent="-342900">
              <a:buAutoNum type="arabicPeriod"/>
            </a:pPr>
            <a:endParaRPr lang="en-US" sz="2100" dirty="0"/>
          </a:p>
          <a:p>
            <a:pPr marL="342900" indent="-342900">
              <a:buAutoNum type="arabicPeriod"/>
            </a:pPr>
            <a:r>
              <a:rPr lang="en-US" sz="2100" dirty="0"/>
              <a:t>Services and Resources</a:t>
            </a:r>
          </a:p>
          <a:p>
            <a:pPr marL="342900" indent="-342900">
              <a:buAutoNum type="arabicPeriod"/>
            </a:pPr>
            <a:endParaRPr lang="en-US" sz="2100" dirty="0"/>
          </a:p>
          <a:p>
            <a:pPr marL="342900" indent="-342900">
              <a:buAutoNum type="arabicPeriod"/>
            </a:pPr>
            <a:r>
              <a:rPr lang="en-US" sz="2100" dirty="0"/>
              <a:t>Support</a:t>
            </a:r>
          </a:p>
          <a:p>
            <a:endParaRPr lang="en-US" dirty="0"/>
          </a:p>
          <a:p>
            <a:pPr marL="342900" indent="-342900">
              <a:buAutoNum type="arabicPeriod"/>
            </a:pPr>
            <a:endParaRPr lang="en-US" dirty="0"/>
          </a:p>
        </p:txBody>
      </p:sp>
      <p:sp>
        <p:nvSpPr>
          <p:cNvPr id="3" name="Title 2"/>
          <p:cNvSpPr>
            <a:spLocks noGrp="1"/>
          </p:cNvSpPr>
          <p:nvPr>
            <p:ph type="ctrTitle"/>
          </p:nvPr>
        </p:nvSpPr>
        <p:spPr>
          <a:xfrm>
            <a:off x="685800" y="339221"/>
            <a:ext cx="7772400" cy="1752600"/>
          </a:xfrm>
        </p:spPr>
        <p:txBody>
          <a:bodyPr>
            <a:normAutofit/>
          </a:bodyPr>
          <a:lstStyle/>
          <a:p>
            <a:r>
              <a:rPr lang="en-US" sz="3200" dirty="0"/>
              <a:t>Why do grandparents/relative caregivers come to Family Resource Centers or support group meetings?</a:t>
            </a:r>
          </a:p>
        </p:txBody>
      </p:sp>
    </p:spTree>
    <p:extLst>
      <p:ext uri="{BB962C8B-B14F-4D97-AF65-F5344CB8AC3E}">
        <p14:creationId xmlns:p14="http://schemas.microsoft.com/office/powerpoint/2010/main" val="408568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
                                            <p:txEl>
                                              <p:pRg st="2" end="2"/>
                                            </p:txEl>
                                          </p:spTgt>
                                        </p:tgtEl>
                                      </p:cBhvr>
                                    </p:animEffect>
                                    <p:animScale>
                                      <p:cBhvr>
                                        <p:cTn id="7" dur="250" autoRev="1" fill="hold"/>
                                        <p:tgtEl>
                                          <p:spTgt spid="2">
                                            <p:txEl>
                                              <p:pRg st="2" end="2"/>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2">
                                            <p:txEl>
                                              <p:pRg st="4" end="4"/>
                                            </p:txEl>
                                          </p:spTgt>
                                        </p:tgtEl>
                                      </p:cBhvr>
                                    </p:animEffect>
                                    <p:animScale>
                                      <p:cBhvr>
                                        <p:cTn id="12" dur="250" autoRev="1" fill="hold"/>
                                        <p:tgtEl>
                                          <p:spTgt spid="2">
                                            <p:txEl>
                                              <p:pRg st="4" end="4"/>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2">
                                            <p:txEl>
                                              <p:pRg st="6" end="6"/>
                                            </p:txEl>
                                          </p:spTgt>
                                        </p:tgtEl>
                                      </p:cBhvr>
                                    </p:animEffect>
                                    <p:animScale>
                                      <p:cBhvr>
                                        <p:cTn id="17" dur="250" autoRev="1" fill="hold"/>
                                        <p:tgtEl>
                                          <p:spTgt spid="2">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algn="ctr"/>
            <a:r>
              <a:rPr lang="en-US" u="sng" dirty="0"/>
              <a:t>Services and Resources</a:t>
            </a:r>
          </a:p>
        </p:txBody>
      </p:sp>
      <p:sp>
        <p:nvSpPr>
          <p:cNvPr id="3" name="Text Placeholder 2"/>
          <p:cNvSpPr>
            <a:spLocks noGrp="1"/>
          </p:cNvSpPr>
          <p:nvPr>
            <p:ph type="body" sz="half" idx="3"/>
          </p:nvPr>
        </p:nvSpPr>
        <p:spPr/>
        <p:txBody>
          <a:bodyPr/>
          <a:lstStyle/>
          <a:p>
            <a:pPr algn="ctr"/>
            <a:r>
              <a:rPr lang="en-US" u="sng" dirty="0"/>
              <a:t>Family Issues</a:t>
            </a:r>
          </a:p>
        </p:txBody>
      </p:sp>
      <p:sp>
        <p:nvSpPr>
          <p:cNvPr id="4" name="Content Placeholder 3"/>
          <p:cNvSpPr>
            <a:spLocks noGrp="1"/>
          </p:cNvSpPr>
          <p:nvPr>
            <p:ph sz="quarter" idx="2"/>
          </p:nvPr>
        </p:nvSpPr>
        <p:spPr>
          <a:xfrm>
            <a:off x="129284" y="2256974"/>
            <a:ext cx="4540154" cy="4032813"/>
          </a:xfrm>
        </p:spPr>
        <p:txBody>
          <a:bodyPr>
            <a:noAutofit/>
          </a:bodyPr>
          <a:lstStyle/>
          <a:p>
            <a:r>
              <a:rPr lang="en-US" sz="1600" dirty="0"/>
              <a:t>Are there any financial services available for grandparents raising grandchildren?</a:t>
            </a:r>
          </a:p>
          <a:p>
            <a:r>
              <a:rPr lang="en-US" sz="1600" dirty="0"/>
              <a:t>How do grandparents get child care assistance?</a:t>
            </a:r>
          </a:p>
          <a:p>
            <a:r>
              <a:rPr lang="en-US" sz="1600" dirty="0"/>
              <a:t>The Court process is overwhelming, where can grandparents get help?</a:t>
            </a:r>
          </a:p>
          <a:p>
            <a:r>
              <a:rPr lang="en-US" sz="1600" dirty="0"/>
              <a:t>What is the difference between Juvenile Court and Probate and Family Court?  </a:t>
            </a:r>
          </a:p>
          <a:p>
            <a:r>
              <a:rPr lang="en-US" sz="1600" dirty="0"/>
              <a:t>What do grandparents need to know when DCF is involved?</a:t>
            </a:r>
          </a:p>
          <a:p>
            <a:r>
              <a:rPr lang="en-US" sz="1600" dirty="0"/>
              <a:t>How do grandparents identify and access appropriate services for the grandchild?</a:t>
            </a:r>
          </a:p>
          <a:p>
            <a:r>
              <a:rPr lang="en-US" sz="1600" dirty="0"/>
              <a:t>How do grandparents access special education resources? </a:t>
            </a:r>
          </a:p>
        </p:txBody>
      </p:sp>
      <p:sp>
        <p:nvSpPr>
          <p:cNvPr id="5" name="Content Placeholder 4"/>
          <p:cNvSpPr>
            <a:spLocks noGrp="1"/>
          </p:cNvSpPr>
          <p:nvPr>
            <p:ph sz="quarter" idx="4"/>
          </p:nvPr>
        </p:nvSpPr>
        <p:spPr>
          <a:xfrm>
            <a:off x="4578179" y="2311984"/>
            <a:ext cx="4365240" cy="3981591"/>
          </a:xfrm>
        </p:spPr>
        <p:txBody>
          <a:bodyPr>
            <a:normAutofit fontScale="77500" lnSpcReduction="20000"/>
          </a:bodyPr>
          <a:lstStyle/>
          <a:p>
            <a:r>
              <a:rPr lang="en-US" sz="2100" dirty="0"/>
              <a:t>How do grandparents talk to their grandchildren about addiction/substance abuse?</a:t>
            </a:r>
          </a:p>
          <a:p>
            <a:r>
              <a:rPr lang="en-US" sz="2100" dirty="0"/>
              <a:t>Who supervises visits between the grandchild and the parent?</a:t>
            </a:r>
          </a:p>
          <a:p>
            <a:r>
              <a:rPr lang="en-US" sz="2100" dirty="0"/>
              <a:t>How does a grandparent separate concern for the adult child from concern for the grandchild?</a:t>
            </a:r>
          </a:p>
          <a:p>
            <a:r>
              <a:rPr lang="en-US" sz="2100" dirty="0"/>
              <a:t>Where do grandparents go for help with grief and loss?</a:t>
            </a:r>
          </a:p>
          <a:p>
            <a:r>
              <a:rPr lang="en-US" sz="2100" dirty="0"/>
              <a:t>How does the grandparent cope with loss of being a “grandparent?”</a:t>
            </a:r>
          </a:p>
          <a:p>
            <a:r>
              <a:rPr lang="en-US" sz="2100" dirty="0"/>
              <a:t>Who will take care of the grandchildren if something happens to the grandparents?</a:t>
            </a:r>
          </a:p>
          <a:p>
            <a:r>
              <a:rPr lang="en-US" sz="2100" dirty="0"/>
              <a:t>How do grandparents decrease “stigma” for the grandchild?</a:t>
            </a:r>
          </a:p>
          <a:p>
            <a:endParaRPr lang="en-US" sz="2800" dirty="0"/>
          </a:p>
          <a:p>
            <a:endParaRPr lang="en-US" dirty="0"/>
          </a:p>
        </p:txBody>
      </p:sp>
      <p:sp>
        <p:nvSpPr>
          <p:cNvPr id="6" name="Title 5"/>
          <p:cNvSpPr>
            <a:spLocks noGrp="1"/>
          </p:cNvSpPr>
          <p:nvPr>
            <p:ph type="title"/>
          </p:nvPr>
        </p:nvSpPr>
        <p:spPr/>
        <p:txBody>
          <a:bodyPr>
            <a:noAutofit/>
          </a:bodyPr>
          <a:lstStyle/>
          <a:p>
            <a:r>
              <a:rPr lang="en-US" sz="2400" dirty="0"/>
              <a:t>Typical Concerns/Questions that a grandparent/relative caregiver may be asking</a:t>
            </a:r>
            <a:r>
              <a:rPr lang="is-IS" sz="2400" dirty="0"/>
              <a:t>…...</a:t>
            </a:r>
            <a:endParaRPr lang="en-US" sz="2400" dirty="0"/>
          </a:p>
        </p:txBody>
      </p:sp>
    </p:spTree>
    <p:extLst>
      <p:ext uri="{BB962C8B-B14F-4D97-AF65-F5344CB8AC3E}">
        <p14:creationId xmlns:p14="http://schemas.microsoft.com/office/powerpoint/2010/main" val="56856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1000"/>
                                        <p:tgtEl>
                                          <p:spTgt spid="4">
                                            <p:txEl>
                                              <p:pRg st="1" end="1"/>
                                            </p:txEl>
                                          </p:spTgt>
                                        </p:tgtEl>
                                      </p:cBhvr>
                                    </p:animEffect>
                                    <p:anim calcmode="lin" valueType="num">
                                      <p:cBhvr>
                                        <p:cTn id="1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1000"/>
                                        <p:tgtEl>
                                          <p:spTgt spid="4">
                                            <p:txEl>
                                              <p:pRg st="2" end="2"/>
                                            </p:txEl>
                                          </p:spTgt>
                                        </p:tgtEl>
                                      </p:cBhvr>
                                    </p:animEffect>
                                    <p:anim calcmode="lin" valueType="num">
                                      <p:cBhvr>
                                        <p:cTn id="2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fade">
                                      <p:cBhvr>
                                        <p:cTn id="39" dur="1000"/>
                                        <p:tgtEl>
                                          <p:spTgt spid="4">
                                            <p:txEl>
                                              <p:pRg st="4" end="4"/>
                                            </p:txEl>
                                          </p:spTgt>
                                        </p:tgtEl>
                                      </p:cBhvr>
                                    </p:animEffect>
                                    <p:anim calcmode="lin" valueType="num">
                                      <p:cBhvr>
                                        <p:cTn id="4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Effect transition="in" filter="fade">
                                      <p:cBhvr>
                                        <p:cTn id="47" dur="1000"/>
                                        <p:tgtEl>
                                          <p:spTgt spid="4">
                                            <p:txEl>
                                              <p:pRg st="5" end="5"/>
                                            </p:txEl>
                                          </p:spTgt>
                                        </p:tgtEl>
                                      </p:cBhvr>
                                    </p:animEffect>
                                    <p:anim calcmode="lin" valueType="num">
                                      <p:cBhvr>
                                        <p:cTn id="4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4">
                                            <p:txEl>
                                              <p:pRg st="6" end="6"/>
                                            </p:txEl>
                                          </p:spTgt>
                                        </p:tgtEl>
                                        <p:attrNameLst>
                                          <p:attrName>style.visibility</p:attrName>
                                        </p:attrNameLst>
                                      </p:cBhvr>
                                      <p:to>
                                        <p:strVal val="visible"/>
                                      </p:to>
                                    </p:set>
                                    <p:animEffect transition="in" filter="fade">
                                      <p:cBhvr>
                                        <p:cTn id="55" dur="1000"/>
                                        <p:tgtEl>
                                          <p:spTgt spid="4">
                                            <p:txEl>
                                              <p:pRg st="6" end="6"/>
                                            </p:txEl>
                                          </p:spTgt>
                                        </p:tgtEl>
                                      </p:cBhvr>
                                    </p:animEffect>
                                    <p:anim calcmode="lin" valueType="num">
                                      <p:cBhvr>
                                        <p:cTn id="5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4">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4">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nodeType="clickEffect">
                                  <p:stCondLst>
                                    <p:cond delay="0"/>
                                  </p:stCondLst>
                                  <p:childTnLst>
                                    <p:set>
                                      <p:cBhvr>
                                        <p:cTn id="62" dur="1" fill="hold">
                                          <p:stCondLst>
                                            <p:cond delay="0"/>
                                          </p:stCondLst>
                                        </p:cTn>
                                        <p:tgtEl>
                                          <p:spTgt spid="5">
                                            <p:txEl>
                                              <p:pRg st="0" end="0"/>
                                            </p:txEl>
                                          </p:spTgt>
                                        </p:tgtEl>
                                        <p:attrNameLst>
                                          <p:attrName>style.visibility</p:attrName>
                                        </p:attrNameLst>
                                      </p:cBhvr>
                                      <p:to>
                                        <p:strVal val="visible"/>
                                      </p:to>
                                    </p:set>
                                    <p:animEffect transition="in" filter="fade">
                                      <p:cBhvr>
                                        <p:cTn id="63" dur="1000"/>
                                        <p:tgtEl>
                                          <p:spTgt spid="5">
                                            <p:txEl>
                                              <p:pRg st="0" end="0"/>
                                            </p:txEl>
                                          </p:spTgt>
                                        </p:tgtEl>
                                      </p:cBhvr>
                                    </p:animEffect>
                                    <p:anim calcmode="lin" valueType="num">
                                      <p:cBhvr>
                                        <p:cTn id="6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65"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nodeType="clickEffect">
                                  <p:stCondLst>
                                    <p:cond delay="0"/>
                                  </p:stCondLst>
                                  <p:childTnLst>
                                    <p:set>
                                      <p:cBhvr>
                                        <p:cTn id="70" dur="1" fill="hold">
                                          <p:stCondLst>
                                            <p:cond delay="0"/>
                                          </p:stCondLst>
                                        </p:cTn>
                                        <p:tgtEl>
                                          <p:spTgt spid="5">
                                            <p:txEl>
                                              <p:pRg st="1" end="1"/>
                                            </p:txEl>
                                          </p:spTgt>
                                        </p:tgtEl>
                                        <p:attrNameLst>
                                          <p:attrName>style.visibility</p:attrName>
                                        </p:attrNameLst>
                                      </p:cBhvr>
                                      <p:to>
                                        <p:strVal val="visible"/>
                                      </p:to>
                                    </p:set>
                                    <p:animEffect transition="in" filter="fade">
                                      <p:cBhvr>
                                        <p:cTn id="71" dur="1000"/>
                                        <p:tgtEl>
                                          <p:spTgt spid="5">
                                            <p:txEl>
                                              <p:pRg st="1" end="1"/>
                                            </p:txEl>
                                          </p:spTgt>
                                        </p:tgtEl>
                                      </p:cBhvr>
                                    </p:animEffect>
                                    <p:anim calcmode="lin" valueType="num">
                                      <p:cBhvr>
                                        <p:cTn id="72"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nodeType="clickEffect">
                                  <p:stCondLst>
                                    <p:cond delay="0"/>
                                  </p:stCondLst>
                                  <p:childTnLst>
                                    <p:set>
                                      <p:cBhvr>
                                        <p:cTn id="78" dur="1" fill="hold">
                                          <p:stCondLst>
                                            <p:cond delay="0"/>
                                          </p:stCondLst>
                                        </p:cTn>
                                        <p:tgtEl>
                                          <p:spTgt spid="5">
                                            <p:txEl>
                                              <p:pRg st="2" end="2"/>
                                            </p:txEl>
                                          </p:spTgt>
                                        </p:tgtEl>
                                        <p:attrNameLst>
                                          <p:attrName>style.visibility</p:attrName>
                                        </p:attrNameLst>
                                      </p:cBhvr>
                                      <p:to>
                                        <p:strVal val="visible"/>
                                      </p:to>
                                    </p:set>
                                    <p:animEffect transition="in" filter="fade">
                                      <p:cBhvr>
                                        <p:cTn id="79" dur="1000"/>
                                        <p:tgtEl>
                                          <p:spTgt spid="5">
                                            <p:txEl>
                                              <p:pRg st="2" end="2"/>
                                            </p:txEl>
                                          </p:spTgt>
                                        </p:tgtEl>
                                      </p:cBhvr>
                                    </p:animEffect>
                                    <p:anim calcmode="lin" valueType="num">
                                      <p:cBhvr>
                                        <p:cTn id="8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81"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nodeType="clickEffect">
                                  <p:stCondLst>
                                    <p:cond delay="0"/>
                                  </p:stCondLst>
                                  <p:childTnLst>
                                    <p:set>
                                      <p:cBhvr>
                                        <p:cTn id="86" dur="1" fill="hold">
                                          <p:stCondLst>
                                            <p:cond delay="0"/>
                                          </p:stCondLst>
                                        </p:cTn>
                                        <p:tgtEl>
                                          <p:spTgt spid="5">
                                            <p:txEl>
                                              <p:pRg st="3" end="3"/>
                                            </p:txEl>
                                          </p:spTgt>
                                        </p:tgtEl>
                                        <p:attrNameLst>
                                          <p:attrName>style.visibility</p:attrName>
                                        </p:attrNameLst>
                                      </p:cBhvr>
                                      <p:to>
                                        <p:strVal val="visible"/>
                                      </p:to>
                                    </p:set>
                                    <p:animEffect transition="in" filter="fade">
                                      <p:cBhvr>
                                        <p:cTn id="87" dur="1000"/>
                                        <p:tgtEl>
                                          <p:spTgt spid="5">
                                            <p:txEl>
                                              <p:pRg st="3" end="3"/>
                                            </p:txEl>
                                          </p:spTgt>
                                        </p:tgtEl>
                                      </p:cBhvr>
                                    </p:animEffect>
                                    <p:anim calcmode="lin" valueType="num">
                                      <p:cBhvr>
                                        <p:cTn id="8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89"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nodeType="clickEffect">
                                  <p:stCondLst>
                                    <p:cond delay="0"/>
                                  </p:stCondLst>
                                  <p:childTnLst>
                                    <p:set>
                                      <p:cBhvr>
                                        <p:cTn id="94" dur="1" fill="hold">
                                          <p:stCondLst>
                                            <p:cond delay="0"/>
                                          </p:stCondLst>
                                        </p:cTn>
                                        <p:tgtEl>
                                          <p:spTgt spid="5">
                                            <p:txEl>
                                              <p:pRg st="4" end="4"/>
                                            </p:txEl>
                                          </p:spTgt>
                                        </p:tgtEl>
                                        <p:attrNameLst>
                                          <p:attrName>style.visibility</p:attrName>
                                        </p:attrNameLst>
                                      </p:cBhvr>
                                      <p:to>
                                        <p:strVal val="visible"/>
                                      </p:to>
                                    </p:set>
                                    <p:animEffect transition="in" filter="fade">
                                      <p:cBhvr>
                                        <p:cTn id="95" dur="1000"/>
                                        <p:tgtEl>
                                          <p:spTgt spid="5">
                                            <p:txEl>
                                              <p:pRg st="4" end="4"/>
                                            </p:txEl>
                                          </p:spTgt>
                                        </p:tgtEl>
                                      </p:cBhvr>
                                    </p:animEffect>
                                    <p:anim calcmode="lin" valueType="num">
                                      <p:cBhvr>
                                        <p:cTn id="9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97" dur="900" decel="100000" fill="hold"/>
                                        <p:tgtEl>
                                          <p:spTgt spid="5">
                                            <p:txEl>
                                              <p:pRg st="4" end="4"/>
                                            </p:txEl>
                                          </p:spTgt>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37" presetClass="entr" presetSubtype="0" fill="hold" nodeType="clickEffect">
                                  <p:stCondLst>
                                    <p:cond delay="0"/>
                                  </p:stCondLst>
                                  <p:childTnLst>
                                    <p:set>
                                      <p:cBhvr>
                                        <p:cTn id="102" dur="1" fill="hold">
                                          <p:stCondLst>
                                            <p:cond delay="0"/>
                                          </p:stCondLst>
                                        </p:cTn>
                                        <p:tgtEl>
                                          <p:spTgt spid="5">
                                            <p:txEl>
                                              <p:pRg st="5" end="5"/>
                                            </p:txEl>
                                          </p:spTgt>
                                        </p:tgtEl>
                                        <p:attrNameLst>
                                          <p:attrName>style.visibility</p:attrName>
                                        </p:attrNameLst>
                                      </p:cBhvr>
                                      <p:to>
                                        <p:strVal val="visible"/>
                                      </p:to>
                                    </p:set>
                                    <p:animEffect transition="in" filter="fade">
                                      <p:cBhvr>
                                        <p:cTn id="103" dur="1000"/>
                                        <p:tgtEl>
                                          <p:spTgt spid="5">
                                            <p:txEl>
                                              <p:pRg st="5" end="5"/>
                                            </p:txEl>
                                          </p:spTgt>
                                        </p:tgtEl>
                                      </p:cBhvr>
                                    </p:animEffect>
                                    <p:anim calcmode="lin" valueType="num">
                                      <p:cBhvr>
                                        <p:cTn id="10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105"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106"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37" presetClass="entr" presetSubtype="0" fill="hold" nodeType="clickEffect">
                                  <p:stCondLst>
                                    <p:cond delay="0"/>
                                  </p:stCondLst>
                                  <p:childTnLst>
                                    <p:set>
                                      <p:cBhvr>
                                        <p:cTn id="110" dur="1" fill="hold">
                                          <p:stCondLst>
                                            <p:cond delay="0"/>
                                          </p:stCondLst>
                                        </p:cTn>
                                        <p:tgtEl>
                                          <p:spTgt spid="5">
                                            <p:txEl>
                                              <p:pRg st="6" end="6"/>
                                            </p:txEl>
                                          </p:spTgt>
                                        </p:tgtEl>
                                        <p:attrNameLst>
                                          <p:attrName>style.visibility</p:attrName>
                                        </p:attrNameLst>
                                      </p:cBhvr>
                                      <p:to>
                                        <p:strVal val="visible"/>
                                      </p:to>
                                    </p:set>
                                    <p:animEffect transition="in" filter="fade">
                                      <p:cBhvr>
                                        <p:cTn id="111" dur="1000"/>
                                        <p:tgtEl>
                                          <p:spTgt spid="5">
                                            <p:txEl>
                                              <p:pRg st="6" end="6"/>
                                            </p:txEl>
                                          </p:spTgt>
                                        </p:tgtEl>
                                      </p:cBhvr>
                                    </p:animEffect>
                                    <p:anim calcmode="lin" valueType="num">
                                      <p:cBhvr>
                                        <p:cTn id="112"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113" dur="900" decel="100000" fill="hold"/>
                                        <p:tgtEl>
                                          <p:spTgt spid="5">
                                            <p:txEl>
                                              <p:pRg st="6" end="6"/>
                                            </p:txEl>
                                          </p:spTgt>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5">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4867" y="490102"/>
            <a:ext cx="7132436" cy="452431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a:ln w="10541" cmpd="sng">
                  <a:solidFill>
                    <a:schemeClr val="accent1">
                      <a:shade val="88000"/>
                      <a:satMod val="110000"/>
                    </a:schemeClr>
                  </a:solidFill>
                  <a:prstDash val="solid"/>
                </a:ln>
                <a:solidFill>
                  <a:srgbClr val="FF6600"/>
                </a:solidFill>
              </a:rPr>
              <a:t>At the FRC or as the support group facilitator, are you expected to know the answers to all of these questions?</a:t>
            </a:r>
          </a:p>
          <a:p>
            <a:pPr algn="ct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sz="3600" b="1" dirty="0">
              <a:ln w="11430"/>
              <a:solidFill>
                <a:srgbClr val="800000"/>
              </a:solidFill>
              <a:effectLst>
                <a:outerShdw blurRad="50800" dist="39000" dir="5460000" algn="tl">
                  <a:srgbClr val="000000">
                    <a:alpha val="38000"/>
                  </a:srgbClr>
                </a:outerShdw>
              </a:effectLst>
            </a:endParaRPr>
          </a:p>
          <a:p>
            <a:pPr algn="ctr"/>
            <a:endParaRPr lang="en-US"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Picture 2" descr="th-4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02152" y="4972977"/>
            <a:ext cx="1143000" cy="1113558"/>
          </a:xfrm>
          <a:prstGeom prst="rect">
            <a:avLst/>
          </a:prstGeom>
        </p:spPr>
      </p:pic>
      <p:pic>
        <p:nvPicPr>
          <p:cNvPr id="4" name="Picture 3" descr="th-4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975937" y="4972977"/>
            <a:ext cx="1143000" cy="1113558"/>
          </a:xfrm>
          <a:prstGeom prst="rect">
            <a:avLst/>
          </a:prstGeom>
        </p:spPr>
      </p:pic>
      <p:pic>
        <p:nvPicPr>
          <p:cNvPr id="5" name="Picture 4" descr="th-40.jpe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810326" y="4972977"/>
            <a:ext cx="1143000" cy="1113558"/>
          </a:xfrm>
          <a:prstGeom prst="rect">
            <a:avLst/>
          </a:prstGeom>
        </p:spPr>
      </p:pic>
      <p:sp>
        <p:nvSpPr>
          <p:cNvPr id="6" name="TextBox 5"/>
          <p:cNvSpPr txBox="1"/>
          <p:nvPr/>
        </p:nvSpPr>
        <p:spPr>
          <a:xfrm>
            <a:off x="3167391" y="3342852"/>
            <a:ext cx="2795665" cy="1200329"/>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sz="7200" b="1" dirty="0">
                <a:ln/>
                <a:solidFill>
                  <a:schemeClr val="accent3"/>
                </a:solidFill>
              </a:rPr>
              <a:t>NO!!!</a:t>
            </a:r>
          </a:p>
        </p:txBody>
      </p:sp>
    </p:spTree>
    <p:extLst>
      <p:ext uri="{BB962C8B-B14F-4D97-AF65-F5344CB8AC3E}">
        <p14:creationId xmlns:p14="http://schemas.microsoft.com/office/powerpoint/2010/main" val="424127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6">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5440</TotalTime>
  <Words>2712</Words>
  <Application>Microsoft Macintosh PowerPoint</Application>
  <PresentationFormat>On-screen Show (4:3)</PresentationFormat>
  <Paragraphs>316</Paragraphs>
  <Slides>37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37</vt:i4>
      </vt:variant>
    </vt:vector>
  </HeadingPairs>
  <TitlesOfParts>
    <vt:vector size="47" baseType="lpstr">
      <vt:lpstr>Arial</vt:lpstr>
      <vt:lpstr>Bradley Hand Bold</vt:lpstr>
      <vt:lpstr>Calibri</vt:lpstr>
      <vt:lpstr>Cambria</vt:lpstr>
      <vt:lpstr>Chalkduster</vt:lpstr>
      <vt:lpstr>Copperplate Gothic Bold</vt:lpstr>
      <vt:lpstr>Georgia</vt:lpstr>
      <vt:lpstr>Wingdings</vt:lpstr>
      <vt:lpstr>Wingdings 2</vt:lpstr>
      <vt:lpstr>Civic</vt:lpstr>
      <vt:lpstr>The Commission on  Grandparents Raising Grandchildren  presents:</vt:lpstr>
      <vt:lpstr>PowerPoint Presentation</vt:lpstr>
      <vt:lpstr>What/Who is a  Kinship Caregiver?</vt:lpstr>
      <vt:lpstr>What/Who is NOT a  Kinship Caregiver?</vt:lpstr>
      <vt:lpstr>Quiz: Are these kinship caregivers?</vt:lpstr>
      <vt:lpstr>PowerPoint Presentation</vt:lpstr>
      <vt:lpstr>Why do grandparents/relative caregivers come to Family Resource Centers or support group meetings?</vt:lpstr>
      <vt:lpstr>Typical Concerns/Questions that a grandparent/relative caregiver may be asking…...</vt:lpstr>
      <vt:lpstr>PowerPoint Presentation</vt:lpstr>
      <vt:lpstr>PowerPoint Presentation</vt:lpstr>
      <vt:lpstr>When working with grandparents/relative caregivers, it is important to know where the family lives in order to refer them to the most appropriate local resources  in their community </vt:lpstr>
      <vt:lpstr>Who has custody of the child and from which court?</vt:lpstr>
      <vt:lpstr>PowerPoint Presentation</vt:lpstr>
      <vt:lpstr>Are you ready?</vt:lpstr>
      <vt:lpstr>A Tale of Two Courts…..</vt:lpstr>
      <vt:lpstr>PowerPoint Presentation</vt:lpstr>
      <vt:lpstr>Are you still with me?</vt:lpstr>
      <vt:lpstr>PowerPoint Presentation</vt:lpstr>
      <vt:lpstr>The Path to Services…..</vt:lpstr>
      <vt:lpstr>A Few Things to Know  When DCF is involved</vt:lpstr>
      <vt:lpstr>What are the differences in DCF foster care?</vt:lpstr>
      <vt:lpstr>Are there ANY differences between “unrestricted foster care and kinship foster care?  </vt:lpstr>
      <vt:lpstr>PowerPoint Presentation</vt:lpstr>
      <vt:lpstr>Are ALL kinship Caregivers involved with DCF? </vt:lpstr>
      <vt:lpstr>What resources  are available for grandparents NOT  involved with DCF?</vt:lpstr>
      <vt:lpstr>PowerPoint Presentation</vt:lpstr>
      <vt:lpstr>PowerPoint Presentation</vt:lpstr>
      <vt:lpstr>PowerPoint Presentation</vt:lpstr>
      <vt:lpstr>Legal Issues</vt:lpstr>
      <vt:lpstr>Financial Assistance and Services</vt:lpstr>
      <vt:lpstr>Child Care Assistance and Programs</vt:lpstr>
      <vt:lpstr>Access to Special Education and Services</vt:lpstr>
      <vt:lpstr>Physical and Mental Health Issues</vt:lpstr>
      <vt:lpstr>Substance Use Disorder</vt:lpstr>
      <vt:lpstr>PowerPoint Presentation</vt:lpstr>
      <vt:lpstr>Why It All Matters</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Commission on  Grandparents Raising Grandchildren  presents:</dc:title>
  <dc:creator>Colleen Pritoni</dc:creator>
  <cp:lastModifiedBy>Jordan, Theodore</cp:lastModifiedBy>
  <cp:revision>143</cp:revision>
  <cp:lastPrinted>2018-02-06T21:59:09Z</cp:lastPrinted>
  <dcterms:created xsi:type="dcterms:W3CDTF">2017-06-26T20:59:29Z</dcterms:created>
  <dcterms:modified xsi:type="dcterms:W3CDTF">2019-07-02T17:35:59Z</dcterms:modified>
</cp:coreProperties>
</file>