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26" r:id="rId1"/>
  </p:sldMasterIdLst>
  <p:notesMasterIdLst>
    <p:notesMasterId r:id="rId12"/>
  </p:notesMasterIdLst>
  <p:sldIdLst>
    <p:sldId id="256" r:id="rId2"/>
    <p:sldId id="260" r:id="rId3"/>
    <p:sldId id="261" r:id="rId4"/>
    <p:sldId id="257" r:id="rId5"/>
    <p:sldId id="262" r:id="rId6"/>
    <p:sldId id="263" r:id="rId7"/>
    <p:sldId id="258" r:id="rId8"/>
    <p:sldId id="259" r:id="rId9"/>
    <p:sldId id="265" r:id="rId10"/>
    <p:sldId id="264"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618"/>
    <p:restoredTop sz="77798"/>
  </p:normalViewPr>
  <p:slideViewPr>
    <p:cSldViewPr snapToGrid="0" snapToObjects="1">
      <p:cViewPr varScale="1">
        <p:scale>
          <a:sx n="72" d="100"/>
          <a:sy n="72" d="100"/>
        </p:scale>
        <p:origin x="1488" y="1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8638DFA-AFE4-B642-A477-08555BF99B60}" type="datetimeFigureOut">
              <a:rPr lang="en-US" smtClean="0"/>
              <a:t>5/3/21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0100C76-CC9D-FD49-8DEE-DD44CE53CEF1}" type="slidenum">
              <a:rPr lang="en-US" smtClean="0"/>
              <a:t>‹#›</a:t>
            </a:fld>
            <a:endParaRPr lang="en-US"/>
          </a:p>
        </p:txBody>
      </p:sp>
    </p:spTree>
    <p:extLst>
      <p:ext uri="{BB962C8B-B14F-4D97-AF65-F5344CB8AC3E}">
        <p14:creationId xmlns:p14="http://schemas.microsoft.com/office/powerpoint/2010/main" val="6587142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Per Metz vs Romney who decided took it to court </a:t>
            </a:r>
          </a:p>
          <a:p>
            <a:r>
              <a:rPr lang="en-US" dirty="0"/>
              <a:t>Several other states Arizona Hawaii – didn’t go to court and settled</a:t>
            </a:r>
          </a:p>
          <a:p>
            <a:endParaRPr lang="en-US" dirty="0"/>
          </a:p>
          <a:p>
            <a:r>
              <a:rPr lang="en-US" dirty="0"/>
              <a:t>This is still monitored by the court – the state is still being monitored and has not yet satisfied the court </a:t>
            </a:r>
          </a:p>
          <a:p>
            <a:r>
              <a:rPr lang="en-US" dirty="0"/>
              <a:t> </a:t>
            </a:r>
          </a:p>
        </p:txBody>
      </p:sp>
      <p:sp>
        <p:nvSpPr>
          <p:cNvPr id="4" name="Slide Number Placeholder 3"/>
          <p:cNvSpPr>
            <a:spLocks noGrp="1"/>
          </p:cNvSpPr>
          <p:nvPr>
            <p:ph type="sldNum" sz="quarter" idx="5"/>
          </p:nvPr>
        </p:nvSpPr>
        <p:spPr/>
        <p:txBody>
          <a:bodyPr/>
          <a:lstStyle/>
          <a:p>
            <a:fld id="{E0100C76-CC9D-FD49-8DEE-DD44CE53CEF1}" type="slidenum">
              <a:rPr lang="en-US" smtClean="0"/>
              <a:t>2</a:t>
            </a:fld>
            <a:endParaRPr lang="en-US"/>
          </a:p>
        </p:txBody>
      </p:sp>
    </p:spTree>
    <p:extLst>
      <p:ext uri="{BB962C8B-B14F-4D97-AF65-F5344CB8AC3E}">
        <p14:creationId xmlns:p14="http://schemas.microsoft.com/office/powerpoint/2010/main" val="18727231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After the court decision legislator with advocacy from Joan Macula and Mary Luo </a:t>
            </a:r>
            <a:r>
              <a:rPr lang="en-US" dirty="0" err="1"/>
              <a:t>Sudders</a:t>
            </a:r>
            <a:r>
              <a:rPr lang="en-US" dirty="0"/>
              <a:t> to legislate the remedy in a detailed way – this way the money didn’t stop and the program continued </a:t>
            </a:r>
          </a:p>
          <a:p>
            <a:endParaRPr lang="en-US" dirty="0"/>
          </a:p>
          <a:p>
            <a:r>
              <a:rPr lang="en-US" dirty="0"/>
              <a:t>Now part of MA law – when did it become part of the law?</a:t>
            </a:r>
          </a:p>
        </p:txBody>
      </p:sp>
      <p:sp>
        <p:nvSpPr>
          <p:cNvPr id="4" name="Slide Number Placeholder 3"/>
          <p:cNvSpPr>
            <a:spLocks noGrp="1"/>
          </p:cNvSpPr>
          <p:nvPr>
            <p:ph type="sldNum" sz="quarter" idx="5"/>
          </p:nvPr>
        </p:nvSpPr>
        <p:spPr/>
        <p:txBody>
          <a:bodyPr/>
          <a:lstStyle/>
          <a:p>
            <a:fld id="{E0100C76-CC9D-FD49-8DEE-DD44CE53CEF1}" type="slidenum">
              <a:rPr lang="en-US" smtClean="0"/>
              <a:t>3</a:t>
            </a:fld>
            <a:endParaRPr lang="en-US"/>
          </a:p>
        </p:txBody>
      </p:sp>
    </p:spTree>
    <p:extLst>
      <p:ext uri="{BB962C8B-B14F-4D97-AF65-F5344CB8AC3E}">
        <p14:creationId xmlns:p14="http://schemas.microsoft.com/office/powerpoint/2010/main" val="19307739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serious emotional disturbance (SED): used by education, CMS, SAMHSA</a:t>
            </a:r>
          </a:p>
          <a:p>
            <a:r>
              <a:rPr lang="en-US" b="1" dirty="0"/>
              <a:t>DSM dx</a:t>
            </a:r>
          </a:p>
          <a:p>
            <a:r>
              <a:rPr lang="en-US" b="1" dirty="0"/>
              <a:t>Serious functional impairment in 2 or more areas home community school</a:t>
            </a:r>
          </a:p>
          <a:p>
            <a:r>
              <a:rPr lang="en-US" b="1" dirty="0"/>
              <a:t>Functional impairment lasted or expected to last more than a year without appropriate intervention</a:t>
            </a:r>
          </a:p>
          <a:p>
            <a:r>
              <a:rPr lang="en-US" b="1" dirty="0"/>
              <a:t>MA interpretation is very liberal </a:t>
            </a:r>
            <a:endParaRPr lang="en-US" dirty="0"/>
          </a:p>
        </p:txBody>
      </p:sp>
      <p:sp>
        <p:nvSpPr>
          <p:cNvPr id="4" name="Slide Number Placeholder 3"/>
          <p:cNvSpPr>
            <a:spLocks noGrp="1"/>
          </p:cNvSpPr>
          <p:nvPr>
            <p:ph type="sldNum" sz="quarter" idx="5"/>
          </p:nvPr>
        </p:nvSpPr>
        <p:spPr/>
        <p:txBody>
          <a:bodyPr/>
          <a:lstStyle/>
          <a:p>
            <a:fld id="{E0100C76-CC9D-FD49-8DEE-DD44CE53CEF1}" type="slidenum">
              <a:rPr lang="en-US" smtClean="0"/>
              <a:t>4</a:t>
            </a:fld>
            <a:endParaRPr lang="en-US"/>
          </a:p>
        </p:txBody>
      </p:sp>
    </p:spTree>
    <p:extLst>
      <p:ext uri="{BB962C8B-B14F-4D97-AF65-F5344CB8AC3E}">
        <p14:creationId xmlns:p14="http://schemas.microsoft.com/office/powerpoint/2010/main" val="338065460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Intensive Care Coordination – </a:t>
            </a:r>
            <a:r>
              <a:rPr lang="en-US" b="1" dirty="0"/>
              <a:t>Wrap Around Service Planning / high fidelity with national standards and instruments and accountability</a:t>
            </a:r>
          </a:p>
          <a:p>
            <a:endParaRPr lang="en-US" dirty="0"/>
          </a:p>
          <a:p>
            <a:r>
              <a:rPr lang="en-US" dirty="0"/>
              <a:t>Family Support supports clinician who is in the home – no license – support and monitor progress</a:t>
            </a:r>
          </a:p>
          <a:p>
            <a:r>
              <a:rPr lang="en-US" dirty="0"/>
              <a:t>Family partner – parent who raised a child with SED, attached to ICC</a:t>
            </a:r>
          </a:p>
        </p:txBody>
      </p:sp>
      <p:sp>
        <p:nvSpPr>
          <p:cNvPr id="4" name="Slide Number Placeholder 3"/>
          <p:cNvSpPr>
            <a:spLocks noGrp="1"/>
          </p:cNvSpPr>
          <p:nvPr>
            <p:ph type="sldNum" sz="quarter" idx="5"/>
          </p:nvPr>
        </p:nvSpPr>
        <p:spPr/>
        <p:txBody>
          <a:bodyPr/>
          <a:lstStyle/>
          <a:p>
            <a:fld id="{E0100C76-CC9D-FD49-8DEE-DD44CE53CEF1}" type="slidenum">
              <a:rPr lang="en-US" smtClean="0"/>
              <a:t>6</a:t>
            </a:fld>
            <a:endParaRPr lang="en-US"/>
          </a:p>
        </p:txBody>
      </p:sp>
    </p:spTree>
    <p:extLst>
      <p:ext uri="{BB962C8B-B14F-4D97-AF65-F5344CB8AC3E}">
        <p14:creationId xmlns:p14="http://schemas.microsoft.com/office/powerpoint/2010/main" val="245820037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Formalized SOC values which are national policy and approach</a:t>
            </a:r>
          </a:p>
        </p:txBody>
      </p:sp>
      <p:sp>
        <p:nvSpPr>
          <p:cNvPr id="4" name="Slide Number Placeholder 3"/>
          <p:cNvSpPr>
            <a:spLocks noGrp="1"/>
          </p:cNvSpPr>
          <p:nvPr>
            <p:ph type="sldNum" sz="quarter" idx="5"/>
          </p:nvPr>
        </p:nvSpPr>
        <p:spPr/>
        <p:txBody>
          <a:bodyPr/>
          <a:lstStyle/>
          <a:p>
            <a:fld id="{E0100C76-CC9D-FD49-8DEE-DD44CE53CEF1}" type="slidenum">
              <a:rPr lang="en-US" smtClean="0"/>
              <a:t>7</a:t>
            </a:fld>
            <a:endParaRPr lang="en-US"/>
          </a:p>
        </p:txBody>
      </p:sp>
    </p:spTree>
    <p:extLst>
      <p:ext uri="{BB962C8B-B14F-4D97-AF65-F5344CB8AC3E}">
        <p14:creationId xmlns:p14="http://schemas.microsoft.com/office/powerpoint/2010/main" val="348681822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0100C76-CC9D-FD49-8DEE-DD44CE53CEF1}" type="slidenum">
              <a:rPr lang="en-US" smtClean="0"/>
              <a:t>8</a:t>
            </a:fld>
            <a:endParaRPr lang="en-US"/>
          </a:p>
        </p:txBody>
      </p:sp>
    </p:spTree>
    <p:extLst>
      <p:ext uri="{BB962C8B-B14F-4D97-AF65-F5344CB8AC3E}">
        <p14:creationId xmlns:p14="http://schemas.microsoft.com/office/powerpoint/2010/main" val="305300506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2373"/>
            <a:ext cx="12192000" cy="6867027"/>
            <a:chOff x="0" y="-2373"/>
            <a:chExt cx="12192000" cy="6867027"/>
          </a:xfrm>
        </p:grpSpPr>
        <p:sp>
          <p:nvSpPr>
            <p:cNvPr id="8" name="Rectangle 7"/>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10"/>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Oval 11"/>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rot="5400000">
            <a:off x="10089390" y="1792223"/>
            <a:ext cx="990599" cy="304799"/>
          </a:xfrm>
        </p:spPr>
        <p:txBody>
          <a:bodyPr anchor="t"/>
          <a:lstStyle>
            <a:lvl1pPr algn="l">
              <a:defRPr b="0" i="0">
                <a:solidFill>
                  <a:schemeClr val="bg1"/>
                </a:solidFill>
              </a:defRPr>
            </a:lvl1pPr>
          </a:lstStyle>
          <a:p>
            <a:fld id="{D4134A75-C1CD-914D-BCCA-81D1B146ECA7}" type="datetimeFigureOut">
              <a:rPr lang="en-US" smtClean="0"/>
              <a:t>5/3/21</a:t>
            </a:fld>
            <a:endParaRPr lang="en-US"/>
          </a:p>
        </p:txBody>
      </p:sp>
      <p:sp>
        <p:nvSpPr>
          <p:cNvPr id="5" name="Footer Placeholder 4"/>
          <p:cNvSpPr>
            <a:spLocks noGrp="1"/>
          </p:cNvSpPr>
          <p:nvPr>
            <p:ph type="ftr" sz="quarter" idx="11"/>
          </p:nvPr>
        </p:nvSpPr>
        <p:spPr>
          <a:xfrm rot="5400000">
            <a:off x="8959592" y="3226820"/>
            <a:ext cx="3859795" cy="304801"/>
          </a:xfrm>
        </p:spPr>
        <p:txBody>
          <a:bodyPr/>
          <a:lstStyle>
            <a:lvl1pPr>
              <a:defRPr b="0" i="0">
                <a:solidFill>
                  <a:schemeClr val="bg1"/>
                </a:solidFill>
              </a:defRPr>
            </a:lvl1pPr>
          </a:lstStyle>
          <a:p>
            <a:endParaRPr lang="en-US"/>
          </a:p>
        </p:txBody>
      </p:sp>
      <p:sp>
        <p:nvSpPr>
          <p:cNvPr id="10" name="Rectangle 9"/>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10351008" y="292608"/>
            <a:ext cx="838199" cy="767687"/>
          </a:xfrm>
        </p:spPr>
        <p:txBody>
          <a:bodyPr/>
          <a:lstStyle>
            <a:lvl1pPr>
              <a:defRPr sz="2800" b="0" i="0">
                <a:latin typeface="+mj-lt"/>
              </a:defRPr>
            </a:lvl1pPr>
          </a:lstStyle>
          <a:p>
            <a:fld id="{C8D2D481-8BC1-DD49-88FA-CF90793A4B2B}" type="slidenum">
              <a:rPr lang="en-US" smtClean="0"/>
              <a:t>‹#›</a:t>
            </a:fld>
            <a:endParaRPr lang="en-US"/>
          </a:p>
        </p:txBody>
      </p:sp>
    </p:spTree>
    <p:extLst>
      <p:ext uri="{BB962C8B-B14F-4D97-AF65-F5344CB8AC3E}">
        <p14:creationId xmlns:p14="http://schemas.microsoft.com/office/powerpoint/2010/main" val="36602644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19" name="Group 18"/>
          <p:cNvGrpSpPr/>
          <p:nvPr/>
        </p:nvGrpSpPr>
        <p:grpSpPr>
          <a:xfrm>
            <a:off x="0" y="-2373"/>
            <a:ext cx="12192000" cy="6867027"/>
            <a:chOff x="0" y="-2373"/>
            <a:chExt cx="12192000" cy="6867027"/>
          </a:xfrm>
        </p:grpSpPr>
        <p:sp>
          <p:nvSpPr>
            <p:cNvPr id="11" name="Rectangle 10"/>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6" y="4966674"/>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bwMode="gray">
          <a:xfrm>
            <a:off x="1154956" y="5536665"/>
            <a:ext cx="8825656" cy="493712"/>
          </a:xfrm>
        </p:spPr>
        <p:txBody>
          <a:bodyPr>
            <a:normAutofit/>
          </a:bodyPr>
          <a:lstStyle>
            <a:lvl1pPr marL="0" indent="0">
              <a:buNone/>
              <a:defRPr sz="12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D4134A75-C1CD-914D-BCCA-81D1B146ECA7}" type="datetimeFigureOut">
              <a:rPr lang="en-US" smtClean="0"/>
              <a:t>5/3/21</a:t>
            </a:fld>
            <a:endParaRPr lang="en-US"/>
          </a:p>
        </p:txBody>
      </p:sp>
      <p:sp>
        <p:nvSpPr>
          <p:cNvPr id="6" name="Footer Placeholder 5"/>
          <p:cNvSpPr>
            <a:spLocks noGrp="1"/>
          </p:cNvSpPr>
          <p:nvPr>
            <p:ph type="ftr" sz="quarter" idx="11"/>
          </p:nvPr>
        </p:nvSpPr>
        <p:spPr/>
        <p:txBody>
          <a:bodyPr/>
          <a:lstStyle/>
          <a:p>
            <a:endParaRPr lang="en-US"/>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C8D2D481-8BC1-DD49-88FA-CF90793A4B2B}" type="slidenum">
              <a:rPr lang="en-US" smtClean="0"/>
              <a:t>‹#›</a:t>
            </a:fld>
            <a:endParaRPr lang="en-US"/>
          </a:p>
        </p:txBody>
      </p:sp>
    </p:spTree>
    <p:extLst>
      <p:ext uri="{BB962C8B-B14F-4D97-AF65-F5344CB8AC3E}">
        <p14:creationId xmlns:p14="http://schemas.microsoft.com/office/powerpoint/2010/main" val="28039502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12" name="Group 11"/>
          <p:cNvGrpSpPr/>
          <p:nvPr/>
        </p:nvGrpSpPr>
        <p:grpSpPr>
          <a:xfrm>
            <a:off x="0" y="-2373"/>
            <a:ext cx="12192000" cy="6867027"/>
            <a:chOff x="0" y="-2373"/>
            <a:chExt cx="12192000" cy="6867027"/>
          </a:xfrm>
        </p:grpSpPr>
        <p:sp>
          <p:nvSpPr>
            <p:cNvPr id="10" name="Rectangle 9"/>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1"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1063416"/>
            <a:ext cx="8825659" cy="1379755"/>
          </a:xfrm>
        </p:spPr>
        <p:txBody>
          <a:bodyPr/>
          <a:lstStyle>
            <a:lvl1pPr>
              <a:defRPr sz="4000"/>
            </a:lvl1pPr>
          </a:lstStyle>
          <a:p>
            <a:r>
              <a:rPr lang="en-US"/>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D4134A75-C1CD-914D-BCCA-81D1B146ECA7}" type="datetimeFigureOut">
              <a:rPr lang="en-US" smtClean="0"/>
              <a:t>5/3/21</a:t>
            </a:fld>
            <a:endParaRPr lang="en-US"/>
          </a:p>
        </p:txBody>
      </p:sp>
      <p:sp>
        <p:nvSpPr>
          <p:cNvPr id="5" name="Footer Placeholder 4"/>
          <p:cNvSpPr>
            <a:spLocks noGrp="1"/>
          </p:cNvSpPr>
          <p:nvPr>
            <p:ph type="ftr" sz="quarter" idx="11"/>
          </p:nvPr>
        </p:nvSpPr>
        <p:spPr/>
        <p:txBody>
          <a:bodyPr/>
          <a:lstStyle/>
          <a:p>
            <a:endParaRPr lang="en-US"/>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C8D2D481-8BC1-DD49-88FA-CF90793A4B2B}" type="slidenum">
              <a:rPr lang="en-US" smtClean="0"/>
              <a:t>‹#›</a:t>
            </a:fld>
            <a:endParaRPr lang="en-US"/>
          </a:p>
        </p:txBody>
      </p:sp>
    </p:spTree>
    <p:extLst>
      <p:ext uri="{BB962C8B-B14F-4D97-AF65-F5344CB8AC3E}">
        <p14:creationId xmlns:p14="http://schemas.microsoft.com/office/powerpoint/2010/main" val="23132249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7" name="Group 6"/>
          <p:cNvGrpSpPr/>
          <p:nvPr/>
        </p:nvGrpSpPr>
        <p:grpSpPr>
          <a:xfrm>
            <a:off x="0" y="-2373"/>
            <a:ext cx="12192000" cy="6867027"/>
            <a:chOff x="0" y="-2373"/>
            <a:chExt cx="12192000" cy="6867027"/>
          </a:xfrm>
        </p:grpSpPr>
        <p:sp>
          <p:nvSpPr>
            <p:cNvPr id="15" name="Rectangle 14"/>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4"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6"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3" name="TextBox 12"/>
          <p:cNvSpPr txBox="1"/>
          <p:nvPr/>
        </p:nvSpPr>
        <p:spPr>
          <a:xfrm>
            <a:off x="9719438" y="2631815"/>
            <a:ext cx="801912" cy="1569660"/>
          </a:xfrm>
          <a:prstGeom prst="rect">
            <a:avLst/>
          </a:prstGeom>
          <a:noFill/>
        </p:spPr>
        <p:txBody>
          <a:bodyPr wrap="square" rtlCol="0">
            <a:spAutoFit/>
          </a:bodyPr>
          <a:lstStyle>
            <a:defPPr>
              <a:defRPr lang="en-US"/>
            </a:defPPr>
            <a:lvl1pPr algn="r">
              <a:defRPr sz="12200" b="0" i="0">
                <a:solidFill>
                  <a:schemeClr val="accent1"/>
                </a:solidFill>
                <a:latin typeface="Arial"/>
                <a:cs typeface="Arial"/>
              </a:defRPr>
            </a:lvl1pPr>
          </a:lstStyle>
          <a:p>
            <a:pPr lvl="0"/>
            <a:r>
              <a:rPr lang="en-US" sz="9600" dirty="0"/>
              <a:t>”</a:t>
            </a:r>
          </a:p>
        </p:txBody>
      </p:sp>
      <p:sp>
        <p:nvSpPr>
          <p:cNvPr id="9" name="TextBox 8"/>
          <p:cNvSpPr txBox="1"/>
          <p:nvPr/>
        </p:nvSpPr>
        <p:spPr>
          <a:xfrm>
            <a:off x="898295" y="591093"/>
            <a:ext cx="801912" cy="1569660"/>
          </a:xfrm>
          <a:prstGeom prst="rect">
            <a:avLst/>
          </a:prstGeom>
          <a:noFill/>
        </p:spPr>
        <p:txBody>
          <a:bodyPr wrap="square" rtlCol="0">
            <a:spAutoFit/>
          </a:bodyPr>
          <a:lstStyle>
            <a:defPPr>
              <a:defRPr lang="en-US"/>
            </a:defPPr>
            <a:lvl1pPr algn="r">
              <a:defRPr sz="12200" b="0" i="0">
                <a:solidFill>
                  <a:schemeClr val="accent1"/>
                </a:solidFill>
                <a:latin typeface="Arial"/>
                <a:cs typeface="Arial"/>
              </a:defRPr>
            </a:lvl1pPr>
          </a:lstStyle>
          <a:p>
            <a:pPr lvl="0"/>
            <a:r>
              <a:rPr lang="en-US" sz="9600" dirty="0"/>
              <a:t>“</a:t>
            </a:r>
          </a:p>
        </p:txBody>
      </p:sp>
      <p:sp>
        <p:nvSpPr>
          <p:cNvPr id="2" name="Title 1"/>
          <p:cNvSpPr>
            <a:spLocks noGrp="1"/>
          </p:cNvSpPr>
          <p:nvPr>
            <p:ph type="title"/>
          </p:nvPr>
        </p:nvSpPr>
        <p:spPr>
          <a:xfrm>
            <a:off x="1581878" y="980517"/>
            <a:ext cx="8453906" cy="2698249"/>
          </a:xfrm>
        </p:spPr>
        <p:txBody>
          <a:bodyPr/>
          <a:lstStyle>
            <a:lvl1pPr>
              <a:defRPr sz="4000"/>
            </a:lvl1pPr>
          </a:lstStyle>
          <a:p>
            <a:r>
              <a:rPr lang="en-US"/>
              <a:t>Click to edit Master title style</a:t>
            </a:r>
            <a:endParaRPr lang="en-US" dirty="0"/>
          </a:p>
        </p:txBody>
      </p:sp>
      <p:sp>
        <p:nvSpPr>
          <p:cNvPr id="14" name="Text Placeholder 3"/>
          <p:cNvSpPr>
            <a:spLocks noGrp="1"/>
          </p:cNvSpPr>
          <p:nvPr>
            <p:ph type="body" sz="half" idx="13"/>
          </p:nvPr>
        </p:nvSpPr>
        <p:spPr bwMode="gray">
          <a:xfrm>
            <a:off x="1945945" y="3678766"/>
            <a:ext cx="7725772" cy="342174"/>
          </a:xfrm>
        </p:spPr>
        <p:txBody>
          <a:bodyPr anchor="t">
            <a:normAutofit/>
          </a:bodyPr>
          <a:lstStyle>
            <a:lvl1pPr marL="0" indent="0">
              <a:buNone/>
              <a:defRPr lang="en-US" sz="1400" b="0" i="0" kern="1200" cap="small" dirty="0">
                <a:solidFill>
                  <a:schemeClr val="accent1"/>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D4134A75-C1CD-914D-BCCA-81D1B146ECA7}" type="datetimeFigureOut">
              <a:rPr lang="en-US" smtClean="0"/>
              <a:t>5/3/21</a:t>
            </a:fld>
            <a:endParaRPr lang="en-US"/>
          </a:p>
        </p:txBody>
      </p:sp>
      <p:sp>
        <p:nvSpPr>
          <p:cNvPr id="5" name="Footer Placeholder 4"/>
          <p:cNvSpPr>
            <a:spLocks noGrp="1"/>
          </p:cNvSpPr>
          <p:nvPr>
            <p:ph type="ftr" sz="quarter" idx="11"/>
          </p:nvPr>
        </p:nvSpPr>
        <p:spPr/>
        <p:txBody>
          <a:bodyPr/>
          <a:lstStyle/>
          <a:p>
            <a:endParaRPr lang="en-US"/>
          </a:p>
        </p:txBody>
      </p:sp>
      <p:sp>
        <p:nvSpPr>
          <p:cNvPr id="32" name="Rectangle 31"/>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C8D2D481-8BC1-DD49-88FA-CF90793A4B2B}" type="slidenum">
              <a:rPr lang="en-US" smtClean="0"/>
              <a:t>‹#›</a:t>
            </a:fld>
            <a:endParaRPr lang="en-US"/>
          </a:p>
        </p:txBody>
      </p:sp>
    </p:spTree>
    <p:extLst>
      <p:ext uri="{BB962C8B-B14F-4D97-AF65-F5344CB8AC3E}">
        <p14:creationId xmlns:p14="http://schemas.microsoft.com/office/powerpoint/2010/main" val="243875638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18" name="Group 17"/>
          <p:cNvGrpSpPr/>
          <p:nvPr/>
        </p:nvGrpSpPr>
        <p:grpSpPr>
          <a:xfrm>
            <a:off x="0" y="-2373"/>
            <a:ext cx="12192000" cy="6867027"/>
            <a:chOff x="0" y="-2373"/>
            <a:chExt cx="12192000" cy="6867027"/>
          </a:xfrm>
        </p:grpSpPr>
        <p:sp>
          <p:nvSpPr>
            <p:cNvPr id="10" name="Rectangle 9"/>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1"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5033068"/>
            <a:ext cx="8825659"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4134A75-C1CD-914D-BCCA-81D1B146ECA7}" type="datetimeFigureOut">
              <a:rPr lang="en-US" smtClean="0"/>
              <a:t>5/3/21</a:t>
            </a:fld>
            <a:endParaRPr lang="en-US"/>
          </a:p>
        </p:txBody>
      </p:sp>
      <p:sp>
        <p:nvSpPr>
          <p:cNvPr id="5" name="Footer Placeholder 4"/>
          <p:cNvSpPr>
            <a:spLocks noGrp="1"/>
          </p:cNvSpPr>
          <p:nvPr>
            <p:ph type="ftr" sz="quarter" idx="11"/>
          </p:nvPr>
        </p:nvSpPr>
        <p:spPr/>
        <p:txBody>
          <a:bodyPr/>
          <a:lstStyle/>
          <a:p>
            <a:endParaRPr lang="en-US"/>
          </a:p>
        </p:txBody>
      </p:sp>
      <p:sp>
        <p:nvSpPr>
          <p:cNvPr id="12" name="Rectangle 11"/>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C8D2D481-8BC1-DD49-88FA-CF90793A4B2B}" type="slidenum">
              <a:rPr lang="en-US" smtClean="0"/>
              <a:t>‹#›</a:t>
            </a:fld>
            <a:endParaRPr lang="en-US"/>
          </a:p>
        </p:txBody>
      </p:sp>
    </p:spTree>
    <p:extLst>
      <p:ext uri="{BB962C8B-B14F-4D97-AF65-F5344CB8AC3E}">
        <p14:creationId xmlns:p14="http://schemas.microsoft.com/office/powerpoint/2010/main" val="247799815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2617299"/>
            <a:ext cx="312916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6" name="Text Placeholder 3"/>
          <p:cNvSpPr>
            <a:spLocks noGrp="1"/>
          </p:cNvSpPr>
          <p:nvPr>
            <p:ph type="body" sz="half" idx="15"/>
          </p:nvPr>
        </p:nvSpPr>
        <p:spPr>
          <a:xfrm>
            <a:off x="1154954" y="3193561"/>
            <a:ext cx="3129168" cy="283349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4512721" y="2603502"/>
            <a:ext cx="314538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9" name="Text Placeholder 3"/>
          <p:cNvSpPr>
            <a:spLocks noGrp="1"/>
          </p:cNvSpPr>
          <p:nvPr>
            <p:ph type="body" sz="half" idx="16"/>
          </p:nvPr>
        </p:nvSpPr>
        <p:spPr>
          <a:xfrm>
            <a:off x="4512721" y="3193561"/>
            <a:ext cx="3145380" cy="283349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886700" y="2617299"/>
            <a:ext cx="3161029" cy="576261"/>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Text Placeholder 3"/>
          <p:cNvSpPr>
            <a:spLocks noGrp="1"/>
          </p:cNvSpPr>
          <p:nvPr>
            <p:ph type="body" sz="half" idx="17"/>
          </p:nvPr>
        </p:nvSpPr>
        <p:spPr>
          <a:xfrm>
            <a:off x="7886700" y="3193561"/>
            <a:ext cx="3164719" cy="28334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22" name="Straight Connector 21"/>
          <p:cNvCxnSpPr/>
          <p:nvPr/>
        </p:nvCxnSpPr>
        <p:spPr>
          <a:xfrm>
            <a:off x="4403971" y="2569633"/>
            <a:ext cx="0" cy="3492499"/>
          </a:xfrm>
          <a:prstGeom prst="line">
            <a:avLst/>
          </a:prstGeom>
          <a:ln w="12700" cmpd="sng">
            <a:solidFill>
              <a:schemeClr val="accent1">
                <a:alpha val="41000"/>
              </a:schemeClr>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a:off x="7772401" y="2569633"/>
            <a:ext cx="0" cy="3492499"/>
          </a:xfrm>
          <a:prstGeom prst="line">
            <a:avLst/>
          </a:prstGeom>
          <a:ln w="12700" cmpd="sng">
            <a:solidFill>
              <a:schemeClr val="accent1">
                <a:alpha val="41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D4134A75-C1CD-914D-BCCA-81D1B146ECA7}" type="datetimeFigureOut">
              <a:rPr lang="en-US" smtClean="0"/>
              <a:t>5/3/21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8D2D481-8BC1-DD49-88FA-CF90793A4B2B}" type="slidenum">
              <a:rPr lang="en-US" smtClean="0"/>
              <a:t>‹#›</a:t>
            </a:fld>
            <a:endParaRPr lang="en-US"/>
          </a:p>
        </p:txBody>
      </p:sp>
    </p:spTree>
    <p:extLst>
      <p:ext uri="{BB962C8B-B14F-4D97-AF65-F5344CB8AC3E}">
        <p14:creationId xmlns:p14="http://schemas.microsoft.com/office/powerpoint/2010/main" val="425453015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2" y="4532845"/>
            <a:ext cx="30504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9" name="Picture Placeholder 2"/>
          <p:cNvSpPr>
            <a:spLocks noGrp="1" noChangeAspect="1"/>
          </p:cNvSpPr>
          <p:nvPr>
            <p:ph type="pic" idx="15"/>
          </p:nvPr>
        </p:nvSpPr>
        <p:spPr>
          <a:xfrm>
            <a:off x="1334552"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1154953" y="5109107"/>
            <a:ext cx="3050437" cy="91794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4572537" y="4532846"/>
            <a:ext cx="3046766" cy="651156"/>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30" name="Picture Placeholder 2"/>
          <p:cNvSpPr>
            <a:spLocks noGrp="1" noChangeAspect="1"/>
          </p:cNvSpPr>
          <p:nvPr>
            <p:ph type="pic" idx="21"/>
          </p:nvPr>
        </p:nvSpPr>
        <p:spPr>
          <a:xfrm>
            <a:off x="4748463" y="2603500"/>
            <a:ext cx="2691241"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4568865" y="5184002"/>
            <a:ext cx="3050438" cy="84305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983434" y="4532847"/>
            <a:ext cx="3050438" cy="651154"/>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31"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983434" y="5184001"/>
            <a:ext cx="3050437" cy="843054"/>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17" name="Straight Connector 16"/>
          <p:cNvCxnSpPr/>
          <p:nvPr/>
        </p:nvCxnSpPr>
        <p:spPr>
          <a:xfrm>
            <a:off x="4388153" y="2603500"/>
            <a:ext cx="0" cy="3517594"/>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801905" y="2603500"/>
            <a:ext cx="0" cy="34925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D4134A75-C1CD-914D-BCCA-81D1B146ECA7}" type="datetimeFigureOut">
              <a:rPr lang="en-US" smtClean="0"/>
              <a:t>5/3/21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8D2D481-8BC1-DD49-88FA-CF90793A4B2B}" type="slidenum">
              <a:rPr lang="en-US" smtClean="0"/>
              <a:t>‹#›</a:t>
            </a:fld>
            <a:endParaRPr lang="en-US"/>
          </a:p>
        </p:txBody>
      </p:sp>
    </p:spTree>
    <p:extLst>
      <p:ext uri="{BB962C8B-B14F-4D97-AF65-F5344CB8AC3E}">
        <p14:creationId xmlns:p14="http://schemas.microsoft.com/office/powerpoint/2010/main" val="340478421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3" y="973668"/>
            <a:ext cx="8825660" cy="706964"/>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4134A75-C1CD-914D-BCCA-81D1B146ECA7}" type="datetimeFigureOut">
              <a:rPr lang="en-US" smtClean="0"/>
              <a:t>5/3/21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D2D481-8BC1-DD49-88FA-CF90793A4B2B}" type="slidenum">
              <a:rPr lang="en-US" smtClean="0"/>
              <a:t>‹#›</a:t>
            </a:fld>
            <a:endParaRPr lang="en-US"/>
          </a:p>
        </p:txBody>
      </p:sp>
    </p:spTree>
    <p:extLst>
      <p:ext uri="{BB962C8B-B14F-4D97-AF65-F5344CB8AC3E}">
        <p14:creationId xmlns:p14="http://schemas.microsoft.com/office/powerpoint/2010/main" val="248305919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19" name="Group 18"/>
          <p:cNvGrpSpPr/>
          <p:nvPr/>
        </p:nvGrpSpPr>
        <p:grpSpPr>
          <a:xfrm>
            <a:off x="0" y="-2373"/>
            <a:ext cx="12192000" cy="6867027"/>
            <a:chOff x="0" y="-2373"/>
            <a:chExt cx="12192000" cy="6867027"/>
          </a:xfrm>
        </p:grpSpPr>
        <p:sp>
          <p:nvSpPr>
            <p:cNvPr id="11" name="Rectangle 10"/>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Rectangle 7"/>
            <p:cNvSpPr/>
            <p:nvPr/>
          </p:nvSpPr>
          <p:spPr>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76756" y="1278468"/>
            <a:ext cx="1413933" cy="4748589"/>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1154954" y="1278468"/>
            <a:ext cx="6247546" cy="474859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4134A75-C1CD-914D-BCCA-81D1B146ECA7}" type="datetimeFigureOut">
              <a:rPr lang="en-US" smtClean="0"/>
              <a:t>5/3/21</a:t>
            </a:fld>
            <a:endParaRPr lang="en-US"/>
          </a:p>
        </p:txBody>
      </p:sp>
      <p:sp>
        <p:nvSpPr>
          <p:cNvPr id="5" name="Footer Placeholder 4"/>
          <p:cNvSpPr>
            <a:spLocks noGrp="1"/>
          </p:cNvSpPr>
          <p:nvPr>
            <p:ph type="ftr" sz="quarter" idx="11"/>
          </p:nvPr>
        </p:nvSpPr>
        <p:spPr/>
        <p:txBody>
          <a:bodyPr/>
          <a:lstStyle/>
          <a:p>
            <a:endParaRPr lang="en-US"/>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C8D2D481-8BC1-DD49-88FA-CF90793A4B2B}" type="slidenum">
              <a:rPr lang="en-US" smtClean="0"/>
              <a:t>‹#›</a:t>
            </a:fld>
            <a:endParaRPr lang="en-US"/>
          </a:p>
        </p:txBody>
      </p:sp>
    </p:spTree>
    <p:extLst>
      <p:ext uri="{BB962C8B-B14F-4D97-AF65-F5344CB8AC3E}">
        <p14:creationId xmlns:p14="http://schemas.microsoft.com/office/powerpoint/2010/main" val="20829779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4134A75-C1CD-914D-BCCA-81D1B146ECA7}" type="datetimeFigureOut">
              <a:rPr lang="en-US" smtClean="0"/>
              <a:t>5/3/21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D2D481-8BC1-DD49-88FA-CF90793A4B2B}" type="slidenum">
              <a:rPr lang="en-US" smtClean="0"/>
              <a:t>‹#›</a:t>
            </a:fld>
            <a:endParaRPr lang="en-US"/>
          </a:p>
        </p:txBody>
      </p:sp>
    </p:spTree>
    <p:extLst>
      <p:ext uri="{BB962C8B-B14F-4D97-AF65-F5344CB8AC3E}">
        <p14:creationId xmlns:p14="http://schemas.microsoft.com/office/powerpoint/2010/main" val="35695981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13" name="Group 12"/>
          <p:cNvGrpSpPr/>
          <p:nvPr/>
        </p:nvGrpSpPr>
        <p:grpSpPr>
          <a:xfrm>
            <a:off x="0" y="-2373"/>
            <a:ext cx="12192000" cy="6867027"/>
            <a:chOff x="0" y="-2373"/>
            <a:chExt cx="12192000" cy="6867027"/>
          </a:xfrm>
        </p:grpSpPr>
        <p:sp>
          <p:nvSpPr>
            <p:cNvPr id="11" name="Rectangle 10"/>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6" y="2677645"/>
            <a:ext cx="4351023" cy="2283824"/>
          </a:xfrm>
        </p:spPr>
        <p:txBody>
          <a:bodyPr anchor="ctr"/>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895558" y="2677644"/>
            <a:ext cx="3755379" cy="2283823"/>
          </a:xfrm>
        </p:spPr>
        <p:txBody>
          <a:bodyPr anchor="ctr"/>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4134A75-C1CD-914D-BCCA-81D1B146ECA7}" type="datetimeFigureOut">
              <a:rPr lang="en-US" smtClean="0"/>
              <a:t>5/3/21</a:t>
            </a:fld>
            <a:endParaRPr lang="en-US"/>
          </a:p>
        </p:txBody>
      </p:sp>
      <p:sp>
        <p:nvSpPr>
          <p:cNvPr id="5" name="Footer Placeholder 4"/>
          <p:cNvSpPr>
            <a:spLocks noGrp="1"/>
          </p:cNvSpPr>
          <p:nvPr>
            <p:ph type="ftr" sz="quarter" idx="11"/>
          </p:nvPr>
        </p:nvSpPr>
        <p:spPr/>
        <p:txBody>
          <a:bodyPr/>
          <a:lstStyle/>
          <a:p>
            <a:endParaRPr lang="en-US"/>
          </a:p>
        </p:txBody>
      </p:sp>
      <p:sp>
        <p:nvSpPr>
          <p:cNvPr id="15" name="Rectangle 14"/>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C8D2D481-8BC1-DD49-88FA-CF90793A4B2B}" type="slidenum">
              <a:rPr lang="en-US" smtClean="0"/>
              <a:t>‹#›</a:t>
            </a:fld>
            <a:endParaRPr lang="en-US"/>
          </a:p>
        </p:txBody>
      </p:sp>
    </p:spTree>
    <p:extLst>
      <p:ext uri="{BB962C8B-B14F-4D97-AF65-F5344CB8AC3E}">
        <p14:creationId xmlns:p14="http://schemas.microsoft.com/office/powerpoint/2010/main" val="2291002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4134A75-C1CD-914D-BCCA-81D1B146ECA7}" type="datetimeFigureOut">
              <a:rPr lang="en-US" smtClean="0"/>
              <a:t>5/3/21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8D2D481-8BC1-DD49-88FA-CF90793A4B2B}" type="slidenum">
              <a:rPr lang="en-US" smtClean="0"/>
              <a:t>‹#›</a:t>
            </a:fld>
            <a:endParaRPr lang="en-US"/>
          </a:p>
        </p:txBody>
      </p:sp>
    </p:spTree>
    <p:extLst>
      <p:ext uri="{BB962C8B-B14F-4D97-AF65-F5344CB8AC3E}">
        <p14:creationId xmlns:p14="http://schemas.microsoft.com/office/powerpoint/2010/main" val="10847356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08710" y="3179762"/>
            <a:ext cx="4825159" cy="2840039"/>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4134A75-C1CD-914D-BCCA-81D1B146ECA7}" type="datetimeFigureOut">
              <a:rPr lang="en-US" smtClean="0"/>
              <a:t>5/3/21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8D2D481-8BC1-DD49-88FA-CF90793A4B2B}" type="slidenum">
              <a:rPr lang="en-US" smtClean="0"/>
              <a:t>‹#›</a:t>
            </a:fld>
            <a:endParaRPr lang="en-US"/>
          </a:p>
        </p:txBody>
      </p:sp>
    </p:spTree>
    <p:extLst>
      <p:ext uri="{BB962C8B-B14F-4D97-AF65-F5344CB8AC3E}">
        <p14:creationId xmlns:p14="http://schemas.microsoft.com/office/powerpoint/2010/main" val="16486564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4134A75-C1CD-914D-BCCA-81D1B146ECA7}" type="datetimeFigureOut">
              <a:rPr lang="en-US" smtClean="0"/>
              <a:t>5/3/21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8D2D481-8BC1-DD49-88FA-CF90793A4B2B}" type="slidenum">
              <a:rPr lang="en-US" smtClean="0"/>
              <a:t>‹#›</a:t>
            </a:fld>
            <a:endParaRPr lang="en-US"/>
          </a:p>
        </p:txBody>
      </p:sp>
    </p:spTree>
    <p:extLst>
      <p:ext uri="{BB962C8B-B14F-4D97-AF65-F5344CB8AC3E}">
        <p14:creationId xmlns:p14="http://schemas.microsoft.com/office/powerpoint/2010/main" val="32425643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4134A75-C1CD-914D-BCCA-81D1B146ECA7}" type="datetimeFigureOut">
              <a:rPr lang="en-US" smtClean="0"/>
              <a:t>5/3/21</a:t>
            </a:fld>
            <a:endParaRPr lang="en-US"/>
          </a:p>
        </p:txBody>
      </p:sp>
      <p:sp>
        <p:nvSpPr>
          <p:cNvPr id="3" name="Footer Placeholder 2"/>
          <p:cNvSpPr>
            <a:spLocks noGrp="1"/>
          </p:cNvSpPr>
          <p:nvPr>
            <p:ph type="ftr" sz="quarter" idx="11"/>
          </p:nvPr>
        </p:nvSpPr>
        <p:spPr/>
        <p:txBody>
          <a:bodyPr/>
          <a:lstStyle/>
          <a:p>
            <a:endParaRPr lang="en-US"/>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C8D2D481-8BC1-DD49-88FA-CF90793A4B2B}" type="slidenum">
              <a:rPr lang="en-US" smtClean="0"/>
              <a:t>‹#›</a:t>
            </a:fld>
            <a:endParaRPr lang="en-US"/>
          </a:p>
        </p:txBody>
      </p:sp>
    </p:spTree>
    <p:extLst>
      <p:ext uri="{BB962C8B-B14F-4D97-AF65-F5344CB8AC3E}">
        <p14:creationId xmlns:p14="http://schemas.microsoft.com/office/powerpoint/2010/main" val="12032495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14" name="Group 13"/>
          <p:cNvGrpSpPr/>
          <p:nvPr/>
        </p:nvGrpSpPr>
        <p:grpSpPr>
          <a:xfrm>
            <a:off x="0" y="-2373"/>
            <a:ext cx="12192000" cy="6867027"/>
            <a:chOff x="0" y="-2373"/>
            <a:chExt cx="12192000" cy="6867027"/>
          </a:xfrm>
        </p:grpSpPr>
        <p:sp>
          <p:nvSpPr>
            <p:cNvPr id="12" name="Rectangle 11"/>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Oval 15"/>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Rectangle 7"/>
            <p:cNvSpPr/>
            <p:nvPr/>
          </p:nvSpPr>
          <p:spPr>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0"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1295400"/>
            <a:ext cx="2793159" cy="16002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5781146" y="1447800"/>
            <a:ext cx="5190065" cy="4572000"/>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bwMode="gray">
          <a:xfrm>
            <a:off x="1154955" y="2895600"/>
            <a:ext cx="2793158" cy="3129279"/>
          </a:xfrm>
        </p:spPr>
        <p:txBody>
          <a:bodyPr/>
          <a:lstStyle>
            <a:lvl1pPr marL="0" indent="0">
              <a:buNone/>
              <a:defRPr sz="14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D4134A75-C1CD-914D-BCCA-81D1B146ECA7}" type="datetimeFigureOut">
              <a:rPr lang="en-US" smtClean="0"/>
              <a:t>5/3/21</a:t>
            </a:fld>
            <a:endParaRPr lang="en-US"/>
          </a:p>
        </p:txBody>
      </p:sp>
      <p:sp>
        <p:nvSpPr>
          <p:cNvPr id="6" name="Footer Placeholder 5"/>
          <p:cNvSpPr>
            <a:spLocks noGrp="1"/>
          </p:cNvSpPr>
          <p:nvPr>
            <p:ph type="ftr" sz="quarter" idx="11"/>
          </p:nvPr>
        </p:nvSpPr>
        <p:spPr/>
        <p:txBody>
          <a:bodyPr/>
          <a:lstStyle/>
          <a:p>
            <a:endParaRPr lang="en-US"/>
          </a:p>
        </p:txBody>
      </p:sp>
      <p:sp>
        <p:nvSpPr>
          <p:cNvPr id="15" name="Rectangle 14"/>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C8D2D481-8BC1-DD49-88FA-CF90793A4B2B}" type="slidenum">
              <a:rPr lang="en-US" smtClean="0"/>
              <a:t>‹#›</a:t>
            </a:fld>
            <a:endParaRPr lang="en-US"/>
          </a:p>
        </p:txBody>
      </p:sp>
    </p:spTree>
    <p:extLst>
      <p:ext uri="{BB962C8B-B14F-4D97-AF65-F5344CB8AC3E}">
        <p14:creationId xmlns:p14="http://schemas.microsoft.com/office/powerpoint/2010/main" val="20754231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20" name="Group 19"/>
          <p:cNvGrpSpPr/>
          <p:nvPr/>
        </p:nvGrpSpPr>
        <p:grpSpPr>
          <a:xfrm>
            <a:off x="0" y="-2373"/>
            <a:ext cx="12192000" cy="6867027"/>
            <a:chOff x="0" y="-2373"/>
            <a:chExt cx="12192000" cy="6867027"/>
          </a:xfrm>
        </p:grpSpPr>
        <p:sp>
          <p:nvSpPr>
            <p:cNvPr id="12" name="Rectangle 11"/>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Rectangle 7"/>
            <p:cNvSpPr/>
            <p:nvPr/>
          </p:nvSpPr>
          <p:spPr>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0"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3907" y="1693332"/>
            <a:ext cx="3860260" cy="173566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bwMode="gray">
          <a:xfrm>
            <a:off x="1154955" y="3657600"/>
            <a:ext cx="3859212" cy="1371600"/>
          </a:xfrm>
        </p:spPr>
        <p:txBody>
          <a:bodyPr>
            <a:normAutofit/>
          </a:bodyPr>
          <a:lstStyle>
            <a:lvl1pPr marL="0" indent="0">
              <a:buNone/>
              <a:defRPr sz="14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D4134A75-C1CD-914D-BCCA-81D1B146ECA7}" type="datetimeFigureOut">
              <a:rPr lang="en-US" smtClean="0"/>
              <a:t>5/3/21</a:t>
            </a:fld>
            <a:endParaRPr lang="en-US"/>
          </a:p>
        </p:txBody>
      </p:sp>
      <p:sp>
        <p:nvSpPr>
          <p:cNvPr id="6" name="Footer Placeholder 5"/>
          <p:cNvSpPr>
            <a:spLocks noGrp="1"/>
          </p:cNvSpPr>
          <p:nvPr>
            <p:ph type="ftr" sz="quarter" idx="11"/>
          </p:nvPr>
        </p:nvSpPr>
        <p:spPr/>
        <p:txBody>
          <a:bodyPr/>
          <a:lstStyle/>
          <a:p>
            <a:endParaRPr lang="en-US" dirty="0"/>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C8D2D481-8BC1-DD49-88FA-CF90793A4B2B}" type="slidenum">
              <a:rPr lang="en-US" smtClean="0"/>
              <a:t>‹#›</a:t>
            </a:fld>
            <a:endParaRPr lang="en-US"/>
          </a:p>
        </p:txBody>
      </p:sp>
    </p:spTree>
    <p:extLst>
      <p:ext uri="{BB962C8B-B14F-4D97-AF65-F5344CB8AC3E}">
        <p14:creationId xmlns:p14="http://schemas.microsoft.com/office/powerpoint/2010/main" val="2653793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9" name="Group 8"/>
          <p:cNvGrpSpPr/>
          <p:nvPr/>
        </p:nvGrpSpPr>
        <p:grpSpPr>
          <a:xfrm>
            <a:off x="0" y="-2373"/>
            <a:ext cx="12192000" cy="6867027"/>
            <a:chOff x="0" y="-2373"/>
            <a:chExt cx="12192000" cy="6867027"/>
          </a:xfrm>
        </p:grpSpPr>
        <p:sp>
          <p:nvSpPr>
            <p:cNvPr id="26" name="Rectangle 25"/>
            <p:cNvSpPr/>
            <p:nvPr/>
          </p:nvSpPr>
          <p:spPr>
            <a:xfrm>
              <a:off x="0" y="0"/>
              <a:ext cx="12192000" cy="6858000"/>
            </a:xfrm>
            <a:prstGeom prst="rect">
              <a:avLst/>
            </a:prstGeom>
            <a:blipFill>
              <a:blip r:embed="rId19">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0"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21"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3" y="973668"/>
            <a:ext cx="8761413" cy="706964"/>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1154955" y="2603500"/>
            <a:ext cx="8761412" cy="34163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650938" y="6394061"/>
            <a:ext cx="990599" cy="304799"/>
          </a:xfrm>
          <a:prstGeom prst="rect">
            <a:avLst/>
          </a:prstGeom>
        </p:spPr>
        <p:txBody>
          <a:bodyPr vert="horz" lIns="91440" tIns="45720" rIns="91440" bIns="45720" rtlCol="0" anchor="t"/>
          <a:lstStyle>
            <a:lvl1pPr algn="r">
              <a:defRPr sz="1000" b="1" i="0">
                <a:solidFill>
                  <a:schemeClr val="accent1"/>
                </a:solidFill>
              </a:defRPr>
            </a:lvl1pPr>
          </a:lstStyle>
          <a:p>
            <a:fld id="{D4134A75-C1CD-914D-BCCA-81D1B146ECA7}" type="datetimeFigureOut">
              <a:rPr lang="en-US" smtClean="0"/>
              <a:t>5/3/21</a:t>
            </a:fld>
            <a:endParaRPr lang="en-US"/>
          </a:p>
        </p:txBody>
      </p:sp>
      <p:sp>
        <p:nvSpPr>
          <p:cNvPr id="5" name="Footer Placeholder 4"/>
          <p:cNvSpPr>
            <a:spLocks noGrp="1"/>
          </p:cNvSpPr>
          <p:nvPr>
            <p:ph type="ftr" sz="quarter" idx="3"/>
          </p:nvPr>
        </p:nvSpPr>
        <p:spPr>
          <a:xfrm>
            <a:off x="528358" y="6391838"/>
            <a:ext cx="3859795" cy="304801"/>
          </a:xfrm>
          <a:prstGeom prst="rect">
            <a:avLst/>
          </a:prstGeom>
        </p:spPr>
        <p:txBody>
          <a:bodyPr vert="horz" lIns="91440" tIns="45720" rIns="91440" bIns="45720" rtlCol="0" anchor="b"/>
          <a:lstStyle>
            <a:lvl1pPr algn="l">
              <a:defRPr sz="1000" b="1" i="0">
                <a:solidFill>
                  <a:schemeClr val="accent1"/>
                </a:solidFill>
                <a:latin typeface="+mn-lt"/>
              </a:defRPr>
            </a:lvl1pPr>
          </a:lstStyle>
          <a:p>
            <a:endParaRPr lang="en-US"/>
          </a:p>
        </p:txBody>
      </p:sp>
      <p:sp>
        <p:nvSpPr>
          <p:cNvPr id="22" name="Rectangle 21"/>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bg1"/>
                </a:solidFill>
                <a:latin typeface="+mn-lt"/>
              </a:defRPr>
            </a:lvl1pPr>
          </a:lstStyle>
          <a:p>
            <a:fld id="{C8D2D481-8BC1-DD49-88FA-CF90793A4B2B}" type="slidenum">
              <a:rPr lang="en-US" smtClean="0"/>
              <a:t>‹#›</a:t>
            </a:fld>
            <a:endParaRPr lang="en-US"/>
          </a:p>
        </p:txBody>
      </p:sp>
    </p:spTree>
    <p:extLst>
      <p:ext uri="{BB962C8B-B14F-4D97-AF65-F5344CB8AC3E}">
        <p14:creationId xmlns:p14="http://schemas.microsoft.com/office/powerpoint/2010/main" val="3829049570"/>
      </p:ext>
    </p:extLst>
  </p:cSld>
  <p:clrMap bg1="lt1" tx1="dk1" bg2="lt2" tx2="dk2" accent1="accent1" accent2="accent2" accent3="accent3" accent4="accent4" accent5="accent5" accent6="accent6" hlink="hlink" folHlink="folHlink"/>
  <p:sldLayoutIdLst>
    <p:sldLayoutId id="2147483727" r:id="rId1"/>
    <p:sldLayoutId id="2147483728" r:id="rId2"/>
    <p:sldLayoutId id="2147483729" r:id="rId3"/>
    <p:sldLayoutId id="2147483730" r:id="rId4"/>
    <p:sldLayoutId id="2147483731" r:id="rId5"/>
    <p:sldLayoutId id="2147483732" r:id="rId6"/>
    <p:sldLayoutId id="2147483733" r:id="rId7"/>
    <p:sldLayoutId id="2147483734" r:id="rId8"/>
    <p:sldLayoutId id="2147483735" r:id="rId9"/>
    <p:sldLayoutId id="2147483736" r:id="rId10"/>
    <p:sldLayoutId id="2147483737" r:id="rId11"/>
    <p:sldLayoutId id="2147483738" r:id="rId12"/>
    <p:sldLayoutId id="2147483739" r:id="rId13"/>
    <p:sldLayoutId id="2147483740" r:id="rId14"/>
    <p:sldLayoutId id="2147483741" r:id="rId15"/>
    <p:sldLayoutId id="2147483742" r:id="rId16"/>
    <p:sldLayoutId id="2147483743" r:id="rId17"/>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nam10.safelinks.protection.outlook.com/?url=https%3A%2F%2Fwww.mass.gov%2Fchildrens-behavioral-health-initiative-cbhi&amp;data=04%7C01%7CYael.Dvir%40umassmed.edu%7Cb5e0a3bc8987419ab73008d905a9d291%7Cee9155fe2da34378a6c44405faf57b2e%7C0%7C0%7C637547049210950180%7CUnknown%7CTWFpbGZsb3d8eyJWIjoiMC4wLjAwMDAiLCJQIjoiV2luMzIiLCJBTiI6Ik1haWwiLCJXVCI6Mn0%3D%7C1000&amp;sdata=2pFwnAI5hG46B5EUc6GncxOr7YyCEkKdiF%2FqWai5rvk%3D&amp;reserved=0" TargetMode="External"/><Relationship Id="rId2" Type="http://schemas.openxmlformats.org/officeDocument/2006/relationships/hyperlink" Target="https://www.masslegalservices.org/content/access-home-based-mental-health-services-childrens-issues-series" TargetMode="External"/><Relationship Id="rId1" Type="http://schemas.openxmlformats.org/officeDocument/2006/relationships/slideLayout" Target="../slideLayouts/slideLayout2.xml"/><Relationship Id="rId4" Type="http://schemas.openxmlformats.org/officeDocument/2006/relationships/hyperlink" Target="https://nam10.safelinks.protection.outlook.com/?url=https%3A%2F%2Fwww.mass.gov%2Fservice-details%2Ffind-a-cbhi-provider&amp;data=04%7C01%7CYael.Dvir%40umassmed.edu%7Cb5e0a3bc8987419ab73008d905a9d291%7Cee9155fe2da34378a6c44405faf57b2e%7C0%7C0%7C637547049210950180%7CUnknown%7CTWFpbGZsb3d8eyJWIjoiMC4wLjAwMDAiLCJQIjoiV2luMzIiLCJBTiI6Ik1haWwiLCJXVCI6Mn0%3D%7C1000&amp;sdata=%2FSIRDSx4GNfwEiyJMSkW6rOwE8yb2XgYl4z4wido%2Ffg%3D&amp;reserved=0"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www.mass.gov/service-details/find-a-cbhi-provider"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0ECB89-27F5-9246-81B5-D524F0CD337D}"/>
              </a:ext>
            </a:extLst>
          </p:cNvPr>
          <p:cNvSpPr>
            <a:spLocks noGrp="1"/>
          </p:cNvSpPr>
          <p:nvPr>
            <p:ph type="ctrTitle"/>
          </p:nvPr>
        </p:nvSpPr>
        <p:spPr/>
        <p:txBody>
          <a:bodyPr>
            <a:normAutofit/>
          </a:bodyPr>
          <a:lstStyle/>
          <a:p>
            <a:r>
              <a:rPr lang="en-US" b="1" dirty="0"/>
              <a:t>The History of Rosie D. Lawsuit and CBHI services in MA</a:t>
            </a:r>
          </a:p>
        </p:txBody>
      </p:sp>
      <p:sp>
        <p:nvSpPr>
          <p:cNvPr id="3" name="Subtitle 2">
            <a:extLst>
              <a:ext uri="{FF2B5EF4-FFF2-40B4-BE49-F238E27FC236}">
                <a16:creationId xmlns:a16="http://schemas.microsoft.com/office/drawing/2014/main" id="{95A65B34-F99F-6148-A07F-CCB12532DFBC}"/>
              </a:ext>
            </a:extLst>
          </p:cNvPr>
          <p:cNvSpPr>
            <a:spLocks noGrp="1"/>
          </p:cNvSpPr>
          <p:nvPr>
            <p:ph type="subTitle" idx="1"/>
          </p:nvPr>
        </p:nvSpPr>
        <p:spPr/>
        <p:txBody>
          <a:bodyPr>
            <a:normAutofit fontScale="77500" lnSpcReduction="20000"/>
          </a:bodyPr>
          <a:lstStyle/>
          <a:p>
            <a:r>
              <a:rPr lang="en-US" dirty="0"/>
              <a:t>Yael Dvir, MD</a:t>
            </a:r>
          </a:p>
          <a:p>
            <a:r>
              <a:rPr lang="en-US" dirty="0"/>
              <a:t>Vice Chair and Director, Child and Adolescent Psychiatry</a:t>
            </a:r>
          </a:p>
          <a:p>
            <a:r>
              <a:rPr lang="en-US" dirty="0"/>
              <a:t>UMASS Medical School</a:t>
            </a:r>
          </a:p>
        </p:txBody>
      </p:sp>
    </p:spTree>
    <p:extLst>
      <p:ext uri="{BB962C8B-B14F-4D97-AF65-F5344CB8AC3E}">
        <p14:creationId xmlns:p14="http://schemas.microsoft.com/office/powerpoint/2010/main" val="40149113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6C13AF-F3CA-B54F-A1B4-B04A8E5F0D62}"/>
              </a:ext>
            </a:extLst>
          </p:cNvPr>
          <p:cNvSpPr>
            <a:spLocks noGrp="1"/>
          </p:cNvSpPr>
          <p:nvPr>
            <p:ph type="title"/>
          </p:nvPr>
        </p:nvSpPr>
        <p:spPr/>
        <p:txBody>
          <a:bodyPr/>
          <a:lstStyle/>
          <a:p>
            <a:r>
              <a:rPr lang="en-US" b="1" dirty="0"/>
              <a:t>References:</a:t>
            </a:r>
          </a:p>
        </p:txBody>
      </p:sp>
      <p:sp>
        <p:nvSpPr>
          <p:cNvPr id="3" name="Content Placeholder 2">
            <a:extLst>
              <a:ext uri="{FF2B5EF4-FFF2-40B4-BE49-F238E27FC236}">
                <a16:creationId xmlns:a16="http://schemas.microsoft.com/office/drawing/2014/main" id="{887FA0F9-80D3-6444-B1CE-BB4E076F6014}"/>
              </a:ext>
            </a:extLst>
          </p:cNvPr>
          <p:cNvSpPr>
            <a:spLocks noGrp="1"/>
          </p:cNvSpPr>
          <p:nvPr>
            <p:ph idx="1"/>
          </p:nvPr>
        </p:nvSpPr>
        <p:spPr/>
        <p:txBody>
          <a:bodyPr/>
          <a:lstStyle/>
          <a:p>
            <a:r>
              <a:rPr lang="en-US" u="sng" dirty="0">
                <a:hlinkClick r:id="rId2"/>
              </a:rPr>
              <a:t>https://www.masslegalservices.org/content/access-home-based-mental-health-services-childrens-issues-series</a:t>
            </a:r>
            <a:endParaRPr lang="en-US" dirty="0"/>
          </a:p>
          <a:p>
            <a:r>
              <a:rPr lang="en-US" u="sng" dirty="0">
                <a:hlinkClick r:id="rId3"/>
              </a:rPr>
              <a:t>https://www.mass.gov/childrens-behavioral-health-initiative-cbhi</a:t>
            </a:r>
            <a:endParaRPr lang="en-US" dirty="0"/>
          </a:p>
          <a:p>
            <a:r>
              <a:rPr lang="en-US" u="sng" dirty="0">
                <a:hlinkClick r:id="rId4"/>
              </a:rPr>
              <a:t>https://www.mass.gov/service-details/find-a-cbhi-provider</a:t>
            </a:r>
            <a:endParaRPr lang="en-US" dirty="0"/>
          </a:p>
          <a:p>
            <a:endParaRPr lang="en-US" dirty="0"/>
          </a:p>
        </p:txBody>
      </p:sp>
    </p:spTree>
    <p:extLst>
      <p:ext uri="{BB962C8B-B14F-4D97-AF65-F5344CB8AC3E}">
        <p14:creationId xmlns:p14="http://schemas.microsoft.com/office/powerpoint/2010/main" val="32695541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7C1E74-9B45-D44E-BBCF-58DD826AB575}"/>
              </a:ext>
            </a:extLst>
          </p:cNvPr>
          <p:cNvSpPr>
            <a:spLocks noGrp="1"/>
          </p:cNvSpPr>
          <p:nvPr>
            <p:ph type="title"/>
          </p:nvPr>
        </p:nvSpPr>
        <p:spPr/>
        <p:txBody>
          <a:bodyPr>
            <a:normAutofit fontScale="90000"/>
          </a:bodyPr>
          <a:lstStyle/>
          <a:p>
            <a:br>
              <a:rPr lang="en-US" sz="4900" b="1" dirty="0"/>
            </a:br>
            <a:r>
              <a:rPr lang="en-US" b="1" dirty="0"/>
              <a:t>What is the Rosie D. case and why is it important?</a:t>
            </a:r>
            <a:br>
              <a:rPr lang="en-US" dirty="0"/>
            </a:br>
            <a:endParaRPr lang="en-US" dirty="0"/>
          </a:p>
        </p:txBody>
      </p:sp>
      <p:sp>
        <p:nvSpPr>
          <p:cNvPr id="3" name="Content Placeholder 2">
            <a:extLst>
              <a:ext uri="{FF2B5EF4-FFF2-40B4-BE49-F238E27FC236}">
                <a16:creationId xmlns:a16="http://schemas.microsoft.com/office/drawing/2014/main" id="{2D89C50E-29B8-D64C-ACC4-A916C853B362}"/>
              </a:ext>
            </a:extLst>
          </p:cNvPr>
          <p:cNvSpPr>
            <a:spLocks noGrp="1"/>
          </p:cNvSpPr>
          <p:nvPr>
            <p:ph idx="1"/>
          </p:nvPr>
        </p:nvSpPr>
        <p:spPr/>
        <p:txBody>
          <a:bodyPr>
            <a:normAutofit/>
          </a:bodyPr>
          <a:lstStyle/>
          <a:p>
            <a:pPr fontAlgn="base"/>
            <a:r>
              <a:rPr lang="en-US" dirty="0"/>
              <a:t>Rosie D. v. Patrick is a class action lawsuit brought on behalf of Medicaid-eligible children and adolescents under the age of 21 who need, but are not receiving, the homebased mental health services necessary for them to remain with their families and in their home communities. </a:t>
            </a:r>
          </a:p>
          <a:p>
            <a:pPr fontAlgn="base"/>
            <a:r>
              <a:rPr lang="en-US" dirty="0"/>
              <a:t>Without appropriate intensive home and community based services, these children can be at risk for prolonged or unnecessary hospitalization or other out-of-home placement, as well as removal from their local schools and communities.</a:t>
            </a:r>
          </a:p>
          <a:p>
            <a:endParaRPr lang="en-US" dirty="0"/>
          </a:p>
        </p:txBody>
      </p:sp>
    </p:spTree>
    <p:extLst>
      <p:ext uri="{BB962C8B-B14F-4D97-AF65-F5344CB8AC3E}">
        <p14:creationId xmlns:p14="http://schemas.microsoft.com/office/powerpoint/2010/main" val="42510346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9262CA-1D05-2F4F-9664-32BBF4E7E35B}"/>
              </a:ext>
            </a:extLst>
          </p:cNvPr>
          <p:cNvSpPr>
            <a:spLocks noGrp="1"/>
          </p:cNvSpPr>
          <p:nvPr>
            <p:ph type="title"/>
          </p:nvPr>
        </p:nvSpPr>
        <p:spPr/>
        <p:txBody>
          <a:bodyPr>
            <a:normAutofit fontScale="90000"/>
          </a:bodyPr>
          <a:lstStyle/>
          <a:p>
            <a:r>
              <a:rPr lang="en-US" b="1" dirty="0"/>
              <a:t>What is the Rosie D. case and why is it important?</a:t>
            </a:r>
          </a:p>
        </p:txBody>
      </p:sp>
      <p:sp>
        <p:nvSpPr>
          <p:cNvPr id="3" name="Content Placeholder 2">
            <a:extLst>
              <a:ext uri="{FF2B5EF4-FFF2-40B4-BE49-F238E27FC236}">
                <a16:creationId xmlns:a16="http://schemas.microsoft.com/office/drawing/2014/main" id="{DB002AC9-F663-EE47-B250-72971C67F3CE}"/>
              </a:ext>
            </a:extLst>
          </p:cNvPr>
          <p:cNvSpPr>
            <a:spLocks noGrp="1"/>
          </p:cNvSpPr>
          <p:nvPr>
            <p:ph idx="1"/>
          </p:nvPr>
        </p:nvSpPr>
        <p:spPr/>
        <p:txBody>
          <a:bodyPr>
            <a:normAutofit fontScale="92500" lnSpcReduction="20000"/>
          </a:bodyPr>
          <a:lstStyle/>
          <a:p>
            <a:r>
              <a:rPr lang="en-US" dirty="0"/>
              <a:t>The lawsuit was based on the Early and Periodic Screening, Diagnosis and Treatment (EPSDT) provisions of the federal Medicaid Act, which require the Commonwealth to provide Medicaid-eligible children with access to preventative screening, diagnostic evaluations, and medically necessary behavioral health services. </a:t>
            </a:r>
          </a:p>
          <a:p>
            <a:r>
              <a:rPr lang="en-US" dirty="0"/>
              <a:t>In January 2006, the federal court found the Commonwealth in violation of EPSDT requirements. </a:t>
            </a:r>
          </a:p>
          <a:p>
            <a:r>
              <a:rPr lang="en-US" dirty="0"/>
              <a:t>In July 2007, it entered a final judgment that included a detailed remedial plan. </a:t>
            </a:r>
          </a:p>
          <a:p>
            <a:r>
              <a:rPr lang="en-US" dirty="0"/>
              <a:t>This plan has dramatically altered the landscape for Medicaid-funded mental health care in Massachusetts, creating a new service delivery system designed to empower and support youth and families and successfully maintain their connections to home, community and school settings.</a:t>
            </a:r>
          </a:p>
          <a:p>
            <a:endParaRPr lang="en-US" dirty="0"/>
          </a:p>
        </p:txBody>
      </p:sp>
    </p:spTree>
    <p:extLst>
      <p:ext uri="{BB962C8B-B14F-4D97-AF65-F5344CB8AC3E}">
        <p14:creationId xmlns:p14="http://schemas.microsoft.com/office/powerpoint/2010/main" val="6685878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7CB673-3660-3740-969E-E9CB2F414B4B}"/>
              </a:ext>
            </a:extLst>
          </p:cNvPr>
          <p:cNvSpPr>
            <a:spLocks noGrp="1"/>
          </p:cNvSpPr>
          <p:nvPr>
            <p:ph type="title"/>
          </p:nvPr>
        </p:nvSpPr>
        <p:spPr/>
        <p:txBody>
          <a:bodyPr/>
          <a:lstStyle/>
          <a:p>
            <a:r>
              <a:rPr lang="en-US" b="1" dirty="0"/>
              <a:t>Child Behavioral Health Initiative (CBHI) History</a:t>
            </a:r>
          </a:p>
        </p:txBody>
      </p:sp>
      <p:sp>
        <p:nvSpPr>
          <p:cNvPr id="3" name="Content Placeholder 2">
            <a:extLst>
              <a:ext uri="{FF2B5EF4-FFF2-40B4-BE49-F238E27FC236}">
                <a16:creationId xmlns:a16="http://schemas.microsoft.com/office/drawing/2014/main" id="{096610F1-21D1-F749-8640-95CF79FBBAAF}"/>
              </a:ext>
            </a:extLst>
          </p:cNvPr>
          <p:cNvSpPr>
            <a:spLocks noGrp="1"/>
          </p:cNvSpPr>
          <p:nvPr>
            <p:ph idx="1"/>
          </p:nvPr>
        </p:nvSpPr>
        <p:spPr/>
        <p:txBody>
          <a:bodyPr>
            <a:normAutofit/>
          </a:bodyPr>
          <a:lstStyle/>
          <a:p>
            <a:r>
              <a:rPr lang="en-US" dirty="0"/>
              <a:t>CBHI began as an interagency initiative to carry out the remedy from the Rosie D class action lawsuit, which was filed on behalf of MassHealth-enrolled children and youth with </a:t>
            </a:r>
            <a:r>
              <a:rPr lang="en-US" b="1" dirty="0"/>
              <a:t>serious emotional disturbance (SED). </a:t>
            </a:r>
          </a:p>
          <a:p>
            <a:r>
              <a:rPr lang="en-US" dirty="0"/>
              <a:t>CBHI is now part of the MassHealth Office of Behavioral Health, and continues to be involved in monitoring and reporting our activities to the court.</a:t>
            </a:r>
          </a:p>
          <a:p>
            <a:endParaRPr lang="en-US" dirty="0"/>
          </a:p>
        </p:txBody>
      </p:sp>
    </p:spTree>
    <p:extLst>
      <p:ext uri="{BB962C8B-B14F-4D97-AF65-F5344CB8AC3E}">
        <p14:creationId xmlns:p14="http://schemas.microsoft.com/office/powerpoint/2010/main" val="11801350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C287BB-71C8-1044-9498-C112209ECB3D}"/>
              </a:ext>
            </a:extLst>
          </p:cNvPr>
          <p:cNvSpPr>
            <a:spLocks noGrp="1"/>
          </p:cNvSpPr>
          <p:nvPr>
            <p:ph type="title"/>
          </p:nvPr>
        </p:nvSpPr>
        <p:spPr/>
        <p:txBody>
          <a:bodyPr/>
          <a:lstStyle/>
          <a:p>
            <a:r>
              <a:rPr lang="en-US" b="1" dirty="0"/>
              <a:t>Child Behavioral Health Initiative (CBHI) History</a:t>
            </a:r>
            <a:endParaRPr lang="en-US" dirty="0"/>
          </a:p>
        </p:txBody>
      </p:sp>
      <p:sp>
        <p:nvSpPr>
          <p:cNvPr id="3" name="Content Placeholder 2">
            <a:extLst>
              <a:ext uri="{FF2B5EF4-FFF2-40B4-BE49-F238E27FC236}">
                <a16:creationId xmlns:a16="http://schemas.microsoft.com/office/drawing/2014/main" id="{5DC4B3D3-3617-0B4F-9000-E06A17CB8177}"/>
              </a:ext>
            </a:extLst>
          </p:cNvPr>
          <p:cNvSpPr>
            <a:spLocks noGrp="1"/>
          </p:cNvSpPr>
          <p:nvPr>
            <p:ph idx="1"/>
          </p:nvPr>
        </p:nvSpPr>
        <p:spPr/>
        <p:txBody>
          <a:bodyPr>
            <a:normAutofit/>
          </a:bodyPr>
          <a:lstStyle/>
          <a:p>
            <a:r>
              <a:rPr lang="en-US" dirty="0"/>
              <a:t>Through the remedy, MassHealth:</a:t>
            </a:r>
          </a:p>
          <a:p>
            <a:pPr lvl="1"/>
            <a:r>
              <a:rPr lang="en-US" dirty="0"/>
              <a:t>Pays for an enhanced continuum of </a:t>
            </a:r>
            <a:r>
              <a:rPr lang="en-US" b="1" dirty="0"/>
              <a:t>intensive</a:t>
            </a:r>
            <a:r>
              <a:rPr lang="en-US" dirty="0"/>
              <a:t> </a:t>
            </a:r>
            <a:r>
              <a:rPr lang="en-US" b="1" dirty="0"/>
              <a:t>home and community based behavioral health services</a:t>
            </a:r>
            <a:r>
              <a:rPr lang="en-US" dirty="0"/>
              <a:t>. </a:t>
            </a:r>
          </a:p>
          <a:p>
            <a:pPr lvl="1"/>
            <a:r>
              <a:rPr lang="en-US" dirty="0"/>
              <a:t>Requires that primary care providers </a:t>
            </a:r>
            <a:r>
              <a:rPr lang="en-US" b="1" dirty="0"/>
              <a:t>screen</a:t>
            </a:r>
            <a:r>
              <a:rPr lang="en-US" dirty="0"/>
              <a:t> or behavioral health conditions at well-child and other office visits</a:t>
            </a:r>
          </a:p>
          <a:p>
            <a:pPr lvl="1"/>
            <a:r>
              <a:rPr lang="en-US" dirty="0"/>
              <a:t>Standardizes behavioral health assessment by requiring clinicians to use the </a:t>
            </a:r>
            <a:r>
              <a:rPr lang="en-US" b="1" dirty="0"/>
              <a:t>Child and Adolescent Strengths and Needs (CANS) </a:t>
            </a:r>
            <a:r>
              <a:rPr lang="en-US" dirty="0"/>
              <a:t>assessment tool to document comprehensive initial assessments, and to update the CANS every 90 days to ensure that treatment plans address strengths and needs as they evolve.</a:t>
            </a:r>
          </a:p>
          <a:p>
            <a:endParaRPr lang="en-US" dirty="0"/>
          </a:p>
        </p:txBody>
      </p:sp>
    </p:spTree>
    <p:extLst>
      <p:ext uri="{BB962C8B-B14F-4D97-AF65-F5344CB8AC3E}">
        <p14:creationId xmlns:p14="http://schemas.microsoft.com/office/powerpoint/2010/main" val="12275132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DD5058-A479-7443-B778-4BF3442204C2}"/>
              </a:ext>
            </a:extLst>
          </p:cNvPr>
          <p:cNvSpPr>
            <a:spLocks noGrp="1"/>
          </p:cNvSpPr>
          <p:nvPr>
            <p:ph type="title"/>
          </p:nvPr>
        </p:nvSpPr>
        <p:spPr/>
        <p:txBody>
          <a:bodyPr>
            <a:normAutofit fontScale="90000"/>
          </a:bodyPr>
          <a:lstStyle/>
          <a:p>
            <a:br>
              <a:rPr lang="en-US" dirty="0"/>
            </a:br>
            <a:r>
              <a:rPr lang="en-US" b="1" dirty="0"/>
              <a:t>Home and Community-based Behavioral Health Services</a:t>
            </a:r>
            <a:r>
              <a:rPr lang="en-US" dirty="0"/>
              <a:t> </a:t>
            </a:r>
            <a:br>
              <a:rPr lang="en-US" dirty="0"/>
            </a:br>
            <a:endParaRPr lang="en-US" dirty="0"/>
          </a:p>
        </p:txBody>
      </p:sp>
      <p:sp>
        <p:nvSpPr>
          <p:cNvPr id="3" name="Content Placeholder 2">
            <a:extLst>
              <a:ext uri="{FF2B5EF4-FFF2-40B4-BE49-F238E27FC236}">
                <a16:creationId xmlns:a16="http://schemas.microsoft.com/office/drawing/2014/main" id="{4C425CD0-C93C-D844-A4A5-F033E3D87F91}"/>
              </a:ext>
            </a:extLst>
          </p:cNvPr>
          <p:cNvSpPr>
            <a:spLocks noGrp="1"/>
          </p:cNvSpPr>
          <p:nvPr>
            <p:ph idx="1"/>
          </p:nvPr>
        </p:nvSpPr>
        <p:spPr/>
        <p:txBody>
          <a:bodyPr>
            <a:normAutofit fontScale="92500" lnSpcReduction="20000"/>
          </a:bodyPr>
          <a:lstStyle/>
          <a:p>
            <a:r>
              <a:rPr lang="en-US" dirty="0"/>
              <a:t>Home and Community Based Services:</a:t>
            </a:r>
          </a:p>
          <a:p>
            <a:pPr lvl="1"/>
            <a:r>
              <a:rPr lang="en-US" b="1" dirty="0"/>
              <a:t>Mobile Crisis Intervention</a:t>
            </a:r>
          </a:p>
          <a:p>
            <a:pPr lvl="1"/>
            <a:r>
              <a:rPr lang="en-US" b="1" dirty="0"/>
              <a:t>Outpatient therapy</a:t>
            </a:r>
          </a:p>
          <a:p>
            <a:pPr lvl="1"/>
            <a:r>
              <a:rPr lang="en-US" b="1" dirty="0"/>
              <a:t>In Home Therapy and Therapeutic Training and Support  (TT&amp;S)</a:t>
            </a:r>
          </a:p>
          <a:p>
            <a:pPr lvl="1"/>
            <a:r>
              <a:rPr lang="en-US" b="1" dirty="0"/>
              <a:t>In-home Behavioral Therapy </a:t>
            </a:r>
          </a:p>
          <a:p>
            <a:pPr lvl="1"/>
            <a:r>
              <a:rPr lang="en-US" b="1" dirty="0"/>
              <a:t>Intensive </a:t>
            </a:r>
            <a:r>
              <a:rPr lang="en-US" b="1"/>
              <a:t>Care Coordination (ICC): </a:t>
            </a:r>
            <a:r>
              <a:rPr lang="en-US" dirty="0"/>
              <a:t>helps bring everyone together to work toward common goals with </a:t>
            </a:r>
            <a:r>
              <a:rPr lang="en-US" b="1" dirty="0"/>
              <a:t>Wrap Around Service Planning. </a:t>
            </a:r>
            <a:r>
              <a:rPr lang="en-US" dirty="0"/>
              <a:t>Team defined by family includes professionals such as therapists, social workers, teachers, and personal supports, such as friends or relatives.</a:t>
            </a:r>
          </a:p>
          <a:p>
            <a:pPr lvl="1"/>
            <a:r>
              <a:rPr lang="en-US" b="1" dirty="0"/>
              <a:t>Family Support and Training (FS&amp;T)</a:t>
            </a:r>
            <a:r>
              <a:rPr lang="en-US" dirty="0"/>
              <a:t> (Family Partners): a parent trained to help make sure family voice is heard, paired with ICC. </a:t>
            </a:r>
          </a:p>
          <a:p>
            <a:pPr lvl="1"/>
            <a:r>
              <a:rPr lang="en-US" b="1" dirty="0"/>
              <a:t>Therapeutic Mentors</a:t>
            </a:r>
          </a:p>
          <a:p>
            <a:pPr lvl="1"/>
            <a:endParaRPr lang="en-US" dirty="0"/>
          </a:p>
          <a:p>
            <a:pPr lvl="1"/>
            <a:endParaRPr lang="en-US" dirty="0"/>
          </a:p>
        </p:txBody>
      </p:sp>
    </p:spTree>
    <p:extLst>
      <p:ext uri="{BB962C8B-B14F-4D97-AF65-F5344CB8AC3E}">
        <p14:creationId xmlns:p14="http://schemas.microsoft.com/office/powerpoint/2010/main" val="23315941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AC3324-6119-1E48-9CD6-99F87D315319}"/>
              </a:ext>
            </a:extLst>
          </p:cNvPr>
          <p:cNvSpPr>
            <a:spLocks noGrp="1"/>
          </p:cNvSpPr>
          <p:nvPr>
            <p:ph type="title"/>
          </p:nvPr>
        </p:nvSpPr>
        <p:spPr/>
        <p:txBody>
          <a:bodyPr/>
          <a:lstStyle/>
          <a:p>
            <a:r>
              <a:rPr lang="en-US" b="1" dirty="0"/>
              <a:t>Core System of Care Values</a:t>
            </a:r>
          </a:p>
        </p:txBody>
      </p:sp>
      <p:sp>
        <p:nvSpPr>
          <p:cNvPr id="3" name="Content Placeholder 2">
            <a:extLst>
              <a:ext uri="{FF2B5EF4-FFF2-40B4-BE49-F238E27FC236}">
                <a16:creationId xmlns:a16="http://schemas.microsoft.com/office/drawing/2014/main" id="{E437379D-9286-A849-A05A-9D4663E3D4EA}"/>
              </a:ext>
            </a:extLst>
          </p:cNvPr>
          <p:cNvSpPr>
            <a:spLocks noGrp="1"/>
          </p:cNvSpPr>
          <p:nvPr>
            <p:ph idx="1"/>
          </p:nvPr>
        </p:nvSpPr>
        <p:spPr/>
        <p:txBody>
          <a:bodyPr>
            <a:normAutofit fontScale="85000" lnSpcReduction="10000"/>
          </a:bodyPr>
          <a:lstStyle/>
          <a:p>
            <a:r>
              <a:rPr lang="en-US" dirty="0"/>
              <a:t>The </a:t>
            </a:r>
            <a:r>
              <a:rPr lang="en-US" b="1" dirty="0"/>
              <a:t>Systems of Care </a:t>
            </a:r>
            <a:r>
              <a:rPr lang="en-US" dirty="0"/>
              <a:t>(SOC) philosophy guides the work of CBHI. The SOC framework fosters collaboration across agencies, families, and youths.</a:t>
            </a:r>
          </a:p>
          <a:p>
            <a:r>
              <a:rPr lang="en-US" dirty="0"/>
              <a:t>These core SOC values guide the development, delivery, and practice of CBHI services:</a:t>
            </a:r>
          </a:p>
          <a:p>
            <a:pPr lvl="1"/>
            <a:r>
              <a:rPr lang="en-US" b="1" dirty="0"/>
              <a:t>Youth Guided and Family Driven:</a:t>
            </a:r>
            <a:r>
              <a:rPr lang="en-US" dirty="0"/>
              <a:t> Services are driven by the needs and preferences of the child and family, developed in partnership with families, and accountable to families.</a:t>
            </a:r>
          </a:p>
          <a:p>
            <a:pPr lvl="1"/>
            <a:r>
              <a:rPr lang="en-US" b="1" dirty="0"/>
              <a:t>Strengths-Based:</a:t>
            </a:r>
            <a:r>
              <a:rPr lang="en-US" dirty="0"/>
              <a:t> Services are built on the strengths of the family and their community.</a:t>
            </a:r>
          </a:p>
          <a:p>
            <a:pPr lvl="1"/>
            <a:r>
              <a:rPr lang="en-US" b="1" dirty="0"/>
              <a:t>Collaborative and Integrated: </a:t>
            </a:r>
            <a:r>
              <a:rPr lang="en-US" dirty="0"/>
              <a:t>Services are coordinated and integrated across child-serving agencies and program.</a:t>
            </a:r>
          </a:p>
          <a:p>
            <a:pPr lvl="1"/>
            <a:r>
              <a:rPr lang="en-US" b="1" dirty="0"/>
              <a:t>Culturally Responsive:</a:t>
            </a:r>
            <a:r>
              <a:rPr lang="en-US" dirty="0"/>
              <a:t> Services are responsive to the family’s values, beliefs, norms, and to the socio-economic and cultural context.</a:t>
            </a:r>
          </a:p>
          <a:p>
            <a:pPr lvl="1"/>
            <a:r>
              <a:rPr lang="en-US" b="1" dirty="0"/>
              <a:t>Continuously Improving:</a:t>
            </a:r>
            <a:r>
              <a:rPr lang="en-US" dirty="0"/>
              <a:t> Service improvements reflect a culture of continuous learning, informed by data, family feedback, evidence, and best practice.</a:t>
            </a:r>
          </a:p>
          <a:p>
            <a:endParaRPr lang="en-US" dirty="0"/>
          </a:p>
        </p:txBody>
      </p:sp>
    </p:spTree>
    <p:extLst>
      <p:ext uri="{BB962C8B-B14F-4D97-AF65-F5344CB8AC3E}">
        <p14:creationId xmlns:p14="http://schemas.microsoft.com/office/powerpoint/2010/main" val="36303354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25700E-5A29-D849-83DD-F91AA5E76757}"/>
              </a:ext>
            </a:extLst>
          </p:cNvPr>
          <p:cNvSpPr>
            <a:spLocks noGrp="1"/>
          </p:cNvSpPr>
          <p:nvPr>
            <p:ph type="title"/>
          </p:nvPr>
        </p:nvSpPr>
        <p:spPr/>
        <p:txBody>
          <a:bodyPr/>
          <a:lstStyle/>
          <a:p>
            <a:r>
              <a:rPr lang="en-US" b="1" dirty="0"/>
              <a:t>CBHI Priorities </a:t>
            </a:r>
          </a:p>
        </p:txBody>
      </p:sp>
      <p:sp>
        <p:nvSpPr>
          <p:cNvPr id="3" name="Content Placeholder 2">
            <a:extLst>
              <a:ext uri="{FF2B5EF4-FFF2-40B4-BE49-F238E27FC236}">
                <a16:creationId xmlns:a16="http://schemas.microsoft.com/office/drawing/2014/main" id="{A45153E8-E5C6-A545-B7FE-D635F8222A80}"/>
              </a:ext>
            </a:extLst>
          </p:cNvPr>
          <p:cNvSpPr>
            <a:spLocks noGrp="1"/>
          </p:cNvSpPr>
          <p:nvPr>
            <p:ph idx="1"/>
          </p:nvPr>
        </p:nvSpPr>
        <p:spPr/>
        <p:txBody>
          <a:bodyPr>
            <a:normAutofit/>
          </a:bodyPr>
          <a:lstStyle/>
          <a:p>
            <a:r>
              <a:rPr lang="en-US" dirty="0"/>
              <a:t>Increase Timely Access to Appropriate Services</a:t>
            </a:r>
          </a:p>
          <a:p>
            <a:r>
              <a:rPr lang="en-US" dirty="0"/>
              <a:t>Expand Array of Community-based Services</a:t>
            </a:r>
          </a:p>
          <a:p>
            <a:r>
              <a:rPr lang="en-US" dirty="0"/>
              <a:t>Reduce Health Disparities</a:t>
            </a:r>
          </a:p>
          <a:p>
            <a:r>
              <a:rPr lang="en-US" dirty="0"/>
              <a:t>Promote Clinical Best Practice and Innovation</a:t>
            </a:r>
          </a:p>
          <a:p>
            <a:r>
              <a:rPr lang="en-US" dirty="0"/>
              <a:t>Establish an Integrated Behavioral Health System Across State Agencies</a:t>
            </a:r>
          </a:p>
          <a:p>
            <a:r>
              <a:rPr lang="en-US" dirty="0"/>
              <a:t>Strengthen, Expand, and Diversify Workforce</a:t>
            </a:r>
          </a:p>
          <a:p>
            <a:r>
              <a:rPr lang="en-US" dirty="0"/>
              <a:t>Ensure Mutual Accountability, Transparency and Continuous Quality Improvement</a:t>
            </a:r>
          </a:p>
          <a:p>
            <a:endParaRPr lang="en-US" dirty="0"/>
          </a:p>
        </p:txBody>
      </p:sp>
    </p:spTree>
    <p:extLst>
      <p:ext uri="{BB962C8B-B14F-4D97-AF65-F5344CB8AC3E}">
        <p14:creationId xmlns:p14="http://schemas.microsoft.com/office/powerpoint/2010/main" val="15560692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B460A0-7163-2F4D-B9EA-B392D942C91F}"/>
              </a:ext>
            </a:extLst>
          </p:cNvPr>
          <p:cNvSpPr>
            <a:spLocks noGrp="1"/>
          </p:cNvSpPr>
          <p:nvPr>
            <p:ph type="title"/>
          </p:nvPr>
        </p:nvSpPr>
        <p:spPr/>
        <p:txBody>
          <a:bodyPr>
            <a:normAutofit fontScale="90000"/>
          </a:bodyPr>
          <a:lstStyle/>
          <a:p>
            <a:br>
              <a:rPr lang="en-US" b="1" dirty="0"/>
            </a:br>
            <a:r>
              <a:rPr lang="en-US" b="1" dirty="0"/>
              <a:t>Find a CBHI Provider</a:t>
            </a:r>
            <a:br>
              <a:rPr lang="en-US" dirty="0"/>
            </a:br>
            <a:endParaRPr lang="en-US" dirty="0"/>
          </a:p>
        </p:txBody>
      </p:sp>
      <p:sp>
        <p:nvSpPr>
          <p:cNvPr id="3" name="Content Placeholder 2">
            <a:extLst>
              <a:ext uri="{FF2B5EF4-FFF2-40B4-BE49-F238E27FC236}">
                <a16:creationId xmlns:a16="http://schemas.microsoft.com/office/drawing/2014/main" id="{753FC5E8-D4F9-5A45-8378-5DC1E0B3306E}"/>
              </a:ext>
            </a:extLst>
          </p:cNvPr>
          <p:cNvSpPr>
            <a:spLocks noGrp="1"/>
          </p:cNvSpPr>
          <p:nvPr>
            <p:ph idx="1"/>
          </p:nvPr>
        </p:nvSpPr>
        <p:spPr/>
        <p:txBody>
          <a:bodyPr/>
          <a:lstStyle/>
          <a:p>
            <a:r>
              <a:rPr lang="en-US" dirty="0">
                <a:hlinkClick r:id="rId2"/>
              </a:rPr>
              <a:t>https://www.mass.gov/service-details/find-a-cbhi-provider</a:t>
            </a:r>
            <a:r>
              <a:rPr lang="en-US" dirty="0"/>
              <a:t> </a:t>
            </a:r>
          </a:p>
        </p:txBody>
      </p:sp>
    </p:spTree>
    <p:extLst>
      <p:ext uri="{BB962C8B-B14F-4D97-AF65-F5344CB8AC3E}">
        <p14:creationId xmlns:p14="http://schemas.microsoft.com/office/powerpoint/2010/main" val="230279176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0E5580"/>
      </a:dk2>
      <a:lt2>
        <a:srgbClr val="EBEBEB"/>
      </a:lt2>
      <a:accent1>
        <a:srgbClr val="ACD433"/>
      </a:accent1>
      <a:accent2>
        <a:srgbClr val="E6C133"/>
      </a:accent2>
      <a:accent3>
        <a:srgbClr val="EF7A24"/>
      </a:accent3>
      <a:accent4>
        <a:srgbClr val="5AA0F5"/>
      </a:accent4>
      <a:accent5>
        <a:srgbClr val="75CEEC"/>
      </a:accent5>
      <a:accent6>
        <a:srgbClr val="65D6A0"/>
      </a:accent6>
      <a:hlink>
        <a:srgbClr val="C4E46E"/>
      </a:hlink>
      <a:folHlink>
        <a:srgbClr val="BDE0FB"/>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2000"/>
                <a:hueMod val="96000"/>
                <a:satMod val="128000"/>
                <a:lumMod val="114000"/>
              </a:schemeClr>
            </a:gs>
            <a:gs pos="100000">
              <a:schemeClr val="phClr">
                <a:shade val="62000"/>
                <a:hueMod val="100000"/>
                <a:satMod val="134000"/>
                <a:lumMod val="56000"/>
              </a:schemeClr>
            </a:gs>
          </a:gsLst>
          <a:path path="circle">
            <a:fillToRect l="45000" t="65000" r="125000" b="100000"/>
          </a:path>
        </a:gradFill>
        <a:blipFill rotWithShape="1">
          <a:blip xmlns:r="http://schemas.openxmlformats.org/officeDocument/2006/relationships" r:embed="rId1">
            <a:duotone>
              <a:schemeClr val="phClr">
                <a:shade val="62000"/>
                <a:hueMod val="108000"/>
                <a:satMod val="164000"/>
                <a:lumMod val="69000"/>
              </a:schemeClr>
              <a:schemeClr val="phClr">
                <a:tint val="96000"/>
                <a:hueMod val="90000"/>
                <a:satMod val="130000"/>
                <a:lumMod val="134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A3AB87EF-B655-4FFF-8D05-F333AD7F278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{77DF6203-DD9A-3A46-A55D-9EBCC4B6626A}tf10001076</Template>
  <TotalTime>98</TotalTime>
  <Words>1010</Words>
  <Application>Microsoft Macintosh PowerPoint</Application>
  <PresentationFormat>Widescreen</PresentationFormat>
  <Paragraphs>75</Paragraphs>
  <Slides>10</Slides>
  <Notes>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Century Gothic</vt:lpstr>
      <vt:lpstr>Wingdings 3</vt:lpstr>
      <vt:lpstr>Ion Boardroom</vt:lpstr>
      <vt:lpstr>The History of Rosie D. Lawsuit and CBHI services in MA</vt:lpstr>
      <vt:lpstr> What is the Rosie D. case and why is it important? </vt:lpstr>
      <vt:lpstr>What is the Rosie D. case and why is it important?</vt:lpstr>
      <vt:lpstr>Child Behavioral Health Initiative (CBHI) History</vt:lpstr>
      <vt:lpstr>Child Behavioral Health Initiative (CBHI) History</vt:lpstr>
      <vt:lpstr> Home and Community-based Behavioral Health Services  </vt:lpstr>
      <vt:lpstr>Core System of Care Values</vt:lpstr>
      <vt:lpstr>CBHI Priorities </vt:lpstr>
      <vt:lpstr> Find a CBHI Provider </vt:lpstr>
      <vt:lpstr>References:</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History of Rosie D. Lawsuit and CBHI services in MA</dc:title>
  <dc:creator>Yael Dvir</dc:creator>
  <cp:lastModifiedBy>Yael Dvir</cp:lastModifiedBy>
  <cp:revision>25</cp:revision>
  <dcterms:created xsi:type="dcterms:W3CDTF">2021-04-22T16:43:49Z</dcterms:created>
  <dcterms:modified xsi:type="dcterms:W3CDTF">2021-05-03T14:36:00Z</dcterms:modified>
</cp:coreProperties>
</file>