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80" r:id="rId2"/>
    <p:sldMasterId id="2147483682" r:id="rId3"/>
    <p:sldMasterId id="2147483650" r:id="rId4"/>
    <p:sldMasterId id="2147483669" r:id="rId5"/>
    <p:sldMasterId id="2147483671" r:id="rId6"/>
    <p:sldMasterId id="2147483678" r:id="rId7"/>
  </p:sldMasterIdLst>
  <p:notesMasterIdLst>
    <p:notesMasterId r:id="rId62"/>
  </p:notesMasterIdLst>
  <p:handoutMasterIdLst>
    <p:handoutMasterId r:id="rId63"/>
  </p:handoutMasterIdLst>
  <p:sldIdLst>
    <p:sldId id="348" r:id="rId8"/>
    <p:sldId id="345" r:id="rId9"/>
    <p:sldId id="449" r:id="rId10"/>
    <p:sldId id="346" r:id="rId11"/>
    <p:sldId id="406" r:id="rId12"/>
    <p:sldId id="426" r:id="rId13"/>
    <p:sldId id="440" r:id="rId14"/>
    <p:sldId id="402" r:id="rId15"/>
    <p:sldId id="347" r:id="rId16"/>
    <p:sldId id="404" r:id="rId17"/>
    <p:sldId id="405" r:id="rId18"/>
    <p:sldId id="407" r:id="rId19"/>
    <p:sldId id="408" r:id="rId20"/>
    <p:sldId id="409" r:id="rId21"/>
    <p:sldId id="410" r:id="rId22"/>
    <p:sldId id="444" r:id="rId23"/>
    <p:sldId id="439" r:id="rId24"/>
    <p:sldId id="448" r:id="rId25"/>
    <p:sldId id="415" r:id="rId26"/>
    <p:sldId id="428" r:id="rId27"/>
    <p:sldId id="425" r:id="rId28"/>
    <p:sldId id="427" r:id="rId29"/>
    <p:sldId id="434" r:id="rId30"/>
    <p:sldId id="429" r:id="rId31"/>
    <p:sldId id="431" r:id="rId32"/>
    <p:sldId id="432" r:id="rId33"/>
    <p:sldId id="433" r:id="rId34"/>
    <p:sldId id="437" r:id="rId35"/>
    <p:sldId id="453" r:id="rId36"/>
    <p:sldId id="452" r:id="rId37"/>
    <p:sldId id="454" r:id="rId38"/>
    <p:sldId id="445" r:id="rId39"/>
    <p:sldId id="456" r:id="rId40"/>
    <p:sldId id="441" r:id="rId41"/>
    <p:sldId id="418" r:id="rId42"/>
    <p:sldId id="419" r:id="rId43"/>
    <p:sldId id="420" r:id="rId44"/>
    <p:sldId id="421" r:id="rId45"/>
    <p:sldId id="424" r:id="rId46"/>
    <p:sldId id="423" r:id="rId47"/>
    <p:sldId id="450" r:id="rId48"/>
    <p:sldId id="457" r:id="rId49"/>
    <p:sldId id="443" r:id="rId50"/>
    <p:sldId id="399" r:id="rId51"/>
    <p:sldId id="395" r:id="rId52"/>
    <p:sldId id="396" r:id="rId53"/>
    <p:sldId id="403" r:id="rId54"/>
    <p:sldId id="398" r:id="rId55"/>
    <p:sldId id="397" r:id="rId56"/>
    <p:sldId id="400" r:id="rId57"/>
    <p:sldId id="401" r:id="rId58"/>
    <p:sldId id="446" r:id="rId59"/>
    <p:sldId id="451" r:id="rId60"/>
    <p:sldId id="438" r:id="rId61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5F"/>
    <a:srgbClr val="003A70"/>
    <a:srgbClr val="245885"/>
    <a:srgbClr val="7030A0"/>
    <a:srgbClr val="D7E0E8"/>
    <a:srgbClr val="23272D"/>
    <a:srgbClr val="424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2" autoAdjust="0"/>
    <p:restoredTop sz="88062" autoAdjust="0"/>
  </p:normalViewPr>
  <p:slideViewPr>
    <p:cSldViewPr snapToObjects="1">
      <p:cViewPr>
        <p:scale>
          <a:sx n="55" d="100"/>
          <a:sy n="55" d="100"/>
        </p:scale>
        <p:origin x="952" y="188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-22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656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61" Type="http://schemas.openxmlformats.org/officeDocument/2006/relationships/slide" Target="slides/slide54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en-US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MA students with disabilities by type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0021242048133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Sheet1!$A$4:$A$13</c:f>
              <c:strCache>
                <c:ptCount val="10"/>
                <c:pt idx="0">
                  <c:v>Autism</c:v>
                </c:pt>
                <c:pt idx="1">
                  <c:v>Emotional</c:v>
                </c:pt>
                <c:pt idx="2">
                  <c:v>Intellectual</c:v>
                </c:pt>
                <c:pt idx="3">
                  <c:v>Other health</c:v>
                </c:pt>
                <c:pt idx="4">
                  <c:v>Specific Learning Disability</c:v>
                </c:pt>
                <c:pt idx="5">
                  <c:v>Speech and Language</c:v>
                </c:pt>
                <c:pt idx="6">
                  <c:v>TBI</c:v>
                </c:pt>
                <c:pt idx="7">
                  <c:v>Vision/Hearing</c:v>
                </c:pt>
                <c:pt idx="8">
                  <c:v>Orthopedic</c:v>
                </c:pt>
                <c:pt idx="9">
                  <c:v>Multiple</c:v>
                </c:pt>
              </c:strCache>
            </c:strRef>
          </c:cat>
          <c:val>
            <c:numRef>
              <c:f>Sheet1!$B$4:$B$13</c:f>
              <c:numCache>
                <c:formatCode>General</c:formatCode>
                <c:ptCount val="10"/>
                <c:pt idx="0">
                  <c:v>7.9</c:v>
                </c:pt>
                <c:pt idx="1">
                  <c:v>10</c:v>
                </c:pt>
                <c:pt idx="2">
                  <c:v>7.3</c:v>
                </c:pt>
                <c:pt idx="3">
                  <c:v>10.9</c:v>
                </c:pt>
                <c:pt idx="4">
                  <c:v>34.799999999999997</c:v>
                </c:pt>
                <c:pt idx="5">
                  <c:v>18</c:v>
                </c:pt>
                <c:pt idx="6">
                  <c:v>5.6</c:v>
                </c:pt>
                <c:pt idx="7">
                  <c:v>1.3</c:v>
                </c:pt>
                <c:pt idx="8">
                  <c:v>0.9</c:v>
                </c:pt>
                <c:pt idx="9">
                  <c:v>3.3</c:v>
                </c:pt>
              </c:numCache>
            </c:numRef>
          </c:val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4.8022598870056499E-2"/>
          <c:y val="9.8771689997083703E-2"/>
          <c:w val="0.27077294363628279"/>
          <c:h val="0.8628499562554681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485" y="0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6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7127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6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485" y="8917127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1" hangingPunct="1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D3E3B2E-8CBD-47F7-A021-5DB0301B06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01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485" y="0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0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891" y="4460167"/>
            <a:ext cx="5680693" cy="4224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0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127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0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485" y="8917127"/>
            <a:ext cx="307838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1" hangingPunct="1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1ADB62-B367-41EA-8AC3-3FE2C64B0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73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7171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83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610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063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48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97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72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8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63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8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31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05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7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59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56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1ADB62-B367-41EA-8AC3-3FE2C64B08B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58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572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64CFD-3A93-4FBF-B68C-CC3A2418CAB0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18DC1-F021-4D59-8707-5409F210D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0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031D5-0715-4F16-81CF-18EE1EEFE7C3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10A19-234C-4458-93E8-6AC4A84257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72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AD38E-A37A-4552-B5BE-6B3CA1B6CC9E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F92A-6C7C-4E13-B6DA-6D9B428673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089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E42D9-D0F8-45FB-9891-98FAE3048DD1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7C317-470E-4919-86F5-F6F41A11DA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13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9A368-2FAC-4A59-949F-6E27A16ED0BA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4F1A5-D46A-46C1-9099-6E8015BF6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78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1255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815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318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102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3A70"/>
          </a:solidFill>
          <a:ln>
            <a:solidFill>
              <a:srgbClr val="003A70">
                <a:alpha val="9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564313"/>
            <a:ext cx="9144000" cy="293687"/>
          </a:xfrm>
          <a:prstGeom prst="rect">
            <a:avLst/>
          </a:prstGeom>
          <a:solidFill>
            <a:srgbClr val="003A70"/>
          </a:solidFill>
          <a:ln>
            <a:solidFill>
              <a:srgbClr val="003A70">
                <a:alpha val="9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7" name="Picture 18" descr="Federation-4c-stack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0" y="5943600"/>
            <a:ext cx="546100" cy="5445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-59091" y="6576322"/>
            <a:ext cx="91376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©  Federation for Children with Special Needs , 2018                                                                                      </a:t>
            </a:r>
            <a:fld id="{CE1C5DEE-207A-4964-8FF8-3F3C5FB2A3DB}" type="slidenum">
              <a:rPr lang="en-US" sz="9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 eaLnBrk="1" hangingPunct="1">
                <a:spcBef>
                  <a:spcPct val="50000"/>
                </a:spcBef>
                <a:defRPr/>
              </a:pPr>
              <a:t>‹#›</a:t>
            </a:fld>
            <a:endParaRPr lang="en-US" sz="9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675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364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1CF35-8B53-4F69-9E83-C346B14A415B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11F4-1E12-441A-A419-6F55237D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0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DF5E6-A01C-4FF1-8034-B8F9C295F246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76ECC-15A2-43A1-9198-E45348053C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8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EA972-5BF7-48CB-8791-5EFC71F9DE76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90168-8E88-4D24-91E9-A645C3058F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64C88-136D-4C50-93AA-6A5526863F6A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9A433-0EC0-4F0E-965D-BB3578B7E1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21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88957-1EEE-444C-AEE3-E4499DEFBFEF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99E4F-BB31-49AF-89A3-FC963079D9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5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6C2F2-8971-45F5-9C8C-CE92DE782046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99251-16EF-48F2-BE90-F0FB76995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6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2.vml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3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8" descr="Federation-4c-stacked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45720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0"/>
          <p:cNvSpPr>
            <a:spLocks noChangeArrowheads="1"/>
          </p:cNvSpPr>
          <p:nvPr userDrawn="1"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3A7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052" name="Rectangle 21"/>
          <p:cNvSpPr>
            <a:spLocks noChangeArrowheads="1"/>
          </p:cNvSpPr>
          <p:nvPr userDrawn="1"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rgbClr val="003A7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053" name="Line 22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28575">
            <a:solidFill>
              <a:srgbClr val="D7E0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23"/>
          <p:cNvSpPr>
            <a:spLocks noChangeShapeType="1"/>
          </p:cNvSpPr>
          <p:nvPr userDrawn="1"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28575">
            <a:solidFill>
              <a:srgbClr val="D7E0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3A70"/>
          </a:solidFill>
          <a:ln>
            <a:solidFill>
              <a:srgbClr val="003A70">
                <a:alpha val="9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64313"/>
            <a:ext cx="9144000" cy="293687"/>
          </a:xfrm>
          <a:prstGeom prst="rect">
            <a:avLst/>
          </a:prstGeom>
          <a:solidFill>
            <a:srgbClr val="003A70"/>
          </a:solidFill>
          <a:ln>
            <a:solidFill>
              <a:srgbClr val="003A70">
                <a:alpha val="9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3076" name="Picture 18" descr="Federation-4c-stacked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0" y="5943600"/>
            <a:ext cx="546100" cy="5445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0" y="6553200"/>
            <a:ext cx="91376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©  Federation for Children with Special Needs , 2018                                                                                    </a:t>
            </a:r>
            <a:fld id="{AFF60554-A602-4984-9AD2-A53D0CF25693}" type="slidenum">
              <a:rPr lang="en-US" sz="9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 eaLnBrk="1" hangingPunct="1">
                <a:spcBef>
                  <a:spcPct val="50000"/>
                </a:spcBef>
                <a:defRPr/>
              </a:pPr>
              <a:t>‹#›</a:t>
            </a:fld>
            <a:endParaRPr lang="en-US" sz="9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0D9854D-E2DE-4D3C-BDC9-8AB356978553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Palatino Linotype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204EEC6-5883-4F71-8BFC-EE3C629F56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 userDrawn="1"/>
        </p:nvSpPr>
        <p:spPr bwMode="auto">
          <a:xfrm>
            <a:off x="0" y="838200"/>
            <a:ext cx="9144000" cy="6019800"/>
          </a:xfrm>
          <a:prstGeom prst="rect">
            <a:avLst/>
          </a:prstGeom>
          <a:solidFill>
            <a:srgbClr val="D7E0E8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ea typeface="+mn-ea"/>
            </a:endParaRPr>
          </a:p>
        </p:txBody>
      </p:sp>
      <p:pic>
        <p:nvPicPr>
          <p:cNvPr id="5123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128588"/>
            <a:ext cx="281146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 userDrawn="1"/>
        </p:nvCxnSpPr>
        <p:spPr>
          <a:xfrm>
            <a:off x="0" y="838200"/>
            <a:ext cx="9296400" cy="0"/>
          </a:xfrm>
          <a:prstGeom prst="line">
            <a:avLst/>
          </a:prstGeom>
          <a:ln w="19050">
            <a:solidFill>
              <a:srgbClr val="424A5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6096000"/>
          </a:xfrm>
          <a:prstGeom prst="rect">
            <a:avLst/>
          </a:prstGeom>
          <a:solidFill>
            <a:srgbClr val="002C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6147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811463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1"/>
          <p:cNvSpPr txBox="1">
            <a:spLocks noChangeArrowheads="1"/>
          </p:cNvSpPr>
          <p:nvPr/>
        </p:nvSpPr>
        <p:spPr bwMode="auto">
          <a:xfrm>
            <a:off x="381000" y="13716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 smtClean="0">
              <a:solidFill>
                <a:srgbClr val="FFFFFF"/>
              </a:solidFill>
              <a:ea typeface="+mn-ea"/>
            </a:endParaRPr>
          </a:p>
        </p:txBody>
      </p:sp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609600" y="1303338"/>
          <a:ext cx="7669213" cy="501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Worksheet" r:id="rId5" imgW="6731000" imgH="4406900" progId="Excel.Sheet.12">
                  <p:embed/>
                </p:oleObj>
              </mc:Choice>
              <mc:Fallback>
                <p:oleObj name="Worksheet" r:id="rId5" imgW="6731000" imgH="4406900" progId="Excel.Shee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03338"/>
                        <a:ext cx="7669213" cy="501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6096000"/>
          </a:xfrm>
          <a:prstGeom prst="rect">
            <a:avLst/>
          </a:prstGeom>
          <a:solidFill>
            <a:srgbClr val="002C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7171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811463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381000" y="13716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 smtClean="0">
              <a:solidFill>
                <a:srgbClr val="FFFFFF"/>
              </a:solidFill>
              <a:ea typeface="+mn-ea"/>
            </a:endParaRPr>
          </a:p>
        </p:txBody>
      </p:sp>
      <p:graphicFrame>
        <p:nvGraphicFramePr>
          <p:cNvPr id="7173" name="Object 1"/>
          <p:cNvGraphicFramePr>
            <a:graphicFrameLocks noChangeAspect="1"/>
          </p:cNvGraphicFramePr>
          <p:nvPr userDrawn="1"/>
        </p:nvGraphicFramePr>
        <p:xfrm>
          <a:off x="606425" y="1328738"/>
          <a:ext cx="8005763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Worksheet" r:id="rId5" imgW="7950200" imgH="4978400" progId="Excel.Sheet.12">
                  <p:embed/>
                </p:oleObj>
              </mc:Choice>
              <mc:Fallback>
                <p:oleObj name="Worksheet" r:id="rId5" imgW="7950200" imgH="497840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328738"/>
                        <a:ext cx="8005763" cy="496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8" descr="Federation-4c-stack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0725"/>
            <a:ext cx="28178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3A7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052" name="Rectangle 21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rgbClr val="003A7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8197" name="Line 22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63500">
            <a:solidFill>
              <a:srgbClr val="D7E0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198" name="Line 23"/>
          <p:cNvSpPr>
            <a:spLocks noChangeShapeType="1"/>
          </p:cNvSpPr>
          <p:nvPr userDrawn="1"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63500">
            <a:solidFill>
              <a:srgbClr val="D7E0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ed.gov/idea/regs/b/d/300.304/b/1/i" TargetMode="External"/><Relationship Id="rId2" Type="http://schemas.openxmlformats.org/officeDocument/2006/relationships/hyperlink" Target="https://sites.ed.gov/idea/regs/b/d/300.304/b/1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ites.ed.gov/idea/regs/b/d/300.304/b/1/i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ed.gov/idea/regs/b/d/300.304/b/3" TargetMode="External"/><Relationship Id="rId2" Type="http://schemas.openxmlformats.org/officeDocument/2006/relationships/hyperlink" Target="https://sites.ed.gov/idea/regs/b/d/300.304/b/2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rgbClr val="002C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Palatino Linotype" pitchFamily="18" charset="0"/>
            </a:endParaRPr>
          </a:p>
        </p:txBody>
      </p:sp>
      <p:pic>
        <p:nvPicPr>
          <p:cNvPr id="18435" name="Picture 16" descr="Federation-4c-stacked_dk-g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58564"/>
            <a:ext cx="6096000" cy="3761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002C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Palatino Linotype" pitchFamily="18" charset="0"/>
            </a:endParaRPr>
          </a:p>
        </p:txBody>
      </p:sp>
      <p:pic>
        <p:nvPicPr>
          <p:cNvPr id="18437" name="Picture 17" descr="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0"/>
            <a:ext cx="91440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 Box 18"/>
          <p:cNvSpPr txBox="1">
            <a:spLocks noChangeArrowheads="1"/>
          </p:cNvSpPr>
          <p:nvPr/>
        </p:nvSpPr>
        <p:spPr bwMode="auto">
          <a:xfrm>
            <a:off x="533400" y="6019800"/>
            <a:ext cx="82296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INFORMING, EDUCATING, EMPOWERING FAMILIES</a:t>
            </a:r>
          </a:p>
          <a:p>
            <a:pPr algn="ctr"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</a:rPr>
              <a:t>617-236-7210 | www.fcsn.org | fcsninfo@fcsn.org</a:t>
            </a:r>
          </a:p>
        </p:txBody>
      </p:sp>
    </p:spTree>
    <p:extLst>
      <p:ext uri="{BB962C8B-B14F-4D97-AF65-F5344CB8AC3E}">
        <p14:creationId xmlns:p14="http://schemas.microsoft.com/office/powerpoint/2010/main" val="348982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5087"/>
            <a:ext cx="8458200" cy="617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2025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Federal  IDEA 2004:</a:t>
            </a:r>
          </a:p>
          <a:p>
            <a:pPr>
              <a:lnSpc>
                <a:spcPts val="2025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b="1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conducting the evaluation, the public agency must—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>
                <a:solidFill>
                  <a:srgbClr val="31619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(1)</a:t>
            </a:r>
            <a:r>
              <a:rPr lang="en-US" sz="2800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Use a variety of assessment tools and strategies to gather relevant functional, developmental, and academic information about the child, including information provided by the parent, that may assist in determining</a:t>
            </a:r>
            <a:r>
              <a:rPr lang="en-US" sz="2800" dirty="0" smtClean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>
                <a:solidFill>
                  <a:srgbClr val="31619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</a:t>
            </a:r>
            <a:r>
              <a:rPr lang="en-US" sz="2800" u="sng" dirty="0">
                <a:solidFill>
                  <a:srgbClr val="31619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</a:t>
            </a:r>
            <a:r>
              <a:rPr lang="en-US" sz="2800" u="sng" dirty="0">
                <a:solidFill>
                  <a:srgbClr val="31619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)</a:t>
            </a:r>
            <a:r>
              <a:rPr lang="en-US" sz="2800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Whether the child is a child with a disability under §300.8; and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>
                <a:solidFill>
                  <a:srgbClr val="31619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(ii)</a:t>
            </a:r>
            <a:r>
              <a:rPr lang="en-US" sz="2800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The content of the child’s IEP, including information related to enabling the child to be involved in and progress in the general education curriculum (or for a preschool child, to participate in appropriate activities</a:t>
            </a:r>
            <a:r>
              <a:rPr lang="en-US" sz="2800" dirty="0" smtClean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700"/>
            <a:ext cx="906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and Regulations Regarding Evaluations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3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10442"/>
            <a:ext cx="8458200" cy="6942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srgbClr val="31619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(2)</a:t>
            </a:r>
            <a:r>
              <a:rPr lang="en-US" sz="3200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i="1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use any single measure or assessment </a:t>
            </a:r>
            <a:r>
              <a:rPr lang="en-US" sz="3200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the sole criterion for determining whether a child is a child with a disability and for determining an appropriate educational program for the child; and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srgbClr val="31619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(3)</a:t>
            </a:r>
            <a:r>
              <a:rPr lang="en-US" sz="3200" dirty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Use technically sound instruments that may assess the relative contribution of cognitive and behavioral factors, in addition to physical or developmental factors</a:t>
            </a:r>
            <a:r>
              <a:rPr lang="en-US" sz="3200" dirty="0" smtClean="0">
                <a:solidFill>
                  <a:srgbClr val="343C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rgbClr val="343C4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343C4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 2004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Sec. 300.304 Evaluation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500" y="0"/>
            <a:ext cx="9080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and Regulations Regarding Evaluations</a:t>
            </a:r>
          </a:p>
        </p:txBody>
      </p:sp>
    </p:spTree>
    <p:extLst>
      <p:ext uri="{BB962C8B-B14F-4D97-AF65-F5344CB8AC3E}">
        <p14:creationId xmlns:p14="http://schemas.microsoft.com/office/powerpoint/2010/main" val="80517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9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Laws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Regulations 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Evaluations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76200" y="633962"/>
            <a:ext cx="9220200" cy="58477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 </a:t>
            </a:r>
            <a:r>
              <a:rPr lang="en-US" altLang="en-US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 of a parent, the school district </a:t>
            </a:r>
          </a:p>
          <a:p>
            <a:pPr lvl="0"/>
            <a:r>
              <a:rPr lang="en-US" altLang="en-US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shall provide or arrange for the evaluation of the 	student by a multidisciplinary team within 30 school 	days. </a:t>
            </a:r>
            <a:endParaRPr lang="en-US" altLang="en-US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altLang="en-US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assessments used shall be adapted to the age of the student and all testing shall meet the evaluation requirements set out in state and federal law. </a:t>
            </a:r>
            <a:endParaRPr lang="en-US" altLang="en-US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en-US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school district shall ensure that appropriately </a:t>
            </a:r>
          </a:p>
          <a:p>
            <a:pPr lvl="0"/>
            <a:r>
              <a:rPr lang="en-US" altLang="en-US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credentialed and trained specialists administer all 	assessments</a:t>
            </a:r>
            <a:r>
              <a:rPr lang="en-US" alt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en-US" altLang="en-US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M.G.L. c. 69, § 1B; c. 69, §§ 1J and 1K, as amended by St. 2010, c. 12, § 3; c. 71, § 38G.</a:t>
            </a:r>
            <a:endParaRPr lang="en-US" altLang="en-US" sz="16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3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 </a:t>
            </a:r>
            <a:r>
              <a:rPr lang="en-US" altLang="en-US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 assessments</a:t>
            </a:r>
            <a:r>
              <a:rPr lang="en-US" altLang="en-US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indent="-457200"/>
            <a:endParaRPr lang="en-US" altLang="en-US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assessment in all areas related to the suspected disability.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 assessment by a representative of the </a:t>
            </a:r>
          </a:p>
          <a:p>
            <a:pPr marL="0" lvl="3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district, including a history of the student's educational </a:t>
            </a:r>
          </a:p>
          <a:p>
            <a:pPr marL="0" lvl="3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 in the general curriculum. Such assessment shall </a:t>
            </a:r>
          </a:p>
          <a:p>
            <a:pPr marL="0" lvl="3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information provided by a teacher(s) with current </a:t>
            </a:r>
          </a:p>
          <a:p>
            <a:pPr marL="0" lvl="3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regarding the student's specific abilities in </a:t>
            </a:r>
          </a:p>
          <a:p>
            <a:pPr marL="0" lvl="3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 to learning standards of the Massachusetts </a:t>
            </a:r>
          </a:p>
          <a:p>
            <a:pPr marL="0" lvl="3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Curriculum Frameworks and the district </a:t>
            </a:r>
            <a:r>
              <a:rPr lang="en-US" altLang="en-US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curriculum</a:t>
            </a:r>
          </a:p>
          <a:p>
            <a:pPr marL="0" lvl="3"/>
            <a:endParaRPr lang="en-US" altLang="en-US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the student's attention skills, </a:t>
            </a:r>
          </a:p>
          <a:p>
            <a:pPr marL="0" lvl="4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behaviors, communication skills, memory, </a:t>
            </a:r>
          </a:p>
          <a:p>
            <a:pPr marL="0" lvl="4"/>
            <a:r>
              <a:rPr lang="en-US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social relations with groups, peers, and adults.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-4043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and Regulations on Evaluations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53795" y="3198168"/>
            <a:ext cx="3036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Assessments 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48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-76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Educational Evaluations (IEE) 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533400"/>
            <a:ext cx="8915400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Font typeface="Wingdings" panose="05000000000000000000" pitchFamily="2" charset="2"/>
              <a:buChar char="§"/>
            </a:pPr>
            <a:r>
              <a:rPr lang="en-US" alt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IEEs must be considered by the IEP team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en-US" alt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 can obtain an IEE at their own expense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en-US" alt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District can choose pay for IEE at any time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student/family meet certain criteria (eligible for free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reduced cost lunch,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state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ward, or the family's income is equal to or less than 400% of the federal poverty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guidelines),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district must pay the entire cost of the IEE.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IEE can be done for 16 months from the disputed evaluation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family income between 400-600% of federal poverty guidelines, district must cost share with parents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student/family does not meet these criteria, the district must pay or file with BSEA within 5 days and prove its evaluation was comprehensive and appropriate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en-US" altLang="en-US" sz="2800" b="1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/>
            <a:endParaRPr lang="en-US" altLang="en-US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/>
            <a:endParaRPr lang="en-US" altLang="en-US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/>
            <a:endParaRPr lang="en-US" altLang="en-US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/>
            <a:endParaRPr lang="en-US" altLang="en-US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15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887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and ELL Students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68255"/>
            <a:ext cx="8991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Delaying evaluation of English Language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Learners for a specific period of time 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not permitted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Assessments must be conducted in the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native language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Assessments must be administered in 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non-discriminatory manner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reports must be provided in the 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parent’s native language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 Interpreters must be present 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all Team meetings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3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544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b="1" i="1" kern="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 </a:t>
            </a:r>
            <a:endParaRPr lang="en-US" sz="5400" b="1" i="1" kern="0" dirty="0" smtClean="0">
              <a:solidFill>
                <a:srgbClr val="002C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2800" b="1" i="1" kern="0" dirty="0">
              <a:solidFill>
                <a:srgbClr val="002C5F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5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Types of Assessments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63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4478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most common types of disabilities for school-aged children 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Massachusetts?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50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439651"/>
              </p:ext>
            </p:extLst>
          </p:nvPr>
        </p:nvGraphicFramePr>
        <p:xfrm>
          <a:off x="13699" y="533400"/>
          <a:ext cx="8991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31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962451"/>
            <a:ext cx="8991600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i="1" kern="0" dirty="0" smtClean="0">
                <a:solidFill>
                  <a:srgbClr val="002C5F"/>
                </a:solidFill>
              </a:rPr>
              <a:t>Assessments and Evaluations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600" b="1" i="1" kern="0" dirty="0" smtClean="0">
                <a:solidFill>
                  <a:srgbClr val="002C5F"/>
                </a:solidFill>
              </a:rPr>
              <a:t>School Liaison Cohort Meeting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600" b="1" i="1" kern="0" dirty="0" smtClean="0">
                <a:solidFill>
                  <a:srgbClr val="002C5F"/>
                </a:solidFill>
              </a:rPr>
              <a:t>January 29, </a:t>
            </a:r>
            <a:r>
              <a:rPr lang="en-US" sz="3600" b="1" i="1" kern="0" dirty="0" smtClean="0">
                <a:solidFill>
                  <a:srgbClr val="002C5F"/>
                </a:solidFill>
              </a:rPr>
              <a:t>2020</a:t>
            </a:r>
          </a:p>
          <a:p>
            <a:pPr algn="ctr">
              <a:spcBef>
                <a:spcPct val="50000"/>
              </a:spcBef>
              <a:defRPr/>
            </a:pPr>
            <a:endParaRPr lang="en-US" sz="3600" b="1" i="1" kern="0" dirty="0">
              <a:solidFill>
                <a:srgbClr val="002C5F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2800" b="1" i="1" kern="0" dirty="0" smtClean="0">
              <a:solidFill>
                <a:srgbClr val="002C5F"/>
              </a:solidFill>
              <a:latin typeface="Palatino Linotype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2800" b="1" i="1" kern="0" dirty="0">
              <a:solidFill>
                <a:srgbClr val="002C5F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71" y="-15240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Areas of Assessment  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Ability/Intelligence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Communication/Behavior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Achievement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Behavior/Emotional/Personality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 and Language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Assessments: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Developmental Delay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Neuropsychological Evaluation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3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0" y="-152400"/>
            <a:ext cx="929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Assessments  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357" y="201543"/>
            <a:ext cx="9296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Ability/Intelligence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</a:t>
            </a:r>
            <a:r>
              <a:rPr lang="en-US" sz="3200" dirty="0"/>
              <a:t>verbal and nonverbal reasoning, perceptual skills, attention, and </a:t>
            </a:r>
            <a:r>
              <a:rPr lang="en-US" sz="3200" dirty="0" smtClean="0"/>
              <a:t>memory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Examples: WISC-V, Woodcock-Johnson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Communication/Behavior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Assess </a:t>
            </a:r>
            <a:r>
              <a:rPr lang="en-US" sz="3200" dirty="0"/>
              <a:t>communication and social interactions, unusual responses to sensory experiences, impairments with patterns of behaviors, interests and/or activities that are restrictive, repetitive or </a:t>
            </a:r>
            <a:r>
              <a:rPr lang="en-US" sz="3200" dirty="0" smtClean="0"/>
              <a:t>stereotypic</a:t>
            </a:r>
            <a:endParaRPr lang="en-US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  <a:r>
              <a:rPr lang="en-US" sz="3200" dirty="0"/>
              <a:t>Autism Diagnostic Observation Schedule, (ADOS</a:t>
            </a:r>
            <a:r>
              <a:rPr lang="en-US" sz="3200" dirty="0" smtClean="0"/>
              <a:t>)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17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6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Assessments  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457200"/>
            <a:ext cx="8915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Achievement: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academic skill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math,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reading,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written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W-J Tests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chievement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Young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Achievement Test (YCAT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Behavioral/Emotional/Personality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according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age-appropriate expectations , can include tests for ADHD, Executive Function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Conners Parent/Teacher Rating Scale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Achenbach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Behavior Checklist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97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45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 vs. Criterion Referenced Tests 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152400" y="704644"/>
            <a:ext cx="8991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Norm-referenced 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specifically designed to rank test takers on a “bell curve,”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Normal Distribution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Criterion-referenced tests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whether students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achieved specified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standards,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learned certain material, or acquired specific skills and knowledge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2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5240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Assessments  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562" y="592775"/>
            <a:ext cx="6504306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 and Language:</a:t>
            </a:r>
          </a:p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tests measure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student’s ability to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articulate sounds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 intelligibly.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Clinical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Articulation and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Phonology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CAAP)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Apraxia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Profile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Goldman-Fristoe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of Articulation (GFTA)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Test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Minimal Articulation Competence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Assessments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094" y="646330"/>
            <a:ext cx="907590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tests measure a student’s ability to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use language. Language consists of: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accurate sentence structure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structure of words and parts of words, such as stems, root words, prefixes, and suffixes.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Semantics: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understanding and use of vocabulary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concepts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how the student uses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his/her language to meet their social needs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4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-152400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Assessments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555486"/>
            <a:ext cx="8686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Language Assessments: </a:t>
            </a: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Expressive One-Word Picture Vocabulary Test 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EOWPVT)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One-Word Picture Vocabulary Test (ROWPVT)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Expressive Vocabulary Test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Language Fundamentals- (CELF)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Language Development Primary (TOLD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Peabody Picture Vocabulary Test (PPVT)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52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Developmental Delay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38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Assessed </a:t>
            </a:r>
            <a:r>
              <a:rPr lang="en-US" altLang="en-US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 5 Areas of Development</a:t>
            </a:r>
          </a:p>
          <a:p>
            <a:endParaRPr lang="en-US" sz="32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development (fine motor skills, gross motor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  (intellectual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(speech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emotional development (social skills, emotional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(self-care skills)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7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52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Neuropsychological Evaluations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555486"/>
            <a:ext cx="7866256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Neuropsychological Evaluations are done by a </a:t>
            </a:r>
          </a:p>
          <a:p>
            <a:r>
              <a:rPr 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 Psychologist</a:t>
            </a:r>
          </a:p>
          <a:p>
            <a:endParaRPr lang="en-US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Tests can include: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Cognitive/Intellectual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Nonverbal or visual 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Organization, judgment,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including anxiety and depression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 Rey-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Osterrieth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Figure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762000"/>
            <a:ext cx="8712642" cy="57554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Rey-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Osterrieth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Complex Figure is one test that </a:t>
            </a:r>
          </a:p>
          <a:p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frequently included in a neuropsychological </a:t>
            </a:r>
          </a:p>
          <a:p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valuation.  It is used to evaluate:</a:t>
            </a:r>
          </a:p>
          <a:p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isuospatial 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memory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Function</a:t>
            </a:r>
          </a:p>
          <a:p>
            <a:endParaRPr lang="en-US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33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384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kern="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want to learn about </a:t>
            </a:r>
          </a:p>
          <a:p>
            <a:pPr algn="ctr"/>
            <a:r>
              <a:rPr lang="en-US" sz="4400" b="1" kern="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and Evaluations?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3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rey osterrieth complex figure"/>
          <p:cNvSpPr>
            <a:spLocks noChangeAspect="1" noChangeArrowheads="1"/>
          </p:cNvSpPr>
          <p:nvPr/>
        </p:nvSpPr>
        <p:spPr bwMode="auto">
          <a:xfrm>
            <a:off x="2057400" y="2133596"/>
            <a:ext cx="3810000" cy="381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831488"/>
            <a:ext cx="6324600" cy="50138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5"/>
            <a:ext cx="906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Rey-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Osterrieth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Complex Figure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82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mage result for rey osterrieth complex 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838200"/>
            <a:ext cx="5943600" cy="578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Scoring : 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Rey-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Osterrieth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Complex Figure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43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544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b="1" i="1" kern="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 </a:t>
            </a:r>
            <a:endParaRPr lang="en-US" sz="5400" b="1" i="1" kern="0" dirty="0" smtClean="0">
              <a:solidFill>
                <a:srgbClr val="002C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2800" b="1" i="1" kern="0" dirty="0">
              <a:solidFill>
                <a:srgbClr val="002C5F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03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8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Test Example: WISC-V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43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for Cognitive Functioning: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762000"/>
            <a:ext cx="8915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WISC-V: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Administered to children ages 6 to 16.11 years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easures 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child’s intellectual ability and 5 cognitive domains that impact 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performance:</a:t>
            </a:r>
          </a:p>
          <a:p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Verbal Comprehension</a:t>
            </a:r>
            <a:r>
              <a:rPr lang="en-US" sz="3200" dirty="0"/>
              <a:t> </a:t>
            </a:r>
            <a:endParaRPr lang="en-US" sz="32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Spatial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Fluid Reasoning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Memory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Processing Speed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0" y="622875"/>
            <a:ext cx="10998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Verbal Comprehension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</a:t>
            </a:r>
          </a:p>
          <a:p>
            <a:pPr lvl="2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apply acquired word knowledge.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verbalize meaningful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think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verbal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express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himself using words.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00" y="508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WISC-V:  Cognitive Domains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606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0480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for Cognitive Functioning: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623341" y="584775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visual details and understand visual spatial relationships in order to construct geometric designs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synthesis of part-whole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ttentiveness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visual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isual-motor integration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views designs and uses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blocks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recreate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design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Puzzles: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views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completed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puzzle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pieces that together would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reconstruct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puzzle.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32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3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09600"/>
            <a:ext cx="8991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Fluid Reasoning </a:t>
            </a:r>
            <a:r>
              <a:rPr lang="en-US" sz="2800" dirty="0" smtClean="0"/>
              <a:t>measures the </a:t>
            </a:r>
            <a:r>
              <a:rPr lang="en-US" sz="2800" dirty="0"/>
              <a:t>ability to detect the underlying conceptual relationship among visual objects </a:t>
            </a:r>
            <a:r>
              <a:rPr lang="en-US" sz="2800" dirty="0" smtClean="0"/>
              <a:t>and </a:t>
            </a:r>
            <a:r>
              <a:rPr lang="en-US" sz="2800" dirty="0"/>
              <a:t>use reasoning to identify and apply rules. </a:t>
            </a:r>
            <a:endParaRPr lang="en-US" sz="2800" dirty="0" smtClean="0"/>
          </a:p>
          <a:p>
            <a:r>
              <a:rPr lang="en-US" sz="2800" dirty="0" smtClean="0"/>
              <a:t>These tasks require: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</a:t>
            </a:r>
            <a:r>
              <a:rPr lang="en-US" sz="2800" dirty="0" smtClean="0"/>
              <a:t>nductive </a:t>
            </a:r>
            <a:r>
              <a:rPr lang="en-US" sz="2800" dirty="0"/>
              <a:t>and quantitative </a:t>
            </a:r>
            <a:r>
              <a:rPr lang="en-US" sz="2800" dirty="0" smtClean="0"/>
              <a:t>reasoning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</a:t>
            </a:r>
            <a:r>
              <a:rPr lang="en-US" sz="2800" dirty="0" smtClean="0"/>
              <a:t>road </a:t>
            </a:r>
            <a:r>
              <a:rPr lang="en-US" sz="2800" dirty="0"/>
              <a:t>visual </a:t>
            </a:r>
            <a:r>
              <a:rPr lang="en-US" sz="2800" dirty="0" smtClean="0"/>
              <a:t>intelligence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Simultaneous processing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bstract thinking</a:t>
            </a:r>
          </a:p>
          <a:p>
            <a:r>
              <a:rPr lang="en-US" sz="2800" b="1" dirty="0"/>
              <a:t>Matrix </a:t>
            </a:r>
            <a:r>
              <a:rPr lang="en-US" sz="2800" b="1" dirty="0" smtClean="0"/>
              <a:t>Reasoning: </a:t>
            </a:r>
            <a:r>
              <a:rPr lang="en-US" sz="2800" dirty="0" smtClean="0"/>
              <a:t>the student selects </a:t>
            </a:r>
            <a:r>
              <a:rPr lang="en-US" sz="2800" dirty="0"/>
              <a:t>the missing piece to complete a </a:t>
            </a:r>
            <a:r>
              <a:rPr lang="en-US" sz="2800" dirty="0" smtClean="0"/>
              <a:t>pattern.</a:t>
            </a:r>
          </a:p>
          <a:p>
            <a:r>
              <a:rPr lang="en-US" sz="2800" b="1" dirty="0" smtClean="0"/>
              <a:t>Figure Weights</a:t>
            </a:r>
            <a:r>
              <a:rPr lang="en-US" sz="2800" dirty="0" smtClean="0"/>
              <a:t>: The student looks </a:t>
            </a:r>
            <a:r>
              <a:rPr lang="en-US" sz="2800" dirty="0"/>
              <a:t>at a scale with a missing weight and identified the weight that would keep the scale balanced.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1770" y="0"/>
            <a:ext cx="91222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for Cognitive Functioning: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62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for Cognitive Functioning: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609600"/>
            <a:ext cx="9067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Memory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register, maintain,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manipulate visual and auditory information in conscious awareness,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ttention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auditory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Span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asks the student to memorize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pictures and identify them in order on subsequent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 Span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student listens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strings of numbers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aloud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recalls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in the same order, backward order, and ascending order. </a:t>
            </a:r>
          </a:p>
        </p:txBody>
      </p:sp>
    </p:spTree>
    <p:extLst>
      <p:ext uri="{BB962C8B-B14F-4D97-AF65-F5344CB8AC3E}">
        <p14:creationId xmlns:p14="http://schemas.microsoft.com/office/powerpoint/2010/main" val="20111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04800" y="381000"/>
            <a:ext cx="9448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i="1" dirty="0" smtClean="0">
              <a:solidFill>
                <a:srgbClr val="002C5F"/>
              </a:solidFill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Assessments, Tests and Evaluations: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Definitions and Types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Federal and State Laws about Evaluations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C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 About Common Assessments: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Neuropsychological</a:t>
            </a:r>
          </a:p>
          <a:p>
            <a:pPr lvl="1"/>
            <a:endParaRPr lang="en-US" sz="2800" dirty="0">
              <a:solidFill>
                <a:srgbClr val="002C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en-US" sz="2800" dirty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read and interpret data from a standardized test on the normal </a:t>
            </a: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distribution,</a:t>
            </a:r>
          </a:p>
          <a:p>
            <a:pPr lvl="1"/>
            <a:r>
              <a:rPr lang="en-US" sz="2800" dirty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 it to parents</a:t>
            </a:r>
            <a:endParaRPr lang="en-US" sz="2800" dirty="0">
              <a:solidFill>
                <a:srgbClr val="002C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800" b="1" dirty="0" smtClean="0"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82329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Objectives: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2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76200"/>
            <a:ext cx="922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for Cognitive Functioning: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1"/>
            <a:ext cx="89916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 Speed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speed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accuracy of visual identification, decision making, and decision implementation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isual scanning (systematic scanning, like left to right)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isual discrimination (recognize details in visual images)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hort-term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(stores visual information)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isuomotor coordination (hand/eye, like catching a ball)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 Search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requires the student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scan a group of symbols and mark the target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symbol.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asks the student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symbols that were paired with numbers.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41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66800"/>
            <a:ext cx="706321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scores are too divergent, it does not make sense to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a Full Scale IQ: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from WISC-IV: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546562"/>
              </p:ext>
            </p:extLst>
          </p:nvPr>
        </p:nvGraphicFramePr>
        <p:xfrm>
          <a:off x="762000" y="2895600"/>
          <a:ext cx="6096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Summary Scales: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Scale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Verbal Comprehension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Perceptual 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Working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Processing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5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544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b="1" i="1" kern="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 </a:t>
            </a:r>
            <a:endParaRPr lang="en-US" sz="5400" b="1" i="1" kern="0" dirty="0" smtClean="0">
              <a:solidFill>
                <a:srgbClr val="002C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2800" b="1" i="1" kern="0" dirty="0">
              <a:solidFill>
                <a:srgbClr val="002C5F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 How to Read,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nderstand and Explain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ssessment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esults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75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97511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assessments are scored using a standard score that is compared to a student’s scores to a comparison population, using a normal distribution or bell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how to interpret this is essential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are often confused by this, and misunderstand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results.  Many people rely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on the summary results, possibly missing details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6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Standard Scores and Percentiles</a:t>
            </a:r>
          </a:p>
        </p:txBody>
      </p:sp>
    </p:spTree>
    <p:extLst>
      <p:ext uri="{BB962C8B-B14F-4D97-AF65-F5344CB8AC3E}">
        <p14:creationId xmlns:p14="http://schemas.microsoft.com/office/powerpoint/2010/main" val="30218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Standard Scores and Percentiles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639044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Student Harry’s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WISC-V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327998"/>
              </p:ext>
            </p:extLst>
          </p:nvPr>
        </p:nvGraphicFramePr>
        <p:xfrm>
          <a:off x="493102" y="1118160"/>
          <a:ext cx="4993298" cy="4959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549400"/>
                <a:gridCol w="1411898"/>
              </a:tblGrid>
              <a:tr h="68579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Composite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 of Scaled Scores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Composite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Score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Verbal Comprehension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862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Visual Spatial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637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Fluid Reasoning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Memory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862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Processing Speed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862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Full Scale IQ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6063"/>
              </p:ext>
            </p:extLst>
          </p:nvPr>
        </p:nvGraphicFramePr>
        <p:xfrm>
          <a:off x="5495047" y="1083037"/>
          <a:ext cx="3181120" cy="4994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542820"/>
              </a:tblGrid>
              <a:tr h="101718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Percentile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Rank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Qualitative Description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Extremely Low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828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Average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45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-2743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from non-statisticians:</a:t>
            </a:r>
          </a:p>
        </p:txBody>
      </p:sp>
      <p:pic>
        <p:nvPicPr>
          <p:cNvPr id="8196" name="Picture 4" descr="Pop Art Crying Stressed Business Woman Screaming at Multi Tasking Office Work. Vector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5800"/>
            <a:ext cx="67818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7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blogs.sas.com/content/iml/files/2019/07/rule689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991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937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results are compared to a Normal Distribution (Bell Curve)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18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7534" y="76200"/>
            <a:ext cx="8173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Mean and Standard Deviation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1" y="934692"/>
            <a:ext cx="8534400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Mean is always at 50% so half the students score above the mean and half score below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Deviation is a measure of how spread out the numbers in the distribution are.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many assessments, the Mean is set at 100 and the Standard Deviation is 15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most assessment subscales, the Mean is set at 10 and the Standard Deviation is 3 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Image result for definition standard deviation normal distribu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12192"/>
            <a:ext cx="883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Steps to Scoring an Assessment: 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Average response from non-statisticians: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38523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Harry completes the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Harry’s Raw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converted to a Standard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an algorithm specifically developed and validated for that assessment</a:t>
            </a:r>
          </a:p>
          <a:p>
            <a:pPr marL="457200" indent="-457200">
              <a:buAutoNum type="arabicPeriod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Harry’s Standard Scores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the Normal Distribution of other student’s scores at that age or grade, and we can determine the Percentile</a:t>
            </a:r>
          </a:p>
          <a:p>
            <a:pPr marL="457200" indent="-457200">
              <a:buAutoNum type="arabicPeriod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Percentile means how many students in the comparison population scored lower than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Harry, so if Harry’s score is in the 30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percentile, 30% of students scored lower, 70% scored higher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13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838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 Can Feel Intimidating 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161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 are often written with large amounts of statistical information that can be confusing</a:t>
            </a:r>
          </a:p>
          <a:p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 level of reports can be very high.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Wechsler Intelligence Scale for Children (WISC-IV) gives a sample report online.   The summary section scored at the College-Difficult level using the Flesch-Kinkaid Readability Tool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terminology is emotionally loaded for parents: </a:t>
            </a:r>
          </a:p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 refers to the statistical term the Normal 	Distribution or Bell Curve.  However, the word 	“normal” can be 	problematic in special education.  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336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0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Comparing Scores to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Normal 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81200"/>
            <a:ext cx="8039100" cy="3860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4696" y="609600"/>
            <a:ext cx="7994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Looking at Harry’s scores,  assume his score on a test is 115.  What percentage of students did Harry score better than?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percentage scored higher than Harry?  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848600" y="978931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84.3%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10500" y="1348263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15.7%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6466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8197"/>
          <p:cNvSpPr/>
          <p:nvPr/>
        </p:nvSpPr>
        <p:spPr>
          <a:xfrm>
            <a:off x="381000" y="3602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Subtests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9" name="Rectangle 8198"/>
          <p:cNvSpPr/>
          <p:nvPr/>
        </p:nvSpPr>
        <p:spPr>
          <a:xfrm>
            <a:off x="0" y="1066800"/>
            <a:ext cx="891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Subtests are typically standardized with  Mean=10 and SD=3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81200"/>
            <a:ext cx="80391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55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544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b="1" i="1" kern="0" dirty="0" smtClean="0">
                <a:solidFill>
                  <a:srgbClr val="002C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 </a:t>
            </a:r>
            <a:endParaRPr lang="en-US" sz="5400" b="1" i="1" kern="0" dirty="0" smtClean="0">
              <a:solidFill>
                <a:srgbClr val="002C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2800" b="1" i="1" kern="0" dirty="0">
              <a:solidFill>
                <a:srgbClr val="002C5F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29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 Tables Turn Standard Scores into Percentiles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409058"/>
              </p:ext>
            </p:extLst>
          </p:nvPr>
        </p:nvGraphicFramePr>
        <p:xfrm>
          <a:off x="533399" y="1066802"/>
          <a:ext cx="8153400" cy="472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7914"/>
                <a:gridCol w="2037914"/>
                <a:gridCol w="2038786"/>
                <a:gridCol w="2038786"/>
              </a:tblGrid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Standard Score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Percentile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Subtest Scale Score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Description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&gt;99.9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&gt;99.9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4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Very Superior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0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-76200"/>
            <a:ext cx="922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Suggestions for Parents: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-228600" y="5334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 all evaluation reports two days in advance of the IEP Team meeting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writing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through the whole report, including the summary and recommendations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back and look at the actual scale results, and see if anything stands out as very different. 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down all of your questions, including anything in the report that you don’t understand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disagree with anything in the evaluation, write down why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055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Image result for normal is a setting on the dry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9222" name="Picture 6" descr="https://i.etsystatic.com/5638863/r/il/a9e545/554638144/il_fullxfull.554638144_8ef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685800"/>
            <a:ext cx="7921625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8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Definitions, Laws and Regulations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525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0"/>
            <a:ext cx="8534400" cy="5669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Assessments and Evaluations help to answer questions including: 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student eligible for an IEP?  What areas should services and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accommodations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provided in the IEP?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much can the student do the student compared to other students the same age/grade?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the student made progress, stayed the same or regressed in the current program?  By how much?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7699" y="-76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do Assessments and Evaluations?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3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426" y="-135811"/>
            <a:ext cx="9154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lang="en-US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572075"/>
            <a:ext cx="838199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Testing, Assessment and Evaluation </a:t>
            </a:r>
            <a:r>
              <a:rPr 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often used interchangeably and not all definitions agree.</a:t>
            </a:r>
          </a:p>
          <a:p>
            <a:endParaRPr lang="en-US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administration of specifically designed and often standardized educational and psychological measures of behavior and is a part of the assessment process. </a:t>
            </a:r>
            <a:endParaRPr lang="en-US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encompasses many different </a:t>
            </a:r>
            <a:r>
              <a:rPr 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methods, 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which is using tests. </a:t>
            </a:r>
            <a:endParaRPr lang="en-US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describes the complete process in which the IEP team develops and considers the data on a child’s strengths, weaknesses and disabilities and what is necessary to address them. </a:t>
            </a:r>
          </a:p>
          <a:p>
            <a:endParaRPr 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55500" y="3198168"/>
            <a:ext cx="4633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and Regulations Regarding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9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ark Blu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resentation Ti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16526</TotalTime>
  <Words>1727</Words>
  <Application>Microsoft Office PowerPoint</Application>
  <PresentationFormat>On-screen Show (4:3)</PresentationFormat>
  <Paragraphs>445</Paragraphs>
  <Slides>54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9" baseType="lpstr">
      <vt:lpstr>ＭＳ Ｐゴシック</vt:lpstr>
      <vt:lpstr>ＭＳ Ｐゴシック</vt:lpstr>
      <vt:lpstr>Arial</vt:lpstr>
      <vt:lpstr>Calibri</vt:lpstr>
      <vt:lpstr>Palatino Linotype</vt:lpstr>
      <vt:lpstr>Times New Roman</vt:lpstr>
      <vt:lpstr>Wingdings</vt:lpstr>
      <vt:lpstr>3_Custom Design</vt:lpstr>
      <vt:lpstr>Dark Blue Master</vt:lpstr>
      <vt:lpstr>2_Custom Design</vt:lpstr>
      <vt:lpstr>1_Custom Design</vt:lpstr>
      <vt:lpstr>4_Custom Design</vt:lpstr>
      <vt:lpstr>5_Custom Design</vt:lpstr>
      <vt:lpstr>Presentation Title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FCSN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Sonya Fort</dc:creator>
  <cp:lastModifiedBy>Eileen Sandberg</cp:lastModifiedBy>
  <cp:revision>414</cp:revision>
  <cp:lastPrinted>2020-01-29T10:35:26Z</cp:lastPrinted>
  <dcterms:created xsi:type="dcterms:W3CDTF">2011-04-26T15:49:51Z</dcterms:created>
  <dcterms:modified xsi:type="dcterms:W3CDTF">2020-01-29T15:38:15Z</dcterms:modified>
</cp:coreProperties>
</file>