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266" r:id="rId4"/>
    <p:sldId id="257" r:id="rId5"/>
    <p:sldId id="264" r:id="rId6"/>
    <p:sldId id="268" r:id="rId7"/>
    <p:sldId id="267" r:id="rId8"/>
    <p:sldId id="270" r:id="rId9"/>
    <p:sldId id="260" r:id="rId10"/>
    <p:sldId id="261" r:id="rId11"/>
    <p:sldId id="271" r:id="rId12"/>
    <p:sldId id="273" r:id="rId13"/>
    <p:sldId id="275" r:id="rId14"/>
    <p:sldId id="272" r:id="rId15"/>
    <p:sldId id="269"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768" autoAdjust="0"/>
  </p:normalViewPr>
  <p:slideViewPr>
    <p:cSldViewPr>
      <p:cViewPr varScale="1">
        <p:scale>
          <a:sx n="66" d="100"/>
          <a:sy n="66" d="100"/>
        </p:scale>
        <p:origin x="-14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27838D-CDC2-4308-A938-A4E96FF65954}" type="doc">
      <dgm:prSet loTypeId="urn:microsoft.com/office/officeart/2005/8/layout/venn2" loCatId="relationship" qsTypeId="urn:microsoft.com/office/officeart/2005/8/quickstyle/simple3" qsCatId="simple" csTypeId="urn:microsoft.com/office/officeart/2005/8/colors/accent1_2" csCatId="accent1" phldr="1"/>
      <dgm:spPr/>
      <dgm:t>
        <a:bodyPr/>
        <a:lstStyle/>
        <a:p>
          <a:endParaRPr lang="en-US"/>
        </a:p>
      </dgm:t>
    </dgm:pt>
    <dgm:pt modelId="{1D36B4B3-F777-49E5-9031-C31BFB68F6D8}">
      <dgm:prSet phldrT="[Text]" custT="1"/>
      <dgm:spPr/>
      <dgm:t>
        <a:bodyPr/>
        <a:lstStyle/>
        <a:p>
          <a:pPr algn="ctr"/>
          <a:r>
            <a:rPr lang="en-US" sz="1600" dirty="0"/>
            <a:t>System</a:t>
          </a:r>
        </a:p>
      </dgm:t>
    </dgm:pt>
    <dgm:pt modelId="{B0CEBBBD-AE5B-4F7B-87CE-D681ED7A6EBE}" type="parTrans" cxnId="{F9E84968-B153-4241-89B7-6EB34D8CD322}">
      <dgm:prSet/>
      <dgm:spPr/>
      <dgm:t>
        <a:bodyPr/>
        <a:lstStyle/>
        <a:p>
          <a:pPr algn="ctr"/>
          <a:endParaRPr lang="en-US" sz="1400"/>
        </a:p>
      </dgm:t>
    </dgm:pt>
    <dgm:pt modelId="{88E1F46F-E8FA-4722-B737-4CD12B44C3DC}" type="sibTrans" cxnId="{F9E84968-B153-4241-89B7-6EB34D8CD322}">
      <dgm:prSet/>
      <dgm:spPr/>
      <dgm:t>
        <a:bodyPr/>
        <a:lstStyle/>
        <a:p>
          <a:pPr algn="ctr"/>
          <a:endParaRPr lang="en-US" sz="1400"/>
        </a:p>
      </dgm:t>
    </dgm:pt>
    <dgm:pt modelId="{66812423-9253-46AD-A917-05CE8CC8CC21}">
      <dgm:prSet phldrT="[Text]" custT="1"/>
      <dgm:spPr/>
      <dgm:t>
        <a:bodyPr/>
        <a:lstStyle/>
        <a:p>
          <a:pPr algn="ctr"/>
          <a:r>
            <a:rPr lang="en-US" sz="1600" dirty="0"/>
            <a:t>Role</a:t>
          </a:r>
        </a:p>
      </dgm:t>
    </dgm:pt>
    <dgm:pt modelId="{CE0C73C6-EDD8-4744-B9A3-7D82A7C230C2}" type="parTrans" cxnId="{61FEA9F2-0A76-49A1-A6E1-E84FD13EF94C}">
      <dgm:prSet/>
      <dgm:spPr/>
      <dgm:t>
        <a:bodyPr/>
        <a:lstStyle/>
        <a:p>
          <a:pPr algn="ctr"/>
          <a:endParaRPr lang="en-US" sz="1400"/>
        </a:p>
      </dgm:t>
    </dgm:pt>
    <dgm:pt modelId="{CF60F015-F796-461F-9E45-2CD9F157320A}" type="sibTrans" cxnId="{61FEA9F2-0A76-49A1-A6E1-E84FD13EF94C}">
      <dgm:prSet/>
      <dgm:spPr/>
      <dgm:t>
        <a:bodyPr/>
        <a:lstStyle/>
        <a:p>
          <a:pPr algn="ctr"/>
          <a:endParaRPr lang="en-US" sz="1400"/>
        </a:p>
      </dgm:t>
    </dgm:pt>
    <dgm:pt modelId="{F734AC0B-D6E1-4F61-9197-E1034A642CFC}">
      <dgm:prSet phldrT="[Text]" custT="1"/>
      <dgm:spPr/>
      <dgm:t>
        <a:bodyPr/>
        <a:lstStyle/>
        <a:p>
          <a:pPr algn="ctr"/>
          <a:r>
            <a:rPr lang="en-US" sz="1600" dirty="0"/>
            <a:t>Person</a:t>
          </a:r>
        </a:p>
      </dgm:t>
    </dgm:pt>
    <dgm:pt modelId="{EA3AAEE7-618A-4B2A-842A-5CCFF8A3C6AA}" type="parTrans" cxnId="{5B5CFE08-BBE6-43CD-A925-1A266E5489B2}">
      <dgm:prSet/>
      <dgm:spPr/>
      <dgm:t>
        <a:bodyPr/>
        <a:lstStyle/>
        <a:p>
          <a:pPr algn="ctr"/>
          <a:endParaRPr lang="en-US" sz="1400"/>
        </a:p>
      </dgm:t>
    </dgm:pt>
    <dgm:pt modelId="{ABD1696B-FCD1-4558-9E0A-DBF20F45D14E}" type="sibTrans" cxnId="{5B5CFE08-BBE6-43CD-A925-1A266E5489B2}">
      <dgm:prSet/>
      <dgm:spPr/>
      <dgm:t>
        <a:bodyPr/>
        <a:lstStyle/>
        <a:p>
          <a:pPr algn="ctr"/>
          <a:endParaRPr lang="en-US" sz="1400"/>
        </a:p>
      </dgm:t>
    </dgm:pt>
    <dgm:pt modelId="{AE81469E-DBF3-4B05-AAED-BFE9968517B6}" type="pres">
      <dgm:prSet presAssocID="{5927838D-CDC2-4308-A938-A4E96FF65954}" presName="Name0" presStyleCnt="0">
        <dgm:presLayoutVars>
          <dgm:chMax val="7"/>
          <dgm:resizeHandles val="exact"/>
        </dgm:presLayoutVars>
      </dgm:prSet>
      <dgm:spPr/>
      <dgm:t>
        <a:bodyPr/>
        <a:lstStyle/>
        <a:p>
          <a:endParaRPr lang="en-US"/>
        </a:p>
      </dgm:t>
    </dgm:pt>
    <dgm:pt modelId="{8E8ABE34-5D3D-4649-A3B5-2BEA8B104AE7}" type="pres">
      <dgm:prSet presAssocID="{5927838D-CDC2-4308-A938-A4E96FF65954}" presName="comp1" presStyleCnt="0"/>
      <dgm:spPr/>
      <dgm:t>
        <a:bodyPr/>
        <a:lstStyle/>
        <a:p>
          <a:endParaRPr lang="en-US"/>
        </a:p>
      </dgm:t>
    </dgm:pt>
    <dgm:pt modelId="{B3E362CC-0174-46F2-B101-5BAAAE0CA88A}" type="pres">
      <dgm:prSet presAssocID="{5927838D-CDC2-4308-A938-A4E96FF65954}" presName="circle1" presStyleLbl="node1" presStyleIdx="0" presStyleCnt="3"/>
      <dgm:spPr/>
      <dgm:t>
        <a:bodyPr/>
        <a:lstStyle/>
        <a:p>
          <a:endParaRPr lang="en-US"/>
        </a:p>
      </dgm:t>
    </dgm:pt>
    <dgm:pt modelId="{F04744AB-0529-4F27-983C-4F26B512B7E5}" type="pres">
      <dgm:prSet presAssocID="{5927838D-CDC2-4308-A938-A4E96FF65954}" presName="c1text" presStyleLbl="node1" presStyleIdx="0" presStyleCnt="3">
        <dgm:presLayoutVars>
          <dgm:bulletEnabled val="1"/>
        </dgm:presLayoutVars>
      </dgm:prSet>
      <dgm:spPr/>
      <dgm:t>
        <a:bodyPr/>
        <a:lstStyle/>
        <a:p>
          <a:endParaRPr lang="en-US"/>
        </a:p>
      </dgm:t>
    </dgm:pt>
    <dgm:pt modelId="{DF858746-52A9-48C9-B849-69279BDAAB3D}" type="pres">
      <dgm:prSet presAssocID="{5927838D-CDC2-4308-A938-A4E96FF65954}" presName="comp2" presStyleCnt="0"/>
      <dgm:spPr/>
      <dgm:t>
        <a:bodyPr/>
        <a:lstStyle/>
        <a:p>
          <a:endParaRPr lang="en-US"/>
        </a:p>
      </dgm:t>
    </dgm:pt>
    <dgm:pt modelId="{B17CEA21-9E9D-4946-89C2-147BAD1C2603}" type="pres">
      <dgm:prSet presAssocID="{5927838D-CDC2-4308-A938-A4E96FF65954}" presName="circle2" presStyleLbl="node1" presStyleIdx="1" presStyleCnt="3"/>
      <dgm:spPr/>
      <dgm:t>
        <a:bodyPr/>
        <a:lstStyle/>
        <a:p>
          <a:endParaRPr lang="en-US"/>
        </a:p>
      </dgm:t>
    </dgm:pt>
    <dgm:pt modelId="{24C4AAF9-F8DC-4459-87DF-FBB7A3B9F43A}" type="pres">
      <dgm:prSet presAssocID="{5927838D-CDC2-4308-A938-A4E96FF65954}" presName="c2text" presStyleLbl="node1" presStyleIdx="1" presStyleCnt="3">
        <dgm:presLayoutVars>
          <dgm:bulletEnabled val="1"/>
        </dgm:presLayoutVars>
      </dgm:prSet>
      <dgm:spPr/>
      <dgm:t>
        <a:bodyPr/>
        <a:lstStyle/>
        <a:p>
          <a:endParaRPr lang="en-US"/>
        </a:p>
      </dgm:t>
    </dgm:pt>
    <dgm:pt modelId="{E59EE278-FB8A-4B8F-AA0C-16CAF8F3441B}" type="pres">
      <dgm:prSet presAssocID="{5927838D-CDC2-4308-A938-A4E96FF65954}" presName="comp3" presStyleCnt="0"/>
      <dgm:spPr/>
      <dgm:t>
        <a:bodyPr/>
        <a:lstStyle/>
        <a:p>
          <a:endParaRPr lang="en-US"/>
        </a:p>
      </dgm:t>
    </dgm:pt>
    <dgm:pt modelId="{51E29455-81E5-4D4C-9AC3-60D5E9FAB87D}" type="pres">
      <dgm:prSet presAssocID="{5927838D-CDC2-4308-A938-A4E96FF65954}" presName="circle3" presStyleLbl="node1" presStyleIdx="2" presStyleCnt="3"/>
      <dgm:spPr/>
      <dgm:t>
        <a:bodyPr/>
        <a:lstStyle/>
        <a:p>
          <a:endParaRPr lang="en-US"/>
        </a:p>
      </dgm:t>
    </dgm:pt>
    <dgm:pt modelId="{1623909F-A79E-4220-A589-E8B519BCF752}" type="pres">
      <dgm:prSet presAssocID="{5927838D-CDC2-4308-A938-A4E96FF65954}" presName="c3text" presStyleLbl="node1" presStyleIdx="2" presStyleCnt="3">
        <dgm:presLayoutVars>
          <dgm:bulletEnabled val="1"/>
        </dgm:presLayoutVars>
      </dgm:prSet>
      <dgm:spPr/>
      <dgm:t>
        <a:bodyPr/>
        <a:lstStyle/>
        <a:p>
          <a:endParaRPr lang="en-US"/>
        </a:p>
      </dgm:t>
    </dgm:pt>
  </dgm:ptLst>
  <dgm:cxnLst>
    <dgm:cxn modelId="{61FEA9F2-0A76-49A1-A6E1-E84FD13EF94C}" srcId="{5927838D-CDC2-4308-A938-A4E96FF65954}" destId="{66812423-9253-46AD-A917-05CE8CC8CC21}" srcOrd="1" destOrd="0" parTransId="{CE0C73C6-EDD8-4744-B9A3-7D82A7C230C2}" sibTransId="{CF60F015-F796-461F-9E45-2CD9F157320A}"/>
    <dgm:cxn modelId="{4E0CB150-73CA-4708-A577-E9222C47CB8C}" type="presOf" srcId="{66812423-9253-46AD-A917-05CE8CC8CC21}" destId="{24C4AAF9-F8DC-4459-87DF-FBB7A3B9F43A}" srcOrd="1" destOrd="0" presId="urn:microsoft.com/office/officeart/2005/8/layout/venn2"/>
    <dgm:cxn modelId="{5B5CFE08-BBE6-43CD-A925-1A266E5489B2}" srcId="{5927838D-CDC2-4308-A938-A4E96FF65954}" destId="{F734AC0B-D6E1-4F61-9197-E1034A642CFC}" srcOrd="2" destOrd="0" parTransId="{EA3AAEE7-618A-4B2A-842A-5CCFF8A3C6AA}" sibTransId="{ABD1696B-FCD1-4558-9E0A-DBF20F45D14E}"/>
    <dgm:cxn modelId="{10B3CAB0-F537-4B41-9869-93AC1E690185}" type="presOf" srcId="{F734AC0B-D6E1-4F61-9197-E1034A642CFC}" destId="{51E29455-81E5-4D4C-9AC3-60D5E9FAB87D}" srcOrd="0" destOrd="0" presId="urn:microsoft.com/office/officeart/2005/8/layout/venn2"/>
    <dgm:cxn modelId="{B9435E84-C0D0-4399-8E77-70547A71376B}" type="presOf" srcId="{1D36B4B3-F777-49E5-9031-C31BFB68F6D8}" destId="{B3E362CC-0174-46F2-B101-5BAAAE0CA88A}" srcOrd="0" destOrd="0" presId="urn:microsoft.com/office/officeart/2005/8/layout/venn2"/>
    <dgm:cxn modelId="{91BCC1AB-0B84-4D4A-9AC8-FD87DAF870CB}" type="presOf" srcId="{5927838D-CDC2-4308-A938-A4E96FF65954}" destId="{AE81469E-DBF3-4B05-AAED-BFE9968517B6}" srcOrd="0" destOrd="0" presId="urn:microsoft.com/office/officeart/2005/8/layout/venn2"/>
    <dgm:cxn modelId="{F9E84968-B153-4241-89B7-6EB34D8CD322}" srcId="{5927838D-CDC2-4308-A938-A4E96FF65954}" destId="{1D36B4B3-F777-49E5-9031-C31BFB68F6D8}" srcOrd="0" destOrd="0" parTransId="{B0CEBBBD-AE5B-4F7B-87CE-D681ED7A6EBE}" sibTransId="{88E1F46F-E8FA-4722-B737-4CD12B44C3DC}"/>
    <dgm:cxn modelId="{B452D56C-0C04-4E76-BD40-9FDE30FDA14C}" type="presOf" srcId="{1D36B4B3-F777-49E5-9031-C31BFB68F6D8}" destId="{F04744AB-0529-4F27-983C-4F26B512B7E5}" srcOrd="1" destOrd="0" presId="urn:microsoft.com/office/officeart/2005/8/layout/venn2"/>
    <dgm:cxn modelId="{A57A89D9-2A71-4CCD-888E-3ED1DC4CD5F6}" type="presOf" srcId="{F734AC0B-D6E1-4F61-9197-E1034A642CFC}" destId="{1623909F-A79E-4220-A589-E8B519BCF752}" srcOrd="1" destOrd="0" presId="urn:microsoft.com/office/officeart/2005/8/layout/venn2"/>
    <dgm:cxn modelId="{F4319B3C-531F-41D9-B593-7FE791881D74}" type="presOf" srcId="{66812423-9253-46AD-A917-05CE8CC8CC21}" destId="{B17CEA21-9E9D-4946-89C2-147BAD1C2603}" srcOrd="0" destOrd="0" presId="urn:microsoft.com/office/officeart/2005/8/layout/venn2"/>
    <dgm:cxn modelId="{2C5C6FBE-D64D-42B1-9BB8-456A7AC150B8}" type="presParOf" srcId="{AE81469E-DBF3-4B05-AAED-BFE9968517B6}" destId="{8E8ABE34-5D3D-4649-A3B5-2BEA8B104AE7}" srcOrd="0" destOrd="0" presId="urn:microsoft.com/office/officeart/2005/8/layout/venn2"/>
    <dgm:cxn modelId="{41F1B8BE-45AD-4CB9-910D-17B4DC54F9D6}" type="presParOf" srcId="{8E8ABE34-5D3D-4649-A3B5-2BEA8B104AE7}" destId="{B3E362CC-0174-46F2-B101-5BAAAE0CA88A}" srcOrd="0" destOrd="0" presId="urn:microsoft.com/office/officeart/2005/8/layout/venn2"/>
    <dgm:cxn modelId="{BBA57626-ECE9-40AE-8096-75CF68A82864}" type="presParOf" srcId="{8E8ABE34-5D3D-4649-A3B5-2BEA8B104AE7}" destId="{F04744AB-0529-4F27-983C-4F26B512B7E5}" srcOrd="1" destOrd="0" presId="urn:microsoft.com/office/officeart/2005/8/layout/venn2"/>
    <dgm:cxn modelId="{C9CA0553-C519-4A81-8391-9DCACEF2C46D}" type="presParOf" srcId="{AE81469E-DBF3-4B05-AAED-BFE9968517B6}" destId="{DF858746-52A9-48C9-B849-69279BDAAB3D}" srcOrd="1" destOrd="0" presId="urn:microsoft.com/office/officeart/2005/8/layout/venn2"/>
    <dgm:cxn modelId="{371D463E-06A6-4F03-BBED-431C51827846}" type="presParOf" srcId="{DF858746-52A9-48C9-B849-69279BDAAB3D}" destId="{B17CEA21-9E9D-4946-89C2-147BAD1C2603}" srcOrd="0" destOrd="0" presId="urn:microsoft.com/office/officeart/2005/8/layout/venn2"/>
    <dgm:cxn modelId="{2A0C4B13-7578-414F-A705-C65427701FBF}" type="presParOf" srcId="{DF858746-52A9-48C9-B849-69279BDAAB3D}" destId="{24C4AAF9-F8DC-4459-87DF-FBB7A3B9F43A}" srcOrd="1" destOrd="0" presId="urn:microsoft.com/office/officeart/2005/8/layout/venn2"/>
    <dgm:cxn modelId="{636C3CEF-2712-48AC-95BF-45F834837248}" type="presParOf" srcId="{AE81469E-DBF3-4B05-AAED-BFE9968517B6}" destId="{E59EE278-FB8A-4B8F-AA0C-16CAF8F3441B}" srcOrd="2" destOrd="0" presId="urn:microsoft.com/office/officeart/2005/8/layout/venn2"/>
    <dgm:cxn modelId="{D0D1EB21-0CDB-4670-A1AF-23247EA202E1}" type="presParOf" srcId="{E59EE278-FB8A-4B8F-AA0C-16CAF8F3441B}" destId="{51E29455-81E5-4D4C-9AC3-60D5E9FAB87D}" srcOrd="0" destOrd="0" presId="urn:microsoft.com/office/officeart/2005/8/layout/venn2"/>
    <dgm:cxn modelId="{4E938E53-8074-4637-B91E-2D4AA094B754}" type="presParOf" srcId="{E59EE278-FB8A-4B8F-AA0C-16CAF8F3441B}" destId="{1623909F-A79E-4220-A589-E8B519BCF752}"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362CC-0174-46F2-B101-5BAAAE0CA88A}">
      <dsp:nvSpPr>
        <dsp:cNvPr id="0" name=""/>
        <dsp:cNvSpPr/>
      </dsp:nvSpPr>
      <dsp:spPr>
        <a:xfrm>
          <a:off x="0" y="561974"/>
          <a:ext cx="2457450" cy="2457450"/>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t>System</a:t>
          </a:r>
        </a:p>
      </dsp:txBody>
      <dsp:txXfrm>
        <a:off x="799285" y="684847"/>
        <a:ext cx="858878" cy="368617"/>
      </dsp:txXfrm>
    </dsp:sp>
    <dsp:sp modelId="{B17CEA21-9E9D-4946-89C2-147BAD1C2603}">
      <dsp:nvSpPr>
        <dsp:cNvPr id="0" name=""/>
        <dsp:cNvSpPr/>
      </dsp:nvSpPr>
      <dsp:spPr>
        <a:xfrm>
          <a:off x="307181" y="1176336"/>
          <a:ext cx="1843087" cy="1843087"/>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t>Role</a:t>
          </a:r>
        </a:p>
      </dsp:txBody>
      <dsp:txXfrm>
        <a:off x="799285" y="1291529"/>
        <a:ext cx="858878" cy="345578"/>
      </dsp:txXfrm>
    </dsp:sp>
    <dsp:sp modelId="{51E29455-81E5-4D4C-9AC3-60D5E9FAB87D}">
      <dsp:nvSpPr>
        <dsp:cNvPr id="0" name=""/>
        <dsp:cNvSpPr/>
      </dsp:nvSpPr>
      <dsp:spPr>
        <a:xfrm>
          <a:off x="614362" y="1790699"/>
          <a:ext cx="1228725" cy="1228725"/>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t>Person</a:t>
          </a:r>
        </a:p>
      </dsp:txBody>
      <dsp:txXfrm>
        <a:off x="794305" y="2097880"/>
        <a:ext cx="868839" cy="614362"/>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AFDEF8-A8DD-4999-84C8-DE340CD10827}" type="datetimeFigureOut">
              <a:rPr lang="en-US" smtClean="0"/>
              <a:t>4/9/2019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2552A5-8507-4722-98B9-3F013E30A978}" type="slidenum">
              <a:rPr lang="en-US" smtClean="0"/>
              <a:t>‹#›</a:t>
            </a:fld>
            <a:endParaRPr lang="en-US" dirty="0"/>
          </a:p>
        </p:txBody>
      </p:sp>
    </p:spTree>
    <p:extLst>
      <p:ext uri="{BB962C8B-B14F-4D97-AF65-F5344CB8AC3E}">
        <p14:creationId xmlns:p14="http://schemas.microsoft.com/office/powerpoint/2010/main" val="487981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Katie</a:t>
            </a:r>
          </a:p>
          <a:p>
            <a:endParaRPr lang="en-US" dirty="0" smtClean="0"/>
          </a:p>
          <a:p>
            <a:r>
              <a:rPr lang="en-US" dirty="0" smtClean="0"/>
              <a:t>Start with quick energizer!</a:t>
            </a:r>
          </a:p>
          <a:p>
            <a:r>
              <a:rPr lang="en-US" dirty="0" smtClean="0"/>
              <a:t>“Which side are</a:t>
            </a:r>
            <a:r>
              <a:rPr lang="en-US" baseline="0" dirty="0" smtClean="0"/>
              <a:t> you on?”</a:t>
            </a:r>
          </a:p>
          <a:p>
            <a:endParaRPr lang="en-US" baseline="0" dirty="0" smtClean="0"/>
          </a:p>
          <a:p>
            <a:r>
              <a:rPr lang="en-US" baseline="0" dirty="0" smtClean="0"/>
              <a:t>What are our objectives for today?</a:t>
            </a:r>
          </a:p>
          <a:p>
            <a:r>
              <a:rPr lang="en-US" baseline="0" dirty="0" smtClean="0"/>
              <a:t>What are our objectives for the trainings?</a:t>
            </a:r>
            <a:endParaRPr lang="en-US" dirty="0" smtClean="0"/>
          </a:p>
          <a:p>
            <a:endParaRPr lang="en-US" dirty="0"/>
          </a:p>
        </p:txBody>
      </p:sp>
      <p:sp>
        <p:nvSpPr>
          <p:cNvPr id="4" name="Slide Number Placeholder 3"/>
          <p:cNvSpPr>
            <a:spLocks noGrp="1"/>
          </p:cNvSpPr>
          <p:nvPr>
            <p:ph type="sldNum" sz="quarter" idx="10"/>
          </p:nvPr>
        </p:nvSpPr>
        <p:spPr/>
        <p:txBody>
          <a:bodyPr/>
          <a:lstStyle/>
          <a:p>
            <a:fld id="{F62552A5-8507-4722-98B9-3F013E30A978}" type="slidenum">
              <a:rPr lang="en-US" smtClean="0"/>
              <a:t>1</a:t>
            </a:fld>
            <a:endParaRPr lang="en-US" dirty="0"/>
          </a:p>
        </p:txBody>
      </p:sp>
    </p:spTree>
    <p:extLst>
      <p:ext uri="{BB962C8B-B14F-4D97-AF65-F5344CB8AC3E}">
        <p14:creationId xmlns:p14="http://schemas.microsoft.com/office/powerpoint/2010/main" val="3112354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talked about bringing up examples of our own in this section</a:t>
            </a:r>
          </a:p>
          <a:p>
            <a:r>
              <a:rPr lang="en-US" sz="1200" kern="1200" dirty="0" smtClean="0">
                <a:solidFill>
                  <a:schemeClr val="tx1"/>
                </a:solidFill>
                <a:effectLst/>
                <a:latin typeface="+mn-lt"/>
                <a:ea typeface="+mn-ea"/>
                <a:cs typeface="+mn-cs"/>
              </a:rPr>
              <a:t>Talk</a:t>
            </a:r>
            <a:r>
              <a:rPr lang="en-US" sz="1200" kern="1200" baseline="0" dirty="0" smtClean="0">
                <a:solidFill>
                  <a:schemeClr val="tx1"/>
                </a:solidFill>
                <a:effectLst/>
                <a:latin typeface="+mn-lt"/>
                <a:ea typeface="+mn-ea"/>
                <a:cs typeface="+mn-cs"/>
              </a:rPr>
              <a:t> briefly about how the action planning part of the actual training is facilitated. </a:t>
            </a:r>
            <a:endParaRPr lang="en-US" dirty="0"/>
          </a:p>
        </p:txBody>
      </p:sp>
      <p:sp>
        <p:nvSpPr>
          <p:cNvPr id="4" name="Slide Number Placeholder 3"/>
          <p:cNvSpPr>
            <a:spLocks noGrp="1"/>
          </p:cNvSpPr>
          <p:nvPr>
            <p:ph type="sldNum" sz="quarter" idx="10"/>
          </p:nvPr>
        </p:nvSpPr>
        <p:spPr/>
        <p:txBody>
          <a:bodyPr/>
          <a:lstStyle/>
          <a:p>
            <a:fld id="{F62552A5-8507-4722-98B9-3F013E30A978}" type="slidenum">
              <a:rPr lang="en-US" smtClean="0"/>
              <a:t>14</a:t>
            </a:fld>
            <a:endParaRPr lang="en-US" dirty="0"/>
          </a:p>
        </p:txBody>
      </p:sp>
    </p:spTree>
    <p:extLst>
      <p:ext uri="{BB962C8B-B14F-4D97-AF65-F5344CB8AC3E}">
        <p14:creationId xmlns:p14="http://schemas.microsoft.com/office/powerpoint/2010/main" val="3848164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Garry</a:t>
            </a:r>
            <a:endParaRPr lang="en-US" b="1" dirty="0"/>
          </a:p>
        </p:txBody>
      </p:sp>
      <p:sp>
        <p:nvSpPr>
          <p:cNvPr id="4" name="Slide Number Placeholder 3"/>
          <p:cNvSpPr>
            <a:spLocks noGrp="1"/>
          </p:cNvSpPr>
          <p:nvPr>
            <p:ph type="sldNum" sz="quarter" idx="10"/>
          </p:nvPr>
        </p:nvSpPr>
        <p:spPr/>
        <p:txBody>
          <a:bodyPr/>
          <a:lstStyle/>
          <a:p>
            <a:fld id="{F62552A5-8507-4722-98B9-3F013E30A978}" type="slidenum">
              <a:rPr lang="en-US" smtClean="0"/>
              <a:t>2</a:t>
            </a:fld>
            <a:endParaRPr lang="en-US" dirty="0"/>
          </a:p>
        </p:txBody>
      </p:sp>
    </p:spTree>
    <p:extLst>
      <p:ext uri="{BB962C8B-B14F-4D97-AF65-F5344CB8AC3E}">
        <p14:creationId xmlns:p14="http://schemas.microsoft.com/office/powerpoint/2010/main" val="231054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Katie</a:t>
            </a:r>
          </a:p>
          <a:p>
            <a:endParaRPr lang="en-US" dirty="0" smtClean="0"/>
          </a:p>
          <a:p>
            <a:r>
              <a:rPr lang="en-US" dirty="0" smtClean="0"/>
              <a:t>Black </a:t>
            </a:r>
            <a:r>
              <a:rPr lang="en-US" dirty="0" smtClean="0"/>
              <a:t>and Hispanic youth were 5 times more likely to be detained than their white counterparts. </a:t>
            </a:r>
          </a:p>
          <a:p>
            <a:r>
              <a:rPr lang="en-US" dirty="0" smtClean="0"/>
              <a:t>This isn’t new,</a:t>
            </a:r>
            <a:r>
              <a:rPr lang="en-US" baseline="0" dirty="0" smtClean="0"/>
              <a:t> one year, this has been happening in this county since we colonized it. The treatment remains unjust and unfair, the how has evolved. </a:t>
            </a:r>
          </a:p>
          <a:p>
            <a:endParaRPr lang="en-US" i="0" dirty="0" smtClean="0"/>
          </a:p>
          <a:p>
            <a:r>
              <a:rPr lang="en-US" i="0" dirty="0" smtClean="0"/>
              <a:t>Detained: </a:t>
            </a:r>
          </a:p>
          <a:p>
            <a:r>
              <a:rPr lang="en-US" b="1" i="0" u="sng" dirty="0" smtClean="0"/>
              <a:t>Unique Youth: </a:t>
            </a:r>
          </a:p>
          <a:p>
            <a:r>
              <a:rPr lang="en-US" i="0" dirty="0" smtClean="0"/>
              <a:t>W</a:t>
            </a:r>
            <a:r>
              <a:rPr lang="en-US" i="0" baseline="0" dirty="0" smtClean="0"/>
              <a:t> </a:t>
            </a:r>
            <a:r>
              <a:rPr lang="mr-IN" i="0" baseline="0" dirty="0" smtClean="0"/>
              <a:t>–</a:t>
            </a:r>
            <a:r>
              <a:rPr lang="en-US" i="0" baseline="0" dirty="0" smtClean="0"/>
              <a:t> 321 (30%)</a:t>
            </a:r>
          </a:p>
          <a:p>
            <a:r>
              <a:rPr lang="en-US" i="0" baseline="0" dirty="0" smtClean="0"/>
              <a:t>B </a:t>
            </a:r>
            <a:r>
              <a:rPr lang="mr-IN" i="0" baseline="0" dirty="0" smtClean="0"/>
              <a:t>–</a:t>
            </a:r>
            <a:r>
              <a:rPr lang="en-US" i="0" baseline="0" dirty="0" smtClean="0"/>
              <a:t> 289 (27%)</a:t>
            </a:r>
          </a:p>
          <a:p>
            <a:r>
              <a:rPr lang="en-US" i="0" baseline="0" dirty="0" smtClean="0"/>
              <a:t>H </a:t>
            </a:r>
            <a:r>
              <a:rPr lang="mr-IN" i="0" baseline="0" dirty="0" smtClean="0"/>
              <a:t>–</a:t>
            </a:r>
            <a:r>
              <a:rPr lang="en-US" i="0" baseline="0" dirty="0" smtClean="0"/>
              <a:t> 410 (39%)</a:t>
            </a:r>
          </a:p>
          <a:p>
            <a:r>
              <a:rPr lang="en-US" i="0" baseline="0" dirty="0" smtClean="0"/>
              <a:t>Asian </a:t>
            </a:r>
            <a:r>
              <a:rPr lang="mr-IN" i="0" baseline="0" dirty="0" smtClean="0"/>
              <a:t>–</a:t>
            </a:r>
            <a:r>
              <a:rPr lang="en-US" i="0" baseline="0" dirty="0" smtClean="0"/>
              <a:t> 9</a:t>
            </a:r>
          </a:p>
          <a:p>
            <a:r>
              <a:rPr lang="en-US" i="0" baseline="0" dirty="0" smtClean="0"/>
              <a:t>Other </a:t>
            </a:r>
            <a:r>
              <a:rPr lang="mr-IN" i="0" baseline="0" dirty="0" smtClean="0"/>
              <a:t>–</a:t>
            </a:r>
            <a:r>
              <a:rPr lang="en-US" i="0" baseline="0" dirty="0" smtClean="0"/>
              <a:t> 23</a:t>
            </a:r>
          </a:p>
          <a:p>
            <a:r>
              <a:rPr lang="en-US" b="1" i="0" u="none" baseline="0" dirty="0" smtClean="0"/>
              <a:t>Total: 1051</a:t>
            </a:r>
          </a:p>
          <a:p>
            <a:endParaRPr lang="en-US" i="0" baseline="0" dirty="0" smtClean="0"/>
          </a:p>
          <a:p>
            <a:r>
              <a:rPr lang="en-US" b="1" i="0" u="sng" baseline="0" dirty="0" smtClean="0"/>
              <a:t>Total Admissions: </a:t>
            </a:r>
          </a:p>
          <a:p>
            <a:r>
              <a:rPr lang="en-US" i="0" baseline="0" dirty="0" smtClean="0"/>
              <a:t>White </a:t>
            </a:r>
            <a:r>
              <a:rPr lang="mr-IN" i="0" baseline="0" dirty="0" smtClean="0"/>
              <a:t>–</a:t>
            </a:r>
            <a:r>
              <a:rPr lang="en-US" i="0" baseline="0" dirty="0" smtClean="0"/>
              <a:t> 415</a:t>
            </a:r>
          </a:p>
          <a:p>
            <a:r>
              <a:rPr lang="en-US" i="0" baseline="0" dirty="0" smtClean="0"/>
              <a:t>Black </a:t>
            </a:r>
            <a:r>
              <a:rPr lang="mr-IN" i="0" baseline="0" dirty="0" smtClean="0"/>
              <a:t>–</a:t>
            </a:r>
            <a:r>
              <a:rPr lang="en-US" i="0" baseline="0" dirty="0" smtClean="0"/>
              <a:t> 393</a:t>
            </a:r>
          </a:p>
          <a:p>
            <a:r>
              <a:rPr lang="en-US" i="0" baseline="0" dirty="0" smtClean="0"/>
              <a:t>Hispanic </a:t>
            </a:r>
            <a:r>
              <a:rPr lang="mr-IN" i="0" baseline="0" dirty="0" smtClean="0"/>
              <a:t>–</a:t>
            </a:r>
            <a:r>
              <a:rPr lang="en-US" i="0" baseline="0" dirty="0" smtClean="0"/>
              <a:t> 557</a:t>
            </a:r>
          </a:p>
          <a:p>
            <a:r>
              <a:rPr lang="en-US" i="0" baseline="0" dirty="0" smtClean="0"/>
              <a:t>Asian </a:t>
            </a:r>
            <a:r>
              <a:rPr lang="mr-IN" i="0" baseline="0" dirty="0" smtClean="0"/>
              <a:t>–</a:t>
            </a:r>
            <a:r>
              <a:rPr lang="en-US" i="0" baseline="0" dirty="0" smtClean="0"/>
              <a:t> 13</a:t>
            </a:r>
          </a:p>
          <a:p>
            <a:r>
              <a:rPr lang="en-US" i="0" baseline="0" dirty="0" smtClean="0"/>
              <a:t>Other </a:t>
            </a:r>
            <a:r>
              <a:rPr lang="mr-IN" i="0" baseline="0" dirty="0" smtClean="0"/>
              <a:t>–</a:t>
            </a:r>
            <a:r>
              <a:rPr lang="en-US" i="0" baseline="0" dirty="0" smtClean="0"/>
              <a:t> 30</a:t>
            </a:r>
          </a:p>
          <a:p>
            <a:r>
              <a:rPr lang="en-US" b="1" i="0" baseline="0" dirty="0" smtClean="0"/>
              <a:t>Total: 1408</a:t>
            </a:r>
          </a:p>
          <a:p>
            <a:r>
              <a:rPr lang="en-US" b="1" i="0" baseline="0" dirty="0" smtClean="0"/>
              <a:t>16 of every 10,000 in MA were detained</a:t>
            </a:r>
          </a:p>
          <a:p>
            <a:endParaRPr lang="en-US" i="0" baseline="0" dirty="0" smtClean="0"/>
          </a:p>
          <a:p>
            <a:r>
              <a:rPr lang="en-US" b="1" i="0" baseline="0" dirty="0" smtClean="0"/>
              <a:t>Population (7-17)</a:t>
            </a:r>
          </a:p>
          <a:p>
            <a:r>
              <a:rPr lang="en-US" i="0" baseline="0" dirty="0" smtClean="0"/>
              <a:t>W </a:t>
            </a:r>
            <a:r>
              <a:rPr lang="mr-IN" i="0" baseline="0" dirty="0" smtClean="0"/>
              <a:t>–</a:t>
            </a:r>
            <a:r>
              <a:rPr lang="en-US" i="0" baseline="0" dirty="0" smtClean="0"/>
              <a:t> 566,437</a:t>
            </a:r>
          </a:p>
          <a:p>
            <a:r>
              <a:rPr lang="en-US" i="0" baseline="0" dirty="0" smtClean="0"/>
              <a:t>B </a:t>
            </a:r>
            <a:r>
              <a:rPr lang="mr-IN" i="0" baseline="0" dirty="0" smtClean="0"/>
              <a:t>–</a:t>
            </a:r>
            <a:r>
              <a:rPr lang="en-US" i="0" baseline="0" dirty="0" smtClean="0"/>
              <a:t> 105, 682</a:t>
            </a:r>
          </a:p>
          <a:p>
            <a:r>
              <a:rPr lang="en-US" i="0" baseline="0" dirty="0" smtClean="0"/>
              <a:t>H </a:t>
            </a:r>
            <a:r>
              <a:rPr lang="mr-IN" i="0" baseline="0" dirty="0" smtClean="0"/>
              <a:t>–</a:t>
            </a:r>
            <a:r>
              <a:rPr lang="en-US" i="0" baseline="0" dirty="0" smtClean="0"/>
              <a:t> 148,766</a:t>
            </a:r>
          </a:p>
          <a:p>
            <a:r>
              <a:rPr lang="en-US" i="0" baseline="0" dirty="0" smtClean="0"/>
              <a:t>Asian </a:t>
            </a:r>
            <a:r>
              <a:rPr lang="mr-IN" i="0" baseline="0" dirty="0" smtClean="0"/>
              <a:t>–</a:t>
            </a:r>
            <a:r>
              <a:rPr lang="en-US" i="0" baseline="0" dirty="0" smtClean="0"/>
              <a:t> 65,674</a:t>
            </a:r>
          </a:p>
          <a:p>
            <a:r>
              <a:rPr lang="en-US" b="1" i="0" baseline="0" dirty="0" smtClean="0"/>
              <a:t>Total: 886,559</a:t>
            </a:r>
            <a:r>
              <a:rPr lang="en-US" b="1" baseline="0" dirty="0" smtClean="0"/>
              <a:t> </a:t>
            </a:r>
            <a:endParaRPr lang="en-US" b="1" dirty="0" smtClean="0"/>
          </a:p>
          <a:p>
            <a:endParaRPr lang="en-US" i="0" dirty="0"/>
          </a:p>
        </p:txBody>
      </p:sp>
      <p:sp>
        <p:nvSpPr>
          <p:cNvPr id="4" name="Slide Number Placeholder 3"/>
          <p:cNvSpPr>
            <a:spLocks noGrp="1"/>
          </p:cNvSpPr>
          <p:nvPr>
            <p:ph type="sldNum" sz="quarter" idx="10"/>
          </p:nvPr>
        </p:nvSpPr>
        <p:spPr/>
        <p:txBody>
          <a:bodyPr/>
          <a:lstStyle/>
          <a:p>
            <a:fld id="{C68D6AD7-E406-674A-A373-C25322737641}" type="slidenum">
              <a:rPr lang="en-US" smtClean="0"/>
              <a:t>3</a:t>
            </a:fld>
            <a:endParaRPr lang="en-US" dirty="0"/>
          </a:p>
        </p:txBody>
      </p:sp>
    </p:spTree>
    <p:extLst>
      <p:ext uri="{BB962C8B-B14F-4D97-AF65-F5344CB8AC3E}">
        <p14:creationId xmlns:p14="http://schemas.microsoft.com/office/powerpoint/2010/main" val="494739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Garry to lead, Katie to</a:t>
            </a:r>
            <a:r>
              <a:rPr lang="en-US" b="1" baseline="0" dirty="0" smtClean="0"/>
              <a:t> </a:t>
            </a:r>
            <a:r>
              <a:rPr lang="en-US" b="1" dirty="0" smtClean="0"/>
              <a:t>add</a:t>
            </a:r>
            <a:r>
              <a:rPr lang="en-US" b="1" baseline="0" dirty="0" smtClean="0"/>
              <a:t> examples</a:t>
            </a:r>
            <a:endParaRPr lang="en-US" b="1" dirty="0" smtClean="0"/>
          </a:p>
          <a:p>
            <a:endParaRPr lang="en-US" dirty="0" smtClean="0"/>
          </a:p>
          <a:p>
            <a:r>
              <a:rPr lang="en-US" dirty="0" smtClean="0"/>
              <a:t>Your Implicit bias test results </a:t>
            </a:r>
            <a:endParaRPr lang="en-US" dirty="0"/>
          </a:p>
        </p:txBody>
      </p:sp>
      <p:sp>
        <p:nvSpPr>
          <p:cNvPr id="4" name="Slide Number Placeholder 3"/>
          <p:cNvSpPr>
            <a:spLocks noGrp="1"/>
          </p:cNvSpPr>
          <p:nvPr>
            <p:ph type="sldNum" sz="quarter" idx="10"/>
          </p:nvPr>
        </p:nvSpPr>
        <p:spPr/>
        <p:txBody>
          <a:bodyPr/>
          <a:lstStyle/>
          <a:p>
            <a:fld id="{F62552A5-8507-4722-98B9-3F013E30A978}" type="slidenum">
              <a:rPr lang="en-US" smtClean="0"/>
              <a:t>4</a:t>
            </a:fld>
            <a:endParaRPr lang="en-US" dirty="0"/>
          </a:p>
        </p:txBody>
      </p:sp>
    </p:spTree>
    <p:extLst>
      <p:ext uri="{BB962C8B-B14F-4D97-AF65-F5344CB8AC3E}">
        <p14:creationId xmlns:p14="http://schemas.microsoft.com/office/powerpoint/2010/main" val="1837383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0" dirty="0" smtClean="0"/>
              <a:t>Katie</a:t>
            </a:r>
          </a:p>
          <a:p>
            <a:endParaRPr lang="en-US" b="1" i="1" dirty="0" smtClean="0"/>
          </a:p>
          <a:p>
            <a:r>
              <a:rPr lang="en-US" b="1" i="1" dirty="0" smtClean="0"/>
              <a:t>Burns</a:t>
            </a:r>
            <a:r>
              <a:rPr lang="en-US" b="1" i="1" baseline="0" dirty="0" smtClean="0"/>
              <a:t> </a:t>
            </a:r>
            <a:r>
              <a:rPr lang="en-US" b="1" i="1" baseline="0" dirty="0" smtClean="0"/>
              <a:t>Institute </a:t>
            </a:r>
            <a:r>
              <a:rPr lang="mr-IN" b="1" i="1" baseline="0" dirty="0" smtClean="0"/>
              <a:t>–</a:t>
            </a:r>
            <a:r>
              <a:rPr lang="en-US" b="1" i="1" baseline="0" dirty="0" smtClean="0"/>
              <a:t> Presentation slide deck by Michael Finely Chief of Strategy and Implementation </a:t>
            </a:r>
          </a:p>
          <a:p>
            <a:endParaRPr lang="en-US" b="1" baseline="0" dirty="0" smtClean="0"/>
          </a:p>
          <a:p>
            <a:pPr marL="171441" indent="-171441" defTabSz="448650">
              <a:buFontTx/>
              <a:buChar char="-"/>
              <a:defRPr/>
            </a:pPr>
            <a:r>
              <a:rPr lang="en-US" dirty="0">
                <a:solidFill>
                  <a:prstClr val="black"/>
                </a:solidFill>
              </a:rPr>
              <a:t>Legislature passing CJ bill raising the age</a:t>
            </a:r>
          </a:p>
          <a:p>
            <a:pPr marL="171441" indent="-171441" defTabSz="448650">
              <a:buFontTx/>
              <a:buChar char="-"/>
              <a:defRPr/>
            </a:pPr>
            <a:r>
              <a:rPr lang="en-US" dirty="0">
                <a:solidFill>
                  <a:prstClr val="black"/>
                </a:solidFill>
              </a:rPr>
              <a:t>Court cases that have put children in a different category, moving us to be more science driven and understanding the stages of development and the adolescent brain</a:t>
            </a:r>
          </a:p>
          <a:p>
            <a:endParaRPr lang="en-US" b="1" baseline="0" dirty="0" smtClean="0"/>
          </a:p>
          <a:p>
            <a:endParaRPr lang="en-US" b="1" dirty="0"/>
          </a:p>
        </p:txBody>
      </p:sp>
      <p:sp>
        <p:nvSpPr>
          <p:cNvPr id="4" name="Slide Number Placeholder 3"/>
          <p:cNvSpPr>
            <a:spLocks noGrp="1"/>
          </p:cNvSpPr>
          <p:nvPr>
            <p:ph type="sldNum" sz="quarter" idx="10"/>
          </p:nvPr>
        </p:nvSpPr>
        <p:spPr/>
        <p:txBody>
          <a:bodyPr/>
          <a:lstStyle/>
          <a:p>
            <a:pPr>
              <a:defRPr/>
            </a:pPr>
            <a:fld id="{907A0B64-720A-4ABB-84A5-8C59B3310677}" type="slidenum">
              <a:rPr lang="en-US" smtClean="0"/>
              <a:pPr>
                <a:defRPr/>
              </a:pPr>
              <a:t>5</a:t>
            </a:fld>
            <a:endParaRPr lang="en-US" dirty="0"/>
          </a:p>
        </p:txBody>
      </p:sp>
    </p:spTree>
    <p:extLst>
      <p:ext uri="{BB962C8B-B14F-4D97-AF65-F5344CB8AC3E}">
        <p14:creationId xmlns:p14="http://schemas.microsoft.com/office/powerpoint/2010/main" val="2757019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defTabSz="932726">
              <a:defRPr/>
            </a:pPr>
            <a:r>
              <a:rPr lang="en-US" b="1" dirty="0" smtClean="0"/>
              <a:t>Garry &amp; Katie</a:t>
            </a:r>
          </a:p>
          <a:p>
            <a:pPr defTabSz="932726">
              <a:defRPr/>
            </a:pPr>
            <a:endParaRPr lang="en-US" dirty="0" smtClean="0"/>
          </a:p>
          <a:p>
            <a:pPr defTabSz="932726">
              <a:defRPr/>
            </a:pPr>
            <a:r>
              <a:rPr lang="en-US" dirty="0" smtClean="0"/>
              <a:t>Ask </a:t>
            </a:r>
            <a:r>
              <a:rPr lang="en-US" dirty="0" smtClean="0"/>
              <a:t>everyone to introduce</a:t>
            </a:r>
            <a:r>
              <a:rPr lang="en-US" baseline="0" dirty="0" smtClean="0"/>
              <a:t> themselves in P, R, S. </a:t>
            </a:r>
            <a:endParaRPr lang="en-US" baseline="0" dirty="0" smtClean="0"/>
          </a:p>
          <a:p>
            <a:pPr defTabSz="932726">
              <a:defRPr/>
            </a:pPr>
            <a:r>
              <a:rPr lang="en-US" baseline="0" dirty="0" smtClean="0"/>
              <a:t>Explain how we use this throughout the training </a:t>
            </a:r>
            <a:endParaRPr lang="en-US" dirty="0" smtClean="0"/>
          </a:p>
          <a:p>
            <a:pPr defTabSz="932726">
              <a:defRPr/>
            </a:pPr>
            <a:endParaRPr lang="en-US" dirty="0" smtClean="0"/>
          </a:p>
          <a:p>
            <a:pPr defTabSz="932726">
              <a:defRPr/>
            </a:pPr>
            <a:r>
              <a:rPr lang="en-US" dirty="0" smtClean="0"/>
              <a:t>There </a:t>
            </a:r>
            <a:r>
              <a:rPr lang="en-US" dirty="0"/>
              <a:t>is an ebb and flow to how each of these influences the other, for instance who we are as a person influences how we approach our role, and how our role ripples through the system.  Likewise, the way the system is set up may really constrain our role, and affect how we are as a person.  It is about reflecting on all there and the interrelationships</a:t>
            </a:r>
            <a:r>
              <a:rPr lang="en-US" dirty="0" smtClean="0"/>
              <a:t>.</a:t>
            </a:r>
            <a:endParaRPr lang="en-US" dirty="0"/>
          </a:p>
          <a:p>
            <a:r>
              <a:rPr lang="en-US" u="sng" dirty="0"/>
              <a:t>Person: </a:t>
            </a:r>
          </a:p>
          <a:p>
            <a:r>
              <a:rPr lang="en-US" dirty="0"/>
              <a:t>How does who you are as a person influence how you exercise your leadership in role</a:t>
            </a:r>
            <a:r>
              <a:rPr lang="en-US" dirty="0" smtClean="0"/>
              <a:t>?</a:t>
            </a:r>
            <a:endParaRPr lang="en-US" u="sng" dirty="0"/>
          </a:p>
          <a:p>
            <a:r>
              <a:rPr lang="en-US" u="sng" dirty="0"/>
              <a:t>Role:</a:t>
            </a:r>
          </a:p>
          <a:p>
            <a:r>
              <a:rPr lang="en-US" dirty="0"/>
              <a:t>What is your formal title?</a:t>
            </a:r>
            <a:br>
              <a:rPr lang="en-US" dirty="0"/>
            </a:br>
            <a:r>
              <a:rPr lang="en-US" dirty="0"/>
              <a:t>How does it describe what you do and what authority you have?</a:t>
            </a:r>
            <a:br>
              <a:rPr lang="en-US" dirty="0"/>
            </a:br>
            <a:r>
              <a:rPr lang="en-US" dirty="0"/>
              <a:t>What is your informal authority, what is its source? </a:t>
            </a:r>
            <a:endParaRPr lang="en-US" u="sng" dirty="0"/>
          </a:p>
          <a:p>
            <a:r>
              <a:rPr lang="en-US" u="sng" dirty="0"/>
              <a:t>System:</a:t>
            </a:r>
          </a:p>
          <a:p>
            <a:r>
              <a:rPr lang="en-US" dirty="0"/>
              <a:t>Where do you exercise your primary leadership role?</a:t>
            </a:r>
            <a:br>
              <a:rPr lang="en-US" dirty="0"/>
            </a:br>
            <a:r>
              <a:rPr lang="en-US" dirty="0"/>
              <a:t>What sector are you in and how does that influence your role? </a:t>
            </a:r>
            <a:br>
              <a:rPr lang="en-US" dirty="0"/>
            </a:br>
            <a:r>
              <a:rPr lang="en-US" dirty="0"/>
              <a:t>How is success defined? </a:t>
            </a:r>
          </a:p>
          <a:p>
            <a:endParaRPr lang="en-US" b="1" dirty="0"/>
          </a:p>
          <a:p>
            <a:endParaRPr lang="en-US" b="1" dirty="0"/>
          </a:p>
          <a:p>
            <a:pPr defTabSz="932726">
              <a:defRPr/>
            </a:pPr>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DB470C42-BECD-4B6C-9E40-2488620B8102}"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514594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1" baseline="0" dirty="0" smtClean="0"/>
              <a:t>Garry</a:t>
            </a:r>
          </a:p>
          <a:p>
            <a:endParaRPr lang="en-US" b="0" baseline="0" dirty="0" smtClean="0"/>
          </a:p>
          <a:p>
            <a:r>
              <a:rPr lang="en-US" b="0" baseline="0" dirty="0" smtClean="0"/>
              <a:t>This </a:t>
            </a:r>
            <a:r>
              <a:rPr lang="en-US" b="0" baseline="0" dirty="0" smtClean="0"/>
              <a:t>is the relative rate index. Again, this norms the population so it is a 1:1 ratio.  Imagine if in a community there were 50 black kids, 50 </a:t>
            </a:r>
            <a:r>
              <a:rPr lang="en-US" b="0" baseline="0" dirty="0" err="1" smtClean="0"/>
              <a:t>hispanic</a:t>
            </a:r>
            <a:r>
              <a:rPr lang="en-US" b="0" baseline="0" dirty="0" smtClean="0"/>
              <a:t> kids, and 50 white kids, and the arrest (etc.) rates were calculated.  We could see here, that black youth were 3.73 times more likely to get arrested than white kids, no question asked on size of the population causing the higher rate.  We know that the population of kids of each racial and ethnic group are not equal, the RRI controls for that and norms the populations, so it is like we are comparing the rates of contact between the same gross population of kids. </a:t>
            </a:r>
          </a:p>
          <a:p>
            <a:endParaRPr lang="en-US" b="0" baseline="0" dirty="0" smtClean="0"/>
          </a:p>
          <a:p>
            <a:r>
              <a:rPr lang="en-US" b="0" baseline="0" dirty="0" smtClean="0"/>
              <a:t>Personalize this – encourage them to think about how each of these points are owned by system stakeholders, this is where discretion and bias emerge. </a:t>
            </a:r>
          </a:p>
        </p:txBody>
      </p:sp>
      <p:sp>
        <p:nvSpPr>
          <p:cNvPr id="4" name="Slide Number Placeholder 3"/>
          <p:cNvSpPr>
            <a:spLocks noGrp="1"/>
          </p:cNvSpPr>
          <p:nvPr>
            <p:ph type="sldNum" sz="quarter" idx="10"/>
          </p:nvPr>
        </p:nvSpPr>
        <p:spPr/>
        <p:txBody>
          <a:bodyPr/>
          <a:lstStyle/>
          <a:p>
            <a:fld id="{C16736D5-8069-1549-9028-69FCFA65B759}"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827926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 = Participant</a:t>
            </a:r>
          </a:p>
          <a:p>
            <a:r>
              <a:rPr lang="en-US" dirty="0" smtClean="0"/>
              <a:t>F=</a:t>
            </a:r>
            <a:r>
              <a:rPr lang="en-US" baseline="0" dirty="0" smtClean="0"/>
              <a:t> Facilitator(s)</a:t>
            </a:r>
          </a:p>
          <a:p>
            <a:endParaRPr lang="en-US" dirty="0" smtClean="0"/>
          </a:p>
          <a:p>
            <a:r>
              <a:rPr lang="en-US" dirty="0" smtClean="0"/>
              <a:t>Scenario 1: </a:t>
            </a:r>
          </a:p>
          <a:p>
            <a:r>
              <a:rPr lang="en-US" baseline="0" dirty="0" smtClean="0"/>
              <a:t>P – There are more Hispanic kids in Holyoke, so this data doesn’t tell me anything about disparate treatment of youth of color</a:t>
            </a:r>
          </a:p>
          <a:p>
            <a:r>
              <a:rPr lang="en-US" baseline="0" dirty="0" smtClean="0"/>
              <a:t>F – How do you respond?</a:t>
            </a:r>
          </a:p>
          <a:p>
            <a:r>
              <a:rPr lang="en-US" baseline="0" dirty="0" smtClean="0"/>
              <a:t>Hint: Relative rate index, drivers of system involvement</a:t>
            </a:r>
          </a:p>
          <a:p>
            <a:endParaRPr lang="en-US" baseline="0" dirty="0" smtClean="0"/>
          </a:p>
          <a:p>
            <a:r>
              <a:rPr lang="en-US" baseline="0" dirty="0" smtClean="0"/>
              <a:t>Scenario 2: </a:t>
            </a:r>
          </a:p>
          <a:p>
            <a:r>
              <a:rPr lang="en-US" baseline="0" dirty="0" smtClean="0"/>
              <a:t>P – It’s the police who are driving the disparities – where are they? I can’t have this conversation if they’re not in the room?</a:t>
            </a:r>
          </a:p>
          <a:p>
            <a:r>
              <a:rPr lang="en-US" baseline="0" dirty="0" smtClean="0"/>
              <a:t>F – How do you respond?</a:t>
            </a:r>
          </a:p>
          <a:p>
            <a:r>
              <a:rPr lang="en-US" baseline="0" dirty="0" smtClean="0"/>
              <a:t>Hint: Accountability pathway, what do you control?</a:t>
            </a:r>
          </a:p>
          <a:p>
            <a:endParaRPr lang="en-US" baseline="0" dirty="0" smtClean="0"/>
          </a:p>
          <a:p>
            <a:r>
              <a:rPr lang="en-US" baseline="0" dirty="0" smtClean="0"/>
              <a:t>Scenario 3: </a:t>
            </a:r>
          </a:p>
          <a:p>
            <a:r>
              <a:rPr lang="en-US" baseline="0" dirty="0" smtClean="0"/>
              <a:t>P – It’s not a matter of race, it’s poverty – that’s the real problem. Furthermore, I don’t see color</a:t>
            </a:r>
          </a:p>
          <a:p>
            <a:r>
              <a:rPr lang="en-US" baseline="0" dirty="0" smtClean="0"/>
              <a:t>F – How do you respond?</a:t>
            </a:r>
          </a:p>
          <a:p>
            <a:r>
              <a:rPr lang="en-US" baseline="0" dirty="0" smtClean="0"/>
              <a:t>Hint: History. Intersectionality. </a:t>
            </a:r>
          </a:p>
          <a:p>
            <a:endParaRPr lang="en-US" baseline="0" dirty="0" smtClean="0"/>
          </a:p>
          <a:p>
            <a:r>
              <a:rPr lang="en-US" baseline="0" dirty="0" smtClean="0"/>
              <a:t>Scenario 4: </a:t>
            </a:r>
          </a:p>
          <a:p>
            <a:r>
              <a:rPr lang="en-US" baseline="0" dirty="0" smtClean="0"/>
              <a:t>P- All the differences are based in biology, we can’t help that youth of color are predisposed to criminality</a:t>
            </a:r>
          </a:p>
          <a:p>
            <a:r>
              <a:rPr lang="en-US" baseline="0" dirty="0" smtClean="0"/>
              <a:t>F – How do you respond?</a:t>
            </a:r>
          </a:p>
          <a:p>
            <a:r>
              <a:rPr lang="en-US" baseline="0" dirty="0" smtClean="0"/>
              <a:t>Hint: Race is not biological. Differential enforcement. Youth of color aren’t more criminal, don’t commit more criminal acts – youth risk behavior survey</a:t>
            </a:r>
          </a:p>
          <a:p>
            <a:endParaRPr lang="en-US" baseline="0" dirty="0" smtClean="0"/>
          </a:p>
          <a:p>
            <a:r>
              <a:rPr lang="en-US" baseline="0" dirty="0" smtClean="0"/>
              <a:t>Scenario 5: </a:t>
            </a:r>
          </a:p>
          <a:p>
            <a:r>
              <a:rPr lang="en-US" baseline="0" dirty="0" smtClean="0"/>
              <a:t>P – I don’t think disparity exists, I don’t see it</a:t>
            </a:r>
          </a:p>
          <a:p>
            <a:r>
              <a:rPr lang="en-US" baseline="0" dirty="0" smtClean="0"/>
              <a:t>F – How do you respond?</a:t>
            </a:r>
          </a:p>
          <a:p>
            <a:r>
              <a:rPr lang="en-US" baseline="0" dirty="0" smtClean="0"/>
              <a:t>Hint: Ask further questions!</a:t>
            </a:r>
          </a:p>
          <a:p>
            <a:endParaRPr lang="en-US" baseline="0" dirty="0" smtClean="0"/>
          </a:p>
          <a:p>
            <a:r>
              <a:rPr lang="en-US" baseline="0" dirty="0" smtClean="0"/>
              <a:t>Scenario 6:</a:t>
            </a:r>
          </a:p>
          <a:p>
            <a:r>
              <a:rPr lang="en-US" baseline="0" dirty="0" smtClean="0"/>
              <a:t>P – Women, and people in the LGBTQ community feel this, too</a:t>
            </a:r>
          </a:p>
          <a:p>
            <a:r>
              <a:rPr lang="en-US" baseline="0" dirty="0" smtClean="0"/>
              <a:t>F – How do you respond?</a:t>
            </a:r>
          </a:p>
          <a:p>
            <a:r>
              <a:rPr lang="en-US" baseline="0" dirty="0" smtClean="0"/>
              <a:t>Hint: Intersectionality, history, compounding factor of race.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62552A5-8507-4722-98B9-3F013E30A978}" type="slidenum">
              <a:rPr lang="en-US" smtClean="0"/>
              <a:t>11</a:t>
            </a:fld>
            <a:endParaRPr lang="en-US" dirty="0"/>
          </a:p>
        </p:txBody>
      </p:sp>
    </p:spTree>
    <p:extLst>
      <p:ext uri="{BB962C8B-B14F-4D97-AF65-F5344CB8AC3E}">
        <p14:creationId xmlns:p14="http://schemas.microsoft.com/office/powerpoint/2010/main" val="1473459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Numerous books, podcasts</a:t>
            </a:r>
            <a:r>
              <a:rPr lang="en-US" baseline="0" dirty="0" smtClean="0"/>
              <a:t> </a:t>
            </a:r>
          </a:p>
          <a:p>
            <a:r>
              <a:rPr lang="en-US" baseline="0" dirty="0" smtClean="0"/>
              <a:t>Jennifer </a:t>
            </a:r>
            <a:r>
              <a:rPr lang="en-US" baseline="0" dirty="0" err="1" smtClean="0"/>
              <a:t>Eberhardt</a:t>
            </a:r>
            <a:r>
              <a:rPr lang="en-US" baseline="0" dirty="0" smtClean="0"/>
              <a:t> – The </a:t>
            </a:r>
            <a:r>
              <a:rPr lang="en-US" baseline="0" dirty="0" err="1" smtClean="0"/>
              <a:t>nuerology</a:t>
            </a:r>
            <a:r>
              <a:rPr lang="en-US" baseline="0" dirty="0" smtClean="0"/>
              <a:t> </a:t>
            </a:r>
            <a:r>
              <a:rPr lang="en-US" baseline="0" smtClean="0"/>
              <a:t>of bias</a:t>
            </a:r>
            <a:endParaRPr lang="en-US" dirty="0"/>
          </a:p>
        </p:txBody>
      </p:sp>
      <p:sp>
        <p:nvSpPr>
          <p:cNvPr id="4" name="Slide Number Placeholder 3"/>
          <p:cNvSpPr>
            <a:spLocks noGrp="1"/>
          </p:cNvSpPr>
          <p:nvPr>
            <p:ph type="sldNum" sz="quarter" idx="10"/>
          </p:nvPr>
        </p:nvSpPr>
        <p:spPr/>
        <p:txBody>
          <a:bodyPr/>
          <a:lstStyle/>
          <a:p>
            <a:fld id="{C68D6AD7-E406-674A-A373-C25322737641}" type="slidenum">
              <a:rPr lang="en-US" smtClean="0"/>
              <a:t>13</a:t>
            </a:fld>
            <a:endParaRPr lang="en-US"/>
          </a:p>
        </p:txBody>
      </p:sp>
    </p:spTree>
    <p:extLst>
      <p:ext uri="{BB962C8B-B14F-4D97-AF65-F5344CB8AC3E}">
        <p14:creationId xmlns:p14="http://schemas.microsoft.com/office/powerpoint/2010/main" val="518557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426019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389523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38891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22143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348181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771060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3103998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3293089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216565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1856781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181AAB-4301-4115-AC47-76DCA8729FEB}" type="datetimeFigureOut">
              <a:rPr lang="en-US" smtClean="0"/>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9FCC74-2449-4E18-9203-7719F98086ED}" type="slidenum">
              <a:rPr lang="en-US" smtClean="0"/>
              <a:t>‹#›</a:t>
            </a:fld>
            <a:endParaRPr lang="en-US" dirty="0"/>
          </a:p>
        </p:txBody>
      </p:sp>
    </p:spTree>
    <p:extLst>
      <p:ext uri="{BB962C8B-B14F-4D97-AF65-F5344CB8AC3E}">
        <p14:creationId xmlns:p14="http://schemas.microsoft.com/office/powerpoint/2010/main" val="2275598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181AAB-4301-4115-AC47-76DCA8729FEB}" type="datetimeFigureOut">
              <a:rPr lang="en-US" smtClean="0"/>
              <a:t>4/9/2019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9FCC74-2449-4E18-9203-7719F98086ED}" type="slidenum">
              <a:rPr lang="en-US" smtClean="0"/>
              <a:t>‹#›</a:t>
            </a:fld>
            <a:endParaRPr lang="en-US" dirty="0"/>
          </a:p>
        </p:txBody>
      </p:sp>
    </p:spTree>
    <p:extLst>
      <p:ext uri="{BB962C8B-B14F-4D97-AF65-F5344CB8AC3E}">
        <p14:creationId xmlns:p14="http://schemas.microsoft.com/office/powerpoint/2010/main" val="3656414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scholarship.law.cornell.edu/cgi/viewcontent.cgi?referer=https://www.google.com/&amp;httpsredir=1&amp;article=3262&amp;context=clr" TargetMode="External"/><Relationship Id="rId3" Type="http://schemas.openxmlformats.org/officeDocument/2006/relationships/hyperlink" Target="https://www.mass.gov/service-details/racial-and-ethnic-disparities-red" TargetMode="External"/><Relationship Id="rId7" Type="http://schemas.openxmlformats.org/officeDocument/2006/relationships/hyperlink" Target="http://dx.doi.org/10.1037/a003566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nytimes.com/" TargetMode="External"/><Relationship Id="rId5" Type="http://schemas.openxmlformats.org/officeDocument/2006/relationships/hyperlink" Target="https://www.theatlantic.com/magazine/archive/1994/05/the-code-of-the-streets/306601/" TargetMode="External"/><Relationship Id="rId4" Type="http://schemas.openxmlformats.org/officeDocument/2006/relationships/hyperlink" Target="http://www.sciencedaily.com/releases/2014/03/140306095117.htm" TargetMode="External"/><Relationship Id="rId9" Type="http://schemas.openxmlformats.org/officeDocument/2006/relationships/hyperlink" Target="https://www.washingtonpost.co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yZ670ooc6Q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garry.porter@jud.state.ma.us" TargetMode="External"/><Relationship Id="rId2" Type="http://schemas.openxmlformats.org/officeDocument/2006/relationships/hyperlink" Target="mailto:katie.byrne@state.ma.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eBb5TgOXgN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Hebrew"/>
              </a:rPr>
              <a:t>Seeing RED</a:t>
            </a:r>
            <a:br>
              <a:rPr lang="en-US" b="1" dirty="0" smtClean="0">
                <a:latin typeface="Arial Hebrew"/>
              </a:rPr>
            </a:br>
            <a:r>
              <a:rPr lang="en-US" b="1" i="1" dirty="0" smtClean="0">
                <a:latin typeface="Arial Hebrew"/>
              </a:rPr>
              <a:t>Train the Trainer</a:t>
            </a:r>
            <a:endParaRPr lang="en-US" b="1" dirty="0">
              <a:latin typeface="Arial Hebrew"/>
            </a:endParaRPr>
          </a:p>
        </p:txBody>
      </p:sp>
      <p:sp>
        <p:nvSpPr>
          <p:cNvPr id="3" name="Subtitle 2"/>
          <p:cNvSpPr>
            <a:spLocks noGrp="1"/>
          </p:cNvSpPr>
          <p:nvPr>
            <p:ph type="subTitle" idx="1"/>
          </p:nvPr>
        </p:nvSpPr>
        <p:spPr/>
        <p:txBody>
          <a:bodyPr>
            <a:normAutofit fontScale="92500" lnSpcReduction="20000"/>
          </a:bodyPr>
          <a:lstStyle/>
          <a:p>
            <a:r>
              <a:rPr lang="en-US" dirty="0" smtClean="0">
                <a:latin typeface="Arial Hebrew"/>
              </a:rPr>
              <a:t>April 12, 2019</a:t>
            </a:r>
          </a:p>
          <a:p>
            <a:r>
              <a:rPr lang="en-US" dirty="0" smtClean="0">
                <a:latin typeface="Arial Hebrew"/>
              </a:rPr>
              <a:t>Pittsfield Family Resource Center</a:t>
            </a:r>
          </a:p>
          <a:p>
            <a:endParaRPr lang="en-US" dirty="0" smtClean="0">
              <a:latin typeface="Arial Hebrew"/>
            </a:endParaRPr>
          </a:p>
          <a:p>
            <a:r>
              <a:rPr lang="en-US" sz="1900" b="1" dirty="0" smtClean="0">
                <a:latin typeface="Arial Hebrew"/>
              </a:rPr>
              <a:t>Delivered by: Garry Porter &amp; Katie Byrne</a:t>
            </a:r>
            <a:endParaRPr lang="en-US" sz="1900" b="1" dirty="0">
              <a:latin typeface="Arial Hebrew"/>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304800"/>
            <a:ext cx="2539078" cy="1467023"/>
          </a:xfrm>
          <a:prstGeom prst="rect">
            <a:avLst/>
          </a:prstGeom>
        </p:spPr>
      </p:pic>
    </p:spTree>
    <p:extLst>
      <p:ext uri="{BB962C8B-B14F-4D97-AF65-F5344CB8AC3E}">
        <p14:creationId xmlns:p14="http://schemas.microsoft.com/office/powerpoint/2010/main" val="3579433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smtClean="0"/>
              <a:t>1: Data is refuted</a:t>
            </a:r>
          </a:p>
          <a:p>
            <a:pPr marL="0" indent="0">
              <a:buNone/>
            </a:pPr>
            <a:r>
              <a:rPr lang="en-US" dirty="0" smtClean="0"/>
              <a:t>2: </a:t>
            </a:r>
            <a:r>
              <a:rPr lang="en-US" dirty="0" smtClean="0"/>
              <a:t>Blaming – looking externally </a:t>
            </a:r>
          </a:p>
          <a:p>
            <a:pPr marL="0" indent="0">
              <a:buNone/>
            </a:pPr>
            <a:r>
              <a:rPr lang="en-US" dirty="0" smtClean="0"/>
              <a:t>3. It’s not race, it’s class</a:t>
            </a:r>
          </a:p>
          <a:p>
            <a:pPr marL="0" indent="0">
              <a:buNone/>
            </a:pPr>
            <a:r>
              <a:rPr lang="en-US" dirty="0" smtClean="0"/>
              <a:t>4. Differences in race and ethnicity are biological </a:t>
            </a:r>
            <a:r>
              <a:rPr lang="en-US" dirty="0"/>
              <a:t>– i.e. Youth of color commit more/harsher crimes</a:t>
            </a:r>
          </a:p>
          <a:p>
            <a:pPr marL="0" indent="0">
              <a:buNone/>
            </a:pPr>
            <a:r>
              <a:rPr lang="en-US" dirty="0" smtClean="0"/>
              <a:t>5. There isn’t disparity in the system</a:t>
            </a:r>
          </a:p>
          <a:p>
            <a:pPr marL="0" indent="0">
              <a:buNone/>
            </a:pPr>
            <a:r>
              <a:rPr lang="en-US" dirty="0" smtClean="0"/>
              <a:t>6. </a:t>
            </a:r>
            <a:r>
              <a:rPr lang="en-US" dirty="0" smtClean="0"/>
              <a:t>Focus on other marginalized groups</a:t>
            </a:r>
          </a:p>
          <a:p>
            <a:pPr marL="0" indent="0">
              <a:buNone/>
            </a:pPr>
            <a:r>
              <a:rPr lang="en-US" dirty="0" smtClean="0"/>
              <a:t>Others?</a:t>
            </a:r>
            <a:endParaRPr lang="en-US" dirty="0"/>
          </a:p>
        </p:txBody>
      </p:sp>
      <p:sp>
        <p:nvSpPr>
          <p:cNvPr id="5" name="TextBox 4"/>
          <p:cNvSpPr txBox="1"/>
          <p:nvPr/>
        </p:nvSpPr>
        <p:spPr>
          <a:xfrm>
            <a:off x="609600" y="533400"/>
            <a:ext cx="8153400" cy="646331"/>
          </a:xfrm>
          <a:prstGeom prst="rect">
            <a:avLst/>
          </a:prstGeom>
          <a:noFill/>
        </p:spPr>
        <p:txBody>
          <a:bodyPr wrap="square" rtlCol="0">
            <a:spAutoFit/>
          </a:bodyPr>
          <a:lstStyle/>
          <a:p>
            <a:pPr algn="ctr"/>
            <a:r>
              <a:rPr lang="en-US" sz="3600" b="1" dirty="0" smtClean="0">
                <a:latin typeface="Arial Hebrew"/>
              </a:rPr>
              <a:t>Distractors</a:t>
            </a:r>
            <a:endParaRPr lang="en-US" sz="3600" b="1" dirty="0">
              <a:latin typeface="Arial Hebrew"/>
            </a:endParaRPr>
          </a:p>
        </p:txBody>
      </p:sp>
    </p:spTree>
    <p:extLst>
      <p:ext uri="{BB962C8B-B14F-4D97-AF65-F5344CB8AC3E}">
        <p14:creationId xmlns:p14="http://schemas.microsoft.com/office/powerpoint/2010/main" val="335961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4000" b="1" dirty="0" smtClean="0">
                <a:latin typeface="Arial Hebrew"/>
              </a:rPr>
              <a:t>Role Play Scenarios </a:t>
            </a:r>
            <a:endParaRPr lang="en-US" sz="4000" b="1" dirty="0">
              <a:latin typeface="Arial Hebrew"/>
            </a:endParaRPr>
          </a:p>
        </p:txBody>
      </p:sp>
      <p:sp>
        <p:nvSpPr>
          <p:cNvPr id="3" name="Content Placeholder 2"/>
          <p:cNvSpPr>
            <a:spLocks noGrp="1"/>
          </p:cNvSpPr>
          <p:nvPr>
            <p:ph idx="1"/>
          </p:nvPr>
        </p:nvSpPr>
        <p:spPr/>
        <p:txBody>
          <a:bodyPr/>
          <a:lstStyle/>
          <a:p>
            <a:pPr marL="0" indent="0">
              <a:buNone/>
            </a:pPr>
            <a:r>
              <a:rPr lang="en-US" dirty="0" smtClean="0"/>
              <a:t>Count off by six!</a:t>
            </a:r>
            <a:endParaRPr lang="en-US" dirty="0"/>
          </a:p>
        </p:txBody>
      </p:sp>
    </p:spTree>
    <p:extLst>
      <p:ext uri="{BB962C8B-B14F-4D97-AF65-F5344CB8AC3E}">
        <p14:creationId xmlns:p14="http://schemas.microsoft.com/office/powerpoint/2010/main" val="3584321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Stocking your toolbox!</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Accountability Pathway</a:t>
            </a:r>
          </a:p>
          <a:p>
            <a:r>
              <a:rPr lang="en-US" dirty="0" smtClean="0"/>
              <a:t>Taking the Temperature</a:t>
            </a:r>
          </a:p>
          <a:p>
            <a:r>
              <a:rPr lang="en-US" dirty="0" smtClean="0"/>
              <a:t>Be comfortable validating and being non-defensive, even when it’s counter to your instincts</a:t>
            </a:r>
          </a:p>
          <a:p>
            <a:r>
              <a:rPr lang="en-US" dirty="0" smtClean="0"/>
              <a:t>Know your audience &amp; data relevant to them</a:t>
            </a:r>
          </a:p>
          <a:p>
            <a:r>
              <a:rPr lang="en-US" dirty="0" smtClean="0"/>
              <a:t>Materials! </a:t>
            </a:r>
          </a:p>
          <a:p>
            <a:r>
              <a:rPr lang="en-US" dirty="0" smtClean="0"/>
              <a:t>Knowledge is power – keep learning!</a:t>
            </a:r>
          </a:p>
          <a:p>
            <a:r>
              <a:rPr lang="en-US" dirty="0" smtClean="0"/>
              <a:t>Identify a leader to champion this beyond the training </a:t>
            </a:r>
          </a:p>
          <a:p>
            <a:pPr marL="0" indent="0">
              <a:buNone/>
            </a:pPr>
            <a:endParaRPr lang="en-US" dirty="0"/>
          </a:p>
        </p:txBody>
      </p:sp>
    </p:spTree>
    <p:extLst>
      <p:ext uri="{BB962C8B-B14F-4D97-AF65-F5344CB8AC3E}">
        <p14:creationId xmlns:p14="http://schemas.microsoft.com/office/powerpoint/2010/main" val="1110799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dirty="0" smtClean="0"/>
              <a:t>Good Sources – additional resources </a:t>
            </a:r>
            <a:r>
              <a:rPr lang="en-US" sz="2400" dirty="0">
                <a:hlinkClick r:id="rId3"/>
              </a:rPr>
              <a:t>https://www.mass.gov/service-details/racial-and-ethnic-disparities-red</a:t>
            </a:r>
            <a:endParaRPr lang="en-US" dirty="0"/>
          </a:p>
        </p:txBody>
      </p:sp>
      <p:sp>
        <p:nvSpPr>
          <p:cNvPr id="3" name="Content Placeholder 2"/>
          <p:cNvSpPr>
            <a:spLocks noGrp="1"/>
          </p:cNvSpPr>
          <p:nvPr>
            <p:ph idx="1"/>
          </p:nvPr>
        </p:nvSpPr>
        <p:spPr>
          <a:xfrm>
            <a:off x="423332" y="914400"/>
            <a:ext cx="8568267" cy="5638800"/>
          </a:xfrm>
        </p:spPr>
        <p:txBody>
          <a:bodyPr>
            <a:normAutofit fontScale="32500" lnSpcReduction="20000"/>
          </a:bodyPr>
          <a:lstStyle/>
          <a:p>
            <a:pPr>
              <a:spcBef>
                <a:spcPts val="0"/>
              </a:spcBef>
              <a:spcAft>
                <a:spcPts val="0"/>
              </a:spcAft>
            </a:pPr>
            <a:endParaRPr lang="en-US" sz="4900" dirty="0" smtClean="0">
              <a:latin typeface="Calibri"/>
              <a:ea typeface="Calibri"/>
              <a:cs typeface="Times New Roman"/>
            </a:endParaRPr>
          </a:p>
          <a:p>
            <a:pPr>
              <a:spcBef>
                <a:spcPts val="0"/>
              </a:spcBef>
              <a:spcAft>
                <a:spcPts val="0"/>
              </a:spcAft>
            </a:pPr>
            <a:r>
              <a:rPr lang="en-US" sz="4900" dirty="0" smtClean="0">
                <a:latin typeface="Calibri"/>
                <a:ea typeface="Calibri"/>
                <a:cs typeface="Times New Roman"/>
              </a:rPr>
              <a:t>Alexander</a:t>
            </a:r>
            <a:r>
              <a:rPr lang="en-US" sz="4900" dirty="0">
                <a:latin typeface="Calibri"/>
                <a:ea typeface="Calibri"/>
                <a:cs typeface="Times New Roman"/>
              </a:rPr>
              <a:t>, M. (2012). </a:t>
            </a:r>
            <a:r>
              <a:rPr lang="en-US" sz="4900" i="1" dirty="0">
                <a:latin typeface="Calibri"/>
                <a:ea typeface="Calibri"/>
                <a:cs typeface="Times New Roman"/>
              </a:rPr>
              <a:t>The New Jim Crow</a:t>
            </a:r>
            <a:r>
              <a:rPr lang="en-US" sz="4900" dirty="0">
                <a:latin typeface="Calibri"/>
                <a:ea typeface="Calibri"/>
                <a:cs typeface="Times New Roman"/>
              </a:rPr>
              <a:t>. New York, NY: The New </a:t>
            </a:r>
            <a:r>
              <a:rPr lang="en-US" sz="4900" dirty="0" smtClean="0">
                <a:latin typeface="Calibri"/>
                <a:ea typeface="Calibri"/>
                <a:cs typeface="Times New Roman"/>
              </a:rPr>
              <a:t>Press.</a:t>
            </a:r>
          </a:p>
          <a:p>
            <a:pPr>
              <a:spcBef>
                <a:spcPts val="0"/>
              </a:spcBef>
              <a:spcAft>
                <a:spcPts val="0"/>
              </a:spcAft>
            </a:pPr>
            <a:endParaRPr lang="en-US" sz="4900" dirty="0" smtClean="0">
              <a:latin typeface="Calibri"/>
              <a:ea typeface="Calibri"/>
              <a:cs typeface="Times New Roman"/>
            </a:endParaRPr>
          </a:p>
          <a:p>
            <a:pPr>
              <a:spcBef>
                <a:spcPts val="0"/>
              </a:spcBef>
              <a:spcAft>
                <a:spcPts val="0"/>
              </a:spcAft>
            </a:pPr>
            <a:r>
              <a:rPr lang="en-US" sz="4900" dirty="0" smtClean="0">
                <a:latin typeface="Calibri"/>
                <a:ea typeface="Calibri"/>
                <a:cs typeface="Times New Roman"/>
              </a:rPr>
              <a:t>American </a:t>
            </a:r>
            <a:r>
              <a:rPr lang="en-US" sz="4900" dirty="0">
                <a:latin typeface="Calibri"/>
                <a:ea typeface="Calibri"/>
                <a:cs typeface="Times New Roman"/>
              </a:rPr>
              <a:t>Psychological Association (APA). (2014, March 6). Black boys viewed as older, less innocent   than whites, research finds. </a:t>
            </a:r>
            <a:r>
              <a:rPr lang="en-US" sz="4900" i="1" dirty="0" err="1">
                <a:latin typeface="Calibri"/>
                <a:ea typeface="Calibri"/>
                <a:cs typeface="Times New Roman"/>
              </a:rPr>
              <a:t>ScienceDaily</a:t>
            </a:r>
            <a:r>
              <a:rPr lang="en-US" sz="4900" dirty="0">
                <a:latin typeface="Calibri"/>
                <a:ea typeface="Calibri"/>
                <a:cs typeface="Times New Roman"/>
              </a:rPr>
              <a:t>. Retrieved March 1, 2019 from </a:t>
            </a:r>
            <a:r>
              <a:rPr lang="en-US" sz="4900" u="sng" dirty="0">
                <a:solidFill>
                  <a:srgbClr val="0000FF"/>
                </a:solidFill>
                <a:latin typeface="Calibri"/>
                <a:ea typeface="Calibri"/>
                <a:cs typeface="Times New Roman"/>
                <a:hlinkClick r:id="rId4"/>
              </a:rPr>
              <a:t>www.sciencedaily.com/releases/2014/03/140306095117.htm</a:t>
            </a:r>
            <a:endParaRPr lang="en-US" sz="4900" dirty="0">
              <a:latin typeface="Calibri"/>
              <a:ea typeface="Calibri"/>
              <a:cs typeface="Times New Roman"/>
            </a:endParaRPr>
          </a:p>
          <a:p>
            <a:pPr marL="0" indent="0">
              <a:spcBef>
                <a:spcPts val="0"/>
              </a:spcBef>
              <a:spcAft>
                <a:spcPts val="0"/>
              </a:spcAft>
              <a:buNone/>
            </a:pPr>
            <a:r>
              <a:rPr lang="en-US" sz="4900" dirty="0">
                <a:latin typeface="Calibri"/>
                <a:ea typeface="Calibri"/>
                <a:cs typeface="Times New Roman"/>
              </a:rPr>
              <a:t> </a:t>
            </a:r>
          </a:p>
          <a:p>
            <a:pPr marL="457200" marR="0" indent="-457200">
              <a:spcBef>
                <a:spcPts val="0"/>
              </a:spcBef>
              <a:spcAft>
                <a:spcPts val="0"/>
              </a:spcAft>
            </a:pPr>
            <a:r>
              <a:rPr lang="en-US" sz="4900" dirty="0">
                <a:latin typeface="Calibri"/>
                <a:ea typeface="Calibri"/>
                <a:cs typeface="Times New Roman"/>
              </a:rPr>
              <a:t>Anderson, E. (1994). The Code of the Streets. </a:t>
            </a:r>
            <a:r>
              <a:rPr lang="en-US" sz="4900" i="1" dirty="0">
                <a:latin typeface="Calibri"/>
                <a:ea typeface="Calibri"/>
                <a:cs typeface="Times New Roman"/>
              </a:rPr>
              <a:t>The Atlantic, May. </a:t>
            </a:r>
            <a:r>
              <a:rPr lang="en-US" sz="4900" dirty="0">
                <a:latin typeface="Calibri"/>
                <a:ea typeface="Calibri"/>
                <a:cs typeface="Times New Roman"/>
              </a:rPr>
              <a:t>Retrieved from  </a:t>
            </a:r>
            <a:r>
              <a:rPr lang="en-US" sz="4900" u="sng" dirty="0">
                <a:solidFill>
                  <a:srgbClr val="0000FF"/>
                </a:solidFill>
                <a:latin typeface="Calibri"/>
                <a:ea typeface="Calibri"/>
                <a:cs typeface="Times New Roman"/>
                <a:hlinkClick r:id="rId5"/>
              </a:rPr>
              <a:t>https://www.theatlantic.com/magazine/archive/1994/05/the-code-of-the-streets/306601/</a:t>
            </a:r>
            <a:endParaRPr lang="en-US" sz="4900" dirty="0">
              <a:latin typeface="Calibri"/>
              <a:ea typeface="Calibri"/>
              <a:cs typeface="Times New Roman"/>
            </a:endParaRPr>
          </a:p>
          <a:p>
            <a:pPr marL="0" indent="0">
              <a:spcBef>
                <a:spcPts val="0"/>
              </a:spcBef>
              <a:spcAft>
                <a:spcPts val="0"/>
              </a:spcAft>
              <a:buNone/>
            </a:pPr>
            <a:r>
              <a:rPr lang="en-US" sz="4900" dirty="0">
                <a:latin typeface="Calibri"/>
                <a:ea typeface="Calibri"/>
                <a:cs typeface="Times New Roman"/>
              </a:rPr>
              <a:t> </a:t>
            </a:r>
          </a:p>
          <a:p>
            <a:pPr marL="457200" marR="0" indent="-457200">
              <a:spcBef>
                <a:spcPts val="0"/>
              </a:spcBef>
              <a:spcAft>
                <a:spcPts val="0"/>
              </a:spcAft>
            </a:pPr>
            <a:r>
              <a:rPr lang="en-US" sz="4900" dirty="0">
                <a:latin typeface="Calibri"/>
                <a:ea typeface="Calibri"/>
                <a:cs typeface="Times New Roman"/>
              </a:rPr>
              <a:t>Anderson, E. (1999). </a:t>
            </a:r>
            <a:r>
              <a:rPr lang="en-US" sz="4900" i="1" dirty="0">
                <a:latin typeface="Calibri"/>
                <a:ea typeface="Calibri"/>
                <a:cs typeface="Times New Roman"/>
              </a:rPr>
              <a:t>The Code of the Street: Decency, Violence, and the Moral Life of the Inner City.</a:t>
            </a:r>
            <a:r>
              <a:rPr lang="en-US" sz="4900" dirty="0">
                <a:latin typeface="Calibri"/>
                <a:ea typeface="Calibri"/>
                <a:cs typeface="Times New Roman"/>
              </a:rPr>
              <a:t> New York, NY: W. W. Norton &amp; Company.  </a:t>
            </a:r>
          </a:p>
          <a:p>
            <a:pPr marL="0" indent="0">
              <a:spcBef>
                <a:spcPts val="0"/>
              </a:spcBef>
              <a:spcAft>
                <a:spcPts val="0"/>
              </a:spcAft>
              <a:buNone/>
            </a:pPr>
            <a:r>
              <a:rPr lang="en-US" sz="4900" dirty="0">
                <a:latin typeface="Calibri"/>
                <a:ea typeface="Calibri"/>
                <a:cs typeface="Times New Roman"/>
              </a:rPr>
              <a:t> </a:t>
            </a:r>
          </a:p>
          <a:p>
            <a:pPr marL="457200" marR="0" indent="-457200">
              <a:spcBef>
                <a:spcPts val="0"/>
              </a:spcBef>
              <a:spcAft>
                <a:spcPts val="0"/>
              </a:spcAft>
            </a:pPr>
            <a:r>
              <a:rPr lang="en-US" sz="4900" dirty="0">
                <a:latin typeface="Calibri"/>
                <a:ea typeface="Calibri"/>
                <a:cs typeface="Times New Roman"/>
              </a:rPr>
              <a:t>Badger, E. (2017, September 18). Whites Have Huge Wealth Gap Over Blacks (But Don’t Know It). </a:t>
            </a:r>
            <a:r>
              <a:rPr lang="en-US" sz="4900" i="1" dirty="0">
                <a:latin typeface="Calibri"/>
                <a:ea typeface="Calibri"/>
                <a:cs typeface="Times New Roman"/>
              </a:rPr>
              <a:t>New York Times. </a:t>
            </a:r>
            <a:r>
              <a:rPr lang="en-US" sz="4900" dirty="0">
                <a:latin typeface="Calibri"/>
                <a:ea typeface="Calibri"/>
                <a:cs typeface="Times New Roman"/>
              </a:rPr>
              <a:t>Retrieved from </a:t>
            </a:r>
            <a:r>
              <a:rPr lang="en-US" sz="4900" u="sng" dirty="0">
                <a:solidFill>
                  <a:srgbClr val="0000FF"/>
                </a:solidFill>
                <a:latin typeface="Calibri"/>
                <a:ea typeface="Calibri"/>
                <a:cs typeface="Times New Roman"/>
                <a:hlinkClick r:id="rId6"/>
              </a:rPr>
              <a:t>https://www.nytimes.com</a:t>
            </a:r>
            <a:r>
              <a:rPr lang="en-US" sz="4900" dirty="0">
                <a:latin typeface="Calibri"/>
                <a:ea typeface="Calibri"/>
                <a:cs typeface="Times New Roman"/>
              </a:rPr>
              <a:t>/</a:t>
            </a:r>
          </a:p>
          <a:p>
            <a:pPr marL="0" indent="0">
              <a:spcBef>
                <a:spcPts val="0"/>
              </a:spcBef>
              <a:spcAft>
                <a:spcPts val="0"/>
              </a:spcAft>
              <a:buNone/>
            </a:pPr>
            <a:r>
              <a:rPr lang="en-US" sz="4900" dirty="0">
                <a:latin typeface="Calibri"/>
                <a:ea typeface="Calibri"/>
                <a:cs typeface="Times New Roman"/>
              </a:rPr>
              <a:t> </a:t>
            </a:r>
          </a:p>
          <a:p>
            <a:pPr marL="457200" marR="0" indent="-457200">
              <a:spcBef>
                <a:spcPts val="0"/>
              </a:spcBef>
              <a:spcAft>
                <a:spcPts val="0"/>
              </a:spcAft>
            </a:pPr>
            <a:r>
              <a:rPr lang="en-US" sz="4900" dirty="0">
                <a:latin typeface="Calibri"/>
                <a:ea typeface="Calibri"/>
                <a:cs typeface="Times New Roman"/>
              </a:rPr>
              <a:t>Goff, P.A, Jackson, M.C., Lewis Di Leone, B.A., </a:t>
            </a:r>
            <a:r>
              <a:rPr lang="en-US" sz="4900" dirty="0" err="1">
                <a:latin typeface="Calibri"/>
                <a:ea typeface="Calibri"/>
                <a:cs typeface="Times New Roman"/>
              </a:rPr>
              <a:t>Culotta</a:t>
            </a:r>
            <a:r>
              <a:rPr lang="en-US" sz="4900" dirty="0">
                <a:latin typeface="Calibri"/>
                <a:ea typeface="Calibri"/>
                <a:cs typeface="Times New Roman"/>
              </a:rPr>
              <a:t>, C.M., &amp; </a:t>
            </a:r>
            <a:r>
              <a:rPr lang="en-US" sz="4900" dirty="0" err="1">
                <a:latin typeface="Calibri"/>
                <a:ea typeface="Calibri"/>
                <a:cs typeface="Times New Roman"/>
              </a:rPr>
              <a:t>DiTomasso</a:t>
            </a:r>
            <a:r>
              <a:rPr lang="en-US" sz="4900" dirty="0">
                <a:latin typeface="Calibri"/>
                <a:ea typeface="Calibri"/>
                <a:cs typeface="Times New Roman"/>
              </a:rPr>
              <a:t>, N.A. (2014). The Essence of Innocence: Consequences of Dehumanizing Black Children. </a:t>
            </a:r>
            <a:r>
              <a:rPr lang="en-US" sz="4900" i="1" dirty="0">
                <a:latin typeface="Calibri"/>
                <a:ea typeface="Calibri"/>
                <a:cs typeface="Times New Roman"/>
              </a:rPr>
              <a:t>Journal of Personality and Social Psychology</a:t>
            </a:r>
            <a:r>
              <a:rPr lang="en-US" sz="4900" dirty="0">
                <a:latin typeface="Calibri"/>
                <a:ea typeface="Calibri"/>
                <a:cs typeface="Times New Roman"/>
              </a:rPr>
              <a:t>, </a:t>
            </a:r>
            <a:r>
              <a:rPr lang="en-US" sz="4900" i="1" dirty="0">
                <a:latin typeface="Calibri"/>
                <a:ea typeface="Calibri"/>
                <a:cs typeface="Times New Roman"/>
              </a:rPr>
              <a:t>106</a:t>
            </a:r>
            <a:r>
              <a:rPr lang="en-US" sz="4900" dirty="0">
                <a:latin typeface="Calibri"/>
                <a:ea typeface="Calibri"/>
                <a:cs typeface="Times New Roman"/>
              </a:rPr>
              <a:t>(4), 526-545. </a:t>
            </a:r>
            <a:r>
              <a:rPr lang="en-US" sz="4900" dirty="0" err="1">
                <a:latin typeface="Calibri"/>
                <a:ea typeface="Calibri"/>
                <a:cs typeface="Times New Roman"/>
              </a:rPr>
              <a:t>doi</a:t>
            </a:r>
            <a:r>
              <a:rPr lang="en-US" sz="4900" dirty="0">
                <a:latin typeface="Calibri"/>
                <a:ea typeface="Calibri"/>
                <a:cs typeface="Times New Roman"/>
              </a:rPr>
              <a:t>: </a:t>
            </a:r>
            <a:r>
              <a:rPr lang="en-US" sz="4900" u="sng" dirty="0" smtClean="0">
                <a:solidFill>
                  <a:srgbClr val="0000FF"/>
                </a:solidFill>
                <a:latin typeface="Calibri"/>
                <a:ea typeface="Calibri"/>
                <a:cs typeface="Times New Roman"/>
                <a:hlinkClick r:id="rId7"/>
              </a:rPr>
              <a:t>10.1037/a0035663</a:t>
            </a:r>
            <a:endParaRPr lang="en-US" sz="4900" u="sng" dirty="0" smtClean="0">
              <a:solidFill>
                <a:srgbClr val="0000FF"/>
              </a:solidFill>
              <a:latin typeface="Calibri"/>
              <a:ea typeface="Calibri"/>
              <a:cs typeface="Times New Roman"/>
            </a:endParaRPr>
          </a:p>
          <a:p>
            <a:pPr marL="457200" marR="0" indent="-457200">
              <a:spcBef>
                <a:spcPts val="0"/>
              </a:spcBef>
              <a:spcAft>
                <a:spcPts val="0"/>
              </a:spcAft>
            </a:pPr>
            <a:endParaRPr lang="en-US" sz="4900" dirty="0">
              <a:latin typeface="Calibri"/>
              <a:ea typeface="Calibri"/>
              <a:cs typeface="Times New Roman"/>
            </a:endParaRPr>
          </a:p>
          <a:p>
            <a:pPr marL="457200" marR="0" indent="-457200">
              <a:spcBef>
                <a:spcPts val="0"/>
              </a:spcBef>
              <a:spcAft>
                <a:spcPts val="0"/>
              </a:spcAft>
            </a:pPr>
            <a:r>
              <a:rPr lang="en-US" sz="4900" dirty="0">
                <a:ea typeface="Calibri"/>
                <a:cs typeface="Times New Roman"/>
              </a:rPr>
              <a:t>Henning, K. (2013). Criminalizing Normal Adolescent Behavior in Communities of Color: The Role of Prosecutors in Juvenile Justice Reform. </a:t>
            </a:r>
            <a:r>
              <a:rPr lang="en-US" sz="4900" i="1" dirty="0">
                <a:ea typeface="Calibri"/>
                <a:cs typeface="Times New Roman"/>
              </a:rPr>
              <a:t>Cornell Law Review, 8. </a:t>
            </a:r>
            <a:r>
              <a:rPr lang="en-US" sz="4900" dirty="0">
                <a:ea typeface="Calibri"/>
                <a:cs typeface="Times New Roman"/>
              </a:rPr>
              <a:t>Retrieved from </a:t>
            </a:r>
            <a:r>
              <a:rPr lang="en-US" sz="4900" u="sng" dirty="0">
                <a:solidFill>
                  <a:srgbClr val="0000FF"/>
                </a:solidFill>
                <a:ea typeface="Calibri"/>
                <a:cs typeface="Times New Roman"/>
                <a:hlinkClick r:id="rId8"/>
              </a:rPr>
              <a:t>https://scholarship.law.cornell.edu/cgi/viewcontent.cgi?referer=https://www.google.com/&amp;httpsredir=1&amp;article=3262&amp;context=clr</a:t>
            </a:r>
            <a:endParaRPr lang="en-US" sz="4900" dirty="0">
              <a:ea typeface="Calibri"/>
              <a:cs typeface="Times New Roman"/>
            </a:endParaRPr>
          </a:p>
          <a:p>
            <a:pPr marL="0" indent="0">
              <a:spcBef>
                <a:spcPts val="0"/>
              </a:spcBef>
              <a:spcAft>
                <a:spcPts val="0"/>
              </a:spcAft>
              <a:buNone/>
            </a:pPr>
            <a:r>
              <a:rPr lang="en-US" sz="4900" dirty="0">
                <a:ea typeface="Calibri"/>
                <a:cs typeface="Times New Roman"/>
              </a:rPr>
              <a:t> </a:t>
            </a:r>
          </a:p>
          <a:p>
            <a:pPr marL="457200" marR="0" indent="-457200">
              <a:spcBef>
                <a:spcPts val="0"/>
              </a:spcBef>
              <a:spcAft>
                <a:spcPts val="0"/>
              </a:spcAft>
            </a:pPr>
            <a:r>
              <a:rPr lang="en-US" sz="4900" dirty="0">
                <a:ea typeface="Calibri"/>
                <a:cs typeface="Times New Roman"/>
              </a:rPr>
              <a:t>Jan, T. (2018, March 28). Redlining was banned 50 years ago. It’s still hurting minorities today. </a:t>
            </a:r>
            <a:r>
              <a:rPr lang="en-US" sz="4900" i="1" dirty="0">
                <a:ea typeface="Calibri"/>
                <a:cs typeface="Times New Roman"/>
              </a:rPr>
              <a:t>The Washington Post. </a:t>
            </a:r>
            <a:r>
              <a:rPr lang="en-US" sz="4900" dirty="0">
                <a:ea typeface="Calibri"/>
                <a:cs typeface="Times New Roman"/>
              </a:rPr>
              <a:t>Retrieved from </a:t>
            </a:r>
            <a:r>
              <a:rPr lang="en-US" sz="4900" u="sng" dirty="0">
                <a:solidFill>
                  <a:srgbClr val="0000FF"/>
                </a:solidFill>
                <a:ea typeface="Calibri"/>
                <a:cs typeface="Times New Roman"/>
                <a:hlinkClick r:id="rId9"/>
              </a:rPr>
              <a:t>https://www.washingtonpost.com</a:t>
            </a:r>
            <a:r>
              <a:rPr lang="en-US" sz="4900" u="sng" dirty="0" smtClean="0">
                <a:solidFill>
                  <a:srgbClr val="0000FF"/>
                </a:solidFill>
                <a:ea typeface="Calibri"/>
                <a:cs typeface="Times New Roman"/>
                <a:hlinkClick r:id="rId9"/>
              </a:rPr>
              <a:t>/</a:t>
            </a:r>
            <a:endParaRPr lang="en-US" sz="4900" u="sng" dirty="0" smtClean="0">
              <a:solidFill>
                <a:srgbClr val="0000FF"/>
              </a:solidFill>
              <a:ea typeface="Calibri"/>
              <a:cs typeface="Times New Roman"/>
            </a:endParaRPr>
          </a:p>
          <a:p>
            <a:pPr marL="0" marR="0" indent="0">
              <a:spcBef>
                <a:spcPts val="0"/>
              </a:spcBef>
              <a:spcAft>
                <a:spcPts val="0"/>
              </a:spcAft>
              <a:buNone/>
            </a:pPr>
            <a:endParaRPr lang="en-US" sz="4900" u="sng" dirty="0" smtClean="0">
              <a:solidFill>
                <a:srgbClr val="0000FF"/>
              </a:solidFill>
              <a:ea typeface="Calibri"/>
              <a:cs typeface="Times New Roman"/>
            </a:endParaRPr>
          </a:p>
          <a:p>
            <a:pPr marL="0" marR="0" indent="0">
              <a:spcBef>
                <a:spcPts val="0"/>
              </a:spcBef>
              <a:spcAft>
                <a:spcPts val="0"/>
              </a:spcAft>
              <a:buNone/>
            </a:pPr>
            <a:endParaRPr lang="en-US" sz="4900" dirty="0">
              <a:ea typeface="Calibri"/>
              <a:cs typeface="Times New Roman"/>
            </a:endParaRPr>
          </a:p>
          <a:p>
            <a:endParaRPr lang="en-US" dirty="0"/>
          </a:p>
        </p:txBody>
      </p:sp>
    </p:spTree>
    <p:extLst>
      <p:ext uri="{BB962C8B-B14F-4D97-AF65-F5344CB8AC3E}">
        <p14:creationId xmlns:p14="http://schemas.microsoft.com/office/powerpoint/2010/main" val="1109546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Hebrew"/>
              </a:rPr>
              <a:t>Action Planning</a:t>
            </a:r>
            <a:endParaRPr lang="en-US" b="1" dirty="0">
              <a:latin typeface="Arial Hebrew"/>
            </a:endParaRPr>
          </a:p>
        </p:txBody>
      </p:sp>
      <p:sp>
        <p:nvSpPr>
          <p:cNvPr id="3" name="Content Placeholder 2"/>
          <p:cNvSpPr>
            <a:spLocks noGrp="1"/>
          </p:cNvSpPr>
          <p:nvPr>
            <p:ph idx="1"/>
          </p:nvPr>
        </p:nvSpPr>
        <p:spPr/>
        <p:txBody>
          <a:bodyPr/>
          <a:lstStyle/>
          <a:p>
            <a:pPr marL="0" indent="0">
              <a:buNone/>
            </a:pPr>
            <a:r>
              <a:rPr lang="en-US" dirty="0" smtClean="0">
                <a:latin typeface="Arial Hebrew"/>
              </a:rPr>
              <a:t>Take a few moments to develop </a:t>
            </a:r>
          </a:p>
          <a:p>
            <a:pPr marL="0" indent="0">
              <a:buNone/>
            </a:pPr>
            <a:endParaRPr lang="en-US" dirty="0">
              <a:latin typeface="Arial Hebrew"/>
            </a:endParaRPr>
          </a:p>
          <a:p>
            <a:pPr marL="514350" indent="-514350">
              <a:buAutoNum type="arabicPeriod"/>
            </a:pPr>
            <a:r>
              <a:rPr lang="en-US" dirty="0" smtClean="0">
                <a:latin typeface="Arial Hebrew"/>
              </a:rPr>
              <a:t>Two to three actions you will take in the short term</a:t>
            </a:r>
          </a:p>
          <a:p>
            <a:pPr marL="514350" indent="-514350">
              <a:buAutoNum type="arabicPeriod"/>
            </a:pPr>
            <a:r>
              <a:rPr lang="en-US" dirty="0" smtClean="0">
                <a:latin typeface="Arial Hebrew"/>
              </a:rPr>
              <a:t>One to two actions you will take in the long term</a:t>
            </a:r>
          </a:p>
          <a:p>
            <a:pPr marL="514350" indent="-514350">
              <a:buAutoNum type="arabicPeriod"/>
            </a:pPr>
            <a:endParaRPr lang="en-US" dirty="0">
              <a:latin typeface="Arial Hebrew"/>
            </a:endParaRPr>
          </a:p>
          <a:p>
            <a:pPr marL="0" indent="0">
              <a:buNone/>
            </a:pPr>
            <a:endParaRPr lang="en-US" dirty="0">
              <a:latin typeface="Arial Hebrew"/>
            </a:endParaRPr>
          </a:p>
        </p:txBody>
      </p:sp>
    </p:spTree>
    <p:extLst>
      <p:ext uri="{BB962C8B-B14F-4D97-AF65-F5344CB8AC3E}">
        <p14:creationId xmlns:p14="http://schemas.microsoft.com/office/powerpoint/2010/main" val="2361737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Hebrew"/>
                <a:hlinkClick r:id="rId2"/>
              </a:rPr>
              <a:t>Privilege walk</a:t>
            </a:r>
            <a:endParaRPr lang="en-US" b="1" dirty="0">
              <a:latin typeface="Arial Hebrew"/>
            </a:endParaRPr>
          </a:p>
        </p:txBody>
      </p:sp>
    </p:spTree>
    <p:extLst>
      <p:ext uri="{BB962C8B-B14F-4D97-AF65-F5344CB8AC3E}">
        <p14:creationId xmlns:p14="http://schemas.microsoft.com/office/powerpoint/2010/main" val="4101127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Hebrew"/>
              </a:rPr>
              <a:t>Evaluations!</a:t>
            </a:r>
            <a:endParaRPr lang="en-US" b="1" dirty="0">
              <a:latin typeface="Arial Hebrew"/>
            </a:endParaRPr>
          </a:p>
        </p:txBody>
      </p:sp>
      <p:sp>
        <p:nvSpPr>
          <p:cNvPr id="3" name="Content Placeholder 2"/>
          <p:cNvSpPr>
            <a:spLocks noGrp="1"/>
          </p:cNvSpPr>
          <p:nvPr>
            <p:ph idx="1"/>
          </p:nvPr>
        </p:nvSpPr>
        <p:spPr/>
        <p:txBody>
          <a:bodyPr/>
          <a:lstStyle/>
          <a:p>
            <a:pPr marL="0" indent="0" algn="ctr">
              <a:buNone/>
            </a:pPr>
            <a:r>
              <a:rPr lang="en-US" dirty="0" smtClean="0">
                <a:latin typeface="Arial Hebrew"/>
              </a:rPr>
              <a:t>Thank you!</a:t>
            </a:r>
          </a:p>
          <a:p>
            <a:pPr marL="0" indent="0" algn="ctr">
              <a:buNone/>
            </a:pPr>
            <a:endParaRPr lang="en-US" i="1" dirty="0">
              <a:latin typeface="Arial Hebrew"/>
            </a:endParaRPr>
          </a:p>
          <a:p>
            <a:pPr marL="0" indent="0" algn="ctr">
              <a:buNone/>
            </a:pPr>
            <a:r>
              <a:rPr lang="en-US" i="1" dirty="0" smtClean="0">
                <a:latin typeface="Arial Hebrew"/>
              </a:rPr>
              <a:t>What else do you need to feel comfortable facilitating these conversations?</a:t>
            </a:r>
          </a:p>
          <a:p>
            <a:pPr marL="0" indent="0">
              <a:buNone/>
            </a:pPr>
            <a:endParaRPr lang="en-US" dirty="0"/>
          </a:p>
          <a:p>
            <a:pPr marL="0" indent="0">
              <a:buNone/>
            </a:pPr>
            <a:r>
              <a:rPr lang="en-US" dirty="0" smtClean="0">
                <a:latin typeface="Arial Hebrew"/>
              </a:rPr>
              <a:t>Katie Byrne – </a:t>
            </a:r>
            <a:r>
              <a:rPr lang="en-US" dirty="0" smtClean="0">
                <a:latin typeface="Arial Hebrew"/>
                <a:hlinkClick r:id="rId2"/>
              </a:rPr>
              <a:t>katie.byrne@state.ma.us</a:t>
            </a:r>
            <a:endParaRPr lang="en-US" dirty="0" smtClean="0">
              <a:latin typeface="Arial Hebrew"/>
            </a:endParaRPr>
          </a:p>
          <a:p>
            <a:pPr marL="0" indent="0">
              <a:buNone/>
            </a:pPr>
            <a:r>
              <a:rPr lang="en-US" dirty="0" smtClean="0">
                <a:latin typeface="Arial Hebrew"/>
              </a:rPr>
              <a:t>Garry Porter- </a:t>
            </a:r>
            <a:r>
              <a:rPr lang="en-US" dirty="0" smtClean="0">
                <a:latin typeface="Arial Hebrew"/>
                <a:hlinkClick r:id="rId3"/>
              </a:rPr>
              <a:t>garry.porter@jud.state.ma.us</a:t>
            </a:r>
            <a:endParaRPr lang="en-US" dirty="0" smtClean="0">
              <a:latin typeface="Arial Hebrew"/>
            </a:endParaRPr>
          </a:p>
          <a:p>
            <a:pPr marL="0" indent="0">
              <a:buNone/>
            </a:pPr>
            <a:endParaRPr lang="en-US" dirty="0">
              <a:latin typeface="Arial Hebrew"/>
            </a:endParaRPr>
          </a:p>
        </p:txBody>
      </p:sp>
    </p:spTree>
    <p:extLst>
      <p:ext uri="{BB962C8B-B14F-4D97-AF65-F5344CB8AC3E}">
        <p14:creationId xmlns:p14="http://schemas.microsoft.com/office/powerpoint/2010/main" val="1237899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Hebrew"/>
              </a:rPr>
              <a:t>Unequal Opportunity Race</a:t>
            </a:r>
            <a:endParaRPr lang="en-US" sz="3600" b="1" dirty="0">
              <a:latin typeface="Arial Hebrew"/>
            </a:endParaRPr>
          </a:p>
        </p:txBody>
      </p:sp>
      <p:sp>
        <p:nvSpPr>
          <p:cNvPr id="3" name="Content Placeholder 2"/>
          <p:cNvSpPr>
            <a:spLocks noGrp="1"/>
          </p:cNvSpPr>
          <p:nvPr>
            <p:ph idx="1"/>
          </p:nvPr>
        </p:nvSpPr>
        <p:spPr/>
        <p:txBody>
          <a:bodyPr/>
          <a:lstStyle/>
          <a:p>
            <a:pPr marL="0" indent="0" algn="ctr">
              <a:buNone/>
            </a:pPr>
            <a:r>
              <a:rPr lang="en-US" i="1" dirty="0" smtClean="0">
                <a:latin typeface="Arial Hebrew"/>
                <a:hlinkClick r:id="rId3"/>
              </a:rPr>
              <a:t>This isn’t a new problem</a:t>
            </a:r>
            <a:endParaRPr lang="en-US" i="1" dirty="0" smtClean="0">
              <a:latin typeface="Arial Hebrew"/>
            </a:endParaRPr>
          </a:p>
          <a:p>
            <a:pPr marL="0" indent="0" algn="ctr">
              <a:buNone/>
            </a:pPr>
            <a:endParaRPr lang="en-US" i="1" dirty="0"/>
          </a:p>
          <a:p>
            <a:pPr marL="0" indent="0" algn="ctr">
              <a:buNone/>
            </a:pPr>
            <a:endParaRPr lang="en-US" i="1" dirty="0" smtClean="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514600"/>
            <a:ext cx="5206326" cy="3095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2302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718"/>
            <a:ext cx="7579952" cy="734430"/>
          </a:xfrm>
        </p:spPr>
        <p:txBody>
          <a:bodyPr>
            <a:normAutofit fontScale="90000"/>
          </a:bodyPr>
          <a:lstStyle/>
          <a:p>
            <a:r>
              <a:rPr lang="en-US" b="1" dirty="0" smtClean="0"/>
              <a:t>Detention Population</a:t>
            </a:r>
            <a:endParaRPr lang="en-US" b="1" dirty="0"/>
          </a:p>
        </p:txBody>
      </p:sp>
      <p:sp>
        <p:nvSpPr>
          <p:cNvPr id="8" name="Content Placeholder 7"/>
          <p:cNvSpPr>
            <a:spLocks noGrp="1"/>
          </p:cNvSpPr>
          <p:nvPr>
            <p:ph sz="half" idx="1"/>
          </p:nvPr>
        </p:nvSpPr>
        <p:spPr>
          <a:xfrm>
            <a:off x="243550" y="1995144"/>
            <a:ext cx="1652661" cy="970710"/>
          </a:xfrm>
        </p:spPr>
        <p:txBody>
          <a:bodyPr>
            <a:noAutofit/>
          </a:bodyPr>
          <a:lstStyle/>
          <a:p>
            <a:pPr marL="0" indent="0" algn="ctr">
              <a:spcBef>
                <a:spcPts val="0"/>
              </a:spcBef>
              <a:spcAft>
                <a:spcPts val="0"/>
              </a:spcAft>
              <a:buNone/>
            </a:pPr>
            <a:r>
              <a:rPr lang="en-US" u="sng" dirty="0" smtClean="0">
                <a:solidFill>
                  <a:schemeClr val="tx2"/>
                </a:solidFill>
                <a:latin typeface="Arial Hebrew"/>
                <a:cs typeface="Arial Hebrew"/>
              </a:rPr>
              <a:t>White</a:t>
            </a:r>
          </a:p>
          <a:p>
            <a:pPr marL="0" indent="0" algn="ctr">
              <a:spcBef>
                <a:spcPts val="0"/>
              </a:spcBef>
              <a:spcAft>
                <a:spcPts val="0"/>
              </a:spcAft>
              <a:buNone/>
            </a:pPr>
            <a:r>
              <a:rPr lang="en-US" dirty="0" smtClean="0">
                <a:solidFill>
                  <a:schemeClr val="tx2"/>
                </a:solidFill>
                <a:latin typeface="Arial Hebrew"/>
                <a:cs typeface="Arial Hebrew"/>
              </a:rPr>
              <a:t>6</a:t>
            </a:r>
            <a:endParaRPr lang="en-US" sz="3200" dirty="0">
              <a:solidFill>
                <a:schemeClr val="tx2"/>
              </a:solidFill>
              <a:latin typeface="Arial Hebrew"/>
              <a:cs typeface="Arial Hebrew"/>
            </a:endParaRPr>
          </a:p>
        </p:txBody>
      </p:sp>
      <p:sp>
        <p:nvSpPr>
          <p:cNvPr id="9" name="Content Placeholder 7"/>
          <p:cNvSpPr>
            <a:spLocks noGrp="1"/>
          </p:cNvSpPr>
          <p:nvPr>
            <p:ph sz="half" idx="1"/>
          </p:nvPr>
        </p:nvSpPr>
        <p:spPr>
          <a:xfrm>
            <a:off x="7332511" y="2818000"/>
            <a:ext cx="1400497" cy="1165468"/>
          </a:xfrm>
        </p:spPr>
        <p:txBody>
          <a:bodyPr>
            <a:noAutofit/>
          </a:bodyPr>
          <a:lstStyle/>
          <a:p>
            <a:pPr marL="0" indent="0" algn="ctr">
              <a:spcBef>
                <a:spcPts val="0"/>
              </a:spcBef>
              <a:spcAft>
                <a:spcPts val="0"/>
              </a:spcAft>
              <a:buNone/>
            </a:pPr>
            <a:r>
              <a:rPr lang="en-US" u="sng" dirty="0" smtClean="0">
                <a:solidFill>
                  <a:srgbClr val="48ADFF"/>
                </a:solidFill>
                <a:latin typeface="Arial Hebrew"/>
                <a:cs typeface="Arial Hebrew"/>
              </a:rPr>
              <a:t>Black</a:t>
            </a:r>
          </a:p>
          <a:p>
            <a:pPr marL="0" indent="0" algn="ctr">
              <a:spcBef>
                <a:spcPts val="0"/>
              </a:spcBef>
              <a:spcAft>
                <a:spcPts val="0"/>
              </a:spcAft>
              <a:buNone/>
            </a:pPr>
            <a:r>
              <a:rPr lang="en-US" dirty="0" smtClean="0">
                <a:solidFill>
                  <a:srgbClr val="48ADFF"/>
                </a:solidFill>
                <a:latin typeface="Arial Hebrew"/>
                <a:cs typeface="Arial Hebrew"/>
              </a:rPr>
              <a:t>27</a:t>
            </a:r>
            <a:endParaRPr lang="en-US" sz="2000" dirty="0">
              <a:solidFill>
                <a:srgbClr val="48ADFF"/>
              </a:solidFill>
              <a:latin typeface="Arial Hebrew"/>
              <a:cs typeface="Arial Hebrew"/>
            </a:endParaRPr>
          </a:p>
        </p:txBody>
      </p:sp>
      <p:sp>
        <p:nvSpPr>
          <p:cNvPr id="10" name="Content Placeholder 7"/>
          <p:cNvSpPr>
            <a:spLocks noGrp="1"/>
          </p:cNvSpPr>
          <p:nvPr>
            <p:ph sz="half" idx="1"/>
          </p:nvPr>
        </p:nvSpPr>
        <p:spPr>
          <a:xfrm>
            <a:off x="1" y="5292445"/>
            <a:ext cx="1896210" cy="652314"/>
          </a:xfrm>
        </p:spPr>
        <p:txBody>
          <a:bodyPr>
            <a:noAutofit/>
          </a:bodyPr>
          <a:lstStyle/>
          <a:p>
            <a:pPr marL="0" indent="0" algn="ctr">
              <a:spcBef>
                <a:spcPts val="0"/>
              </a:spcBef>
              <a:spcAft>
                <a:spcPts val="0"/>
              </a:spcAft>
              <a:buNone/>
            </a:pPr>
            <a:r>
              <a:rPr lang="en-US" u="sng" dirty="0" smtClean="0">
                <a:solidFill>
                  <a:schemeClr val="accent5">
                    <a:lumMod val="60000"/>
                    <a:lumOff val="40000"/>
                  </a:schemeClr>
                </a:solidFill>
                <a:latin typeface="Arial Hebrew"/>
                <a:cs typeface="Arial Hebrew"/>
              </a:rPr>
              <a:t>Hispanic</a:t>
            </a:r>
          </a:p>
          <a:p>
            <a:pPr marL="0" indent="0" algn="ctr">
              <a:spcBef>
                <a:spcPts val="0"/>
              </a:spcBef>
              <a:spcAft>
                <a:spcPts val="0"/>
              </a:spcAft>
              <a:buNone/>
            </a:pPr>
            <a:r>
              <a:rPr lang="en-US" dirty="0" smtClean="0">
                <a:solidFill>
                  <a:schemeClr val="accent5">
                    <a:lumMod val="60000"/>
                    <a:lumOff val="40000"/>
                  </a:schemeClr>
                </a:solidFill>
                <a:latin typeface="Arial Hebrew"/>
                <a:cs typeface="Arial Hebrew"/>
              </a:rPr>
              <a:t>28</a:t>
            </a:r>
            <a:endParaRPr lang="en-US" sz="3600" dirty="0">
              <a:solidFill>
                <a:schemeClr val="accent5">
                  <a:lumMod val="60000"/>
                  <a:lumOff val="40000"/>
                </a:schemeClr>
              </a:solidFill>
              <a:latin typeface="Arial Hebrew"/>
              <a:cs typeface="Arial Hebrew"/>
            </a:endParaRPr>
          </a:p>
        </p:txBody>
      </p:sp>
      <p:sp>
        <p:nvSpPr>
          <p:cNvPr id="11" name="Content Placeholder 7"/>
          <p:cNvSpPr>
            <a:spLocks noGrp="1"/>
          </p:cNvSpPr>
          <p:nvPr>
            <p:ph sz="half" idx="1"/>
          </p:nvPr>
        </p:nvSpPr>
        <p:spPr>
          <a:xfrm>
            <a:off x="7332510" y="5727320"/>
            <a:ext cx="1557067" cy="434877"/>
          </a:xfrm>
        </p:spPr>
        <p:txBody>
          <a:bodyPr>
            <a:noAutofit/>
          </a:bodyPr>
          <a:lstStyle/>
          <a:p>
            <a:pPr marL="0" indent="0" algn="ctr">
              <a:spcBef>
                <a:spcPts val="0"/>
              </a:spcBef>
              <a:spcAft>
                <a:spcPts val="0"/>
              </a:spcAft>
              <a:buNone/>
            </a:pPr>
            <a:r>
              <a:rPr lang="en-US" u="sng" dirty="0" smtClean="0">
                <a:solidFill>
                  <a:srgbClr val="008000"/>
                </a:solidFill>
                <a:latin typeface="Arial Hebrew"/>
                <a:cs typeface="Arial Hebrew"/>
              </a:rPr>
              <a:t>Asian</a:t>
            </a:r>
          </a:p>
          <a:p>
            <a:pPr marL="0" indent="0" algn="ctr">
              <a:spcBef>
                <a:spcPts val="0"/>
              </a:spcBef>
              <a:spcAft>
                <a:spcPts val="0"/>
              </a:spcAft>
              <a:buNone/>
            </a:pPr>
            <a:r>
              <a:rPr lang="en-US" dirty="0" smtClean="0">
                <a:solidFill>
                  <a:srgbClr val="008000"/>
                </a:solidFill>
                <a:latin typeface="Arial Hebrew"/>
                <a:cs typeface="Arial Hebrew"/>
              </a:rPr>
              <a:t>1</a:t>
            </a:r>
            <a:endParaRPr lang="en-US" sz="3600" dirty="0">
              <a:solidFill>
                <a:srgbClr val="008000"/>
              </a:solidFill>
              <a:latin typeface="Arial Hebrew"/>
              <a:cs typeface="Arial Hebrew"/>
            </a:endParaRPr>
          </a:p>
        </p:txBody>
      </p:sp>
      <p:sp>
        <p:nvSpPr>
          <p:cNvPr id="12" name="TextBox 11"/>
          <p:cNvSpPr txBox="1"/>
          <p:nvPr/>
        </p:nvSpPr>
        <p:spPr>
          <a:xfrm>
            <a:off x="243550" y="869753"/>
            <a:ext cx="8646028" cy="1107996"/>
          </a:xfrm>
          <a:prstGeom prst="rect">
            <a:avLst/>
          </a:prstGeom>
          <a:noFill/>
        </p:spPr>
        <p:txBody>
          <a:bodyPr wrap="square" rtlCol="0">
            <a:spAutoFit/>
          </a:bodyPr>
          <a:lstStyle/>
          <a:p>
            <a:r>
              <a:rPr lang="en-US" sz="2400" dirty="0">
                <a:latin typeface="Arial Hebrew"/>
                <a:cs typeface="Arial Hebrew"/>
              </a:rPr>
              <a:t>For every </a:t>
            </a:r>
            <a:r>
              <a:rPr lang="en-US" sz="2400" b="1" i="1" dirty="0">
                <a:latin typeface="Arial Hebrew"/>
                <a:cs typeface="Arial Hebrew"/>
              </a:rPr>
              <a:t>10,000</a:t>
            </a:r>
            <a:r>
              <a:rPr lang="en-US" sz="2400" dirty="0">
                <a:latin typeface="Arial Hebrew"/>
                <a:cs typeface="Arial Hebrew"/>
              </a:rPr>
              <a:t> </a:t>
            </a:r>
            <a:r>
              <a:rPr lang="en-US" sz="2400" dirty="0" smtClean="0">
                <a:latin typeface="Arial Hebrew"/>
                <a:cs typeface="Arial Hebrew"/>
              </a:rPr>
              <a:t>youth, </a:t>
            </a:r>
            <a:r>
              <a:rPr lang="en-US" sz="2400" dirty="0">
                <a:latin typeface="Arial Hebrew"/>
                <a:cs typeface="Arial Hebrew"/>
              </a:rPr>
              <a:t>age 7-17 </a:t>
            </a:r>
            <a:r>
              <a:rPr lang="en-US" sz="2400" dirty="0" smtClean="0">
                <a:latin typeface="Arial Hebrew"/>
                <a:cs typeface="Arial Hebrew"/>
              </a:rPr>
              <a:t>in Massachusetts in </a:t>
            </a:r>
            <a:r>
              <a:rPr lang="en-US" sz="2400" dirty="0">
                <a:latin typeface="Arial Hebrew"/>
                <a:cs typeface="Arial Hebrew"/>
              </a:rPr>
              <a:t>2017, </a:t>
            </a:r>
            <a:r>
              <a:rPr lang="en-US" sz="2400" b="1" i="1" dirty="0" smtClean="0">
                <a:latin typeface="Arial Hebrew"/>
                <a:cs typeface="Arial Hebrew"/>
              </a:rPr>
              <a:t>12</a:t>
            </a:r>
            <a:r>
              <a:rPr lang="en-US" sz="2400" dirty="0" smtClean="0">
                <a:latin typeface="Arial Hebrew"/>
                <a:cs typeface="Arial Hebrew"/>
              </a:rPr>
              <a:t> </a:t>
            </a:r>
            <a:r>
              <a:rPr lang="en-US" sz="2400" dirty="0">
                <a:latin typeface="Arial Hebrew"/>
                <a:cs typeface="Arial Hebrew"/>
              </a:rPr>
              <a:t>were detained</a:t>
            </a:r>
          </a:p>
          <a:p>
            <a:endParaRPr lang="en-US" dirty="0"/>
          </a:p>
        </p:txBody>
      </p:sp>
      <p:pic>
        <p:nvPicPr>
          <p:cNvPr id="14" name="Picture 13" descr="Screen Shot 2019-03-07 at 9.28.03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6211" y="1896165"/>
            <a:ext cx="5014706" cy="4266032"/>
          </a:xfrm>
          <a:prstGeom prst="rect">
            <a:avLst/>
          </a:prstGeom>
        </p:spPr>
      </p:pic>
    </p:spTree>
    <p:extLst>
      <p:ext uri="{BB962C8B-B14F-4D97-AF65-F5344CB8AC3E}">
        <p14:creationId xmlns:p14="http://schemas.microsoft.com/office/powerpoint/2010/main" val="15330410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Arial Hebrew"/>
              </a:rPr>
              <a:t>Talking About Race</a:t>
            </a:r>
            <a:endParaRPr lang="en-US" sz="4000" b="1" dirty="0">
              <a:latin typeface="Arial Hebrew"/>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Arial Hebrew"/>
              </a:rPr>
              <a:t>Why do you want to have this conversation in the community</a:t>
            </a:r>
            <a:r>
              <a:rPr lang="en-US" dirty="0" smtClean="0">
                <a:latin typeface="Arial Hebrew"/>
              </a:rPr>
              <a:t>?</a:t>
            </a:r>
          </a:p>
          <a:p>
            <a:endParaRPr lang="en-US" dirty="0" smtClean="0">
              <a:latin typeface="Arial Hebrew"/>
            </a:endParaRPr>
          </a:p>
          <a:p>
            <a:r>
              <a:rPr lang="en-US" dirty="0" smtClean="0">
                <a:latin typeface="Arial Hebrew"/>
              </a:rPr>
              <a:t>Why is this conversation hard?</a:t>
            </a:r>
          </a:p>
          <a:p>
            <a:pPr lvl="1"/>
            <a:r>
              <a:rPr lang="en-US" dirty="0" smtClean="0">
                <a:latin typeface="Arial Hebrew"/>
              </a:rPr>
              <a:t>Data </a:t>
            </a:r>
            <a:r>
              <a:rPr lang="en-US" dirty="0" smtClean="0">
                <a:latin typeface="Arial Hebrew"/>
              </a:rPr>
              <a:t>can produce more questions than answers</a:t>
            </a:r>
            <a:endParaRPr lang="en-US" dirty="0" smtClean="0">
              <a:latin typeface="Arial Hebrew"/>
            </a:endParaRPr>
          </a:p>
          <a:p>
            <a:pPr lvl="1"/>
            <a:r>
              <a:rPr lang="en-US" dirty="0" smtClean="0">
                <a:latin typeface="Arial Hebrew"/>
              </a:rPr>
              <a:t>Biases</a:t>
            </a:r>
          </a:p>
          <a:p>
            <a:pPr lvl="1"/>
            <a:r>
              <a:rPr lang="en-US" dirty="0" smtClean="0">
                <a:latin typeface="Arial Hebrew"/>
              </a:rPr>
              <a:t>Re-traumatizes</a:t>
            </a:r>
          </a:p>
          <a:p>
            <a:pPr lvl="1"/>
            <a:r>
              <a:rPr lang="en-US" dirty="0" smtClean="0">
                <a:latin typeface="Arial Hebrew"/>
              </a:rPr>
              <a:t>White guilt, white privilege</a:t>
            </a:r>
          </a:p>
          <a:p>
            <a:pPr lvl="1"/>
            <a:r>
              <a:rPr lang="en-US" dirty="0" smtClean="0">
                <a:latin typeface="Arial Hebrew"/>
              </a:rPr>
              <a:t>Vulnerability – “outing”</a:t>
            </a:r>
          </a:p>
          <a:p>
            <a:pPr lvl="1"/>
            <a:r>
              <a:rPr lang="en-US" dirty="0" smtClean="0">
                <a:latin typeface="Arial Hebrew"/>
              </a:rPr>
              <a:t>History, limited</a:t>
            </a:r>
          </a:p>
          <a:p>
            <a:pPr lvl="1"/>
            <a:r>
              <a:rPr lang="en-US" dirty="0" smtClean="0">
                <a:latin typeface="Arial Hebrew"/>
              </a:rPr>
              <a:t>Class, intersectionality </a:t>
            </a:r>
            <a:endParaRPr lang="en-US" dirty="0">
              <a:latin typeface="Arial Hebrew"/>
            </a:endParaRPr>
          </a:p>
        </p:txBody>
      </p:sp>
    </p:spTree>
    <p:extLst>
      <p:ext uri="{BB962C8B-B14F-4D97-AF65-F5344CB8AC3E}">
        <p14:creationId xmlns:p14="http://schemas.microsoft.com/office/powerpoint/2010/main" val="205817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
          <p:cNvSpPr txBox="1">
            <a:spLocks/>
          </p:cNvSpPr>
          <p:nvPr/>
        </p:nvSpPr>
        <p:spPr>
          <a:xfrm>
            <a:off x="0" y="7543800"/>
            <a:ext cx="533400" cy="381000"/>
          </a:xfrm>
          <a:prstGeom prst="rect">
            <a:avLst/>
          </a:prstGeom>
        </p:spPr>
        <p:txBody>
          <a:bodyPr/>
          <a:lstStyle>
            <a:defPPr>
              <a:defRPr lang="en-US"/>
            </a:defPPr>
            <a:lvl1pPr algn="l" rtl="0" fontAlgn="base">
              <a:spcBef>
                <a:spcPct val="0"/>
              </a:spcBef>
              <a:spcAft>
                <a:spcPct val="0"/>
              </a:spcAft>
              <a:defRPr sz="2400" kern="1200">
                <a:solidFill>
                  <a:schemeClr val="tx1"/>
                </a:solidFill>
                <a:latin typeface="Garamond" pitchFamily="18" charset="0"/>
                <a:ea typeface="+mn-ea"/>
                <a:cs typeface="Arial" charset="0"/>
              </a:defRPr>
            </a:lvl1pPr>
            <a:lvl2pPr marL="457200" algn="l" rtl="0" fontAlgn="base">
              <a:spcBef>
                <a:spcPct val="0"/>
              </a:spcBef>
              <a:spcAft>
                <a:spcPct val="0"/>
              </a:spcAft>
              <a:defRPr sz="2400" kern="1200">
                <a:solidFill>
                  <a:schemeClr val="tx1"/>
                </a:solidFill>
                <a:latin typeface="Garamond" pitchFamily="18" charset="0"/>
                <a:ea typeface="+mn-ea"/>
                <a:cs typeface="Arial" charset="0"/>
              </a:defRPr>
            </a:lvl2pPr>
            <a:lvl3pPr marL="914400" algn="l" rtl="0" fontAlgn="base">
              <a:spcBef>
                <a:spcPct val="0"/>
              </a:spcBef>
              <a:spcAft>
                <a:spcPct val="0"/>
              </a:spcAft>
              <a:defRPr sz="2400" kern="1200">
                <a:solidFill>
                  <a:schemeClr val="tx1"/>
                </a:solidFill>
                <a:latin typeface="Garamond" pitchFamily="18" charset="0"/>
                <a:ea typeface="+mn-ea"/>
                <a:cs typeface="Arial" charset="0"/>
              </a:defRPr>
            </a:lvl3pPr>
            <a:lvl4pPr marL="1371600" algn="l" rtl="0" fontAlgn="base">
              <a:spcBef>
                <a:spcPct val="0"/>
              </a:spcBef>
              <a:spcAft>
                <a:spcPct val="0"/>
              </a:spcAft>
              <a:defRPr sz="2400" kern="1200">
                <a:solidFill>
                  <a:schemeClr val="tx1"/>
                </a:solidFill>
                <a:latin typeface="Garamond" pitchFamily="18" charset="0"/>
                <a:ea typeface="+mn-ea"/>
                <a:cs typeface="Arial" charset="0"/>
              </a:defRPr>
            </a:lvl4pPr>
            <a:lvl5pPr marL="1828800" algn="l" rtl="0" fontAlgn="base">
              <a:spcBef>
                <a:spcPct val="0"/>
              </a:spcBef>
              <a:spcAft>
                <a:spcPct val="0"/>
              </a:spcAft>
              <a:defRPr sz="2400" kern="1200">
                <a:solidFill>
                  <a:schemeClr val="tx1"/>
                </a:solidFill>
                <a:latin typeface="Garamond" pitchFamily="18" charset="0"/>
                <a:ea typeface="+mn-ea"/>
                <a:cs typeface="Arial" charset="0"/>
              </a:defRPr>
            </a:lvl5pPr>
            <a:lvl6pPr marL="2286000" algn="l" defTabSz="914400" rtl="0" eaLnBrk="1" latinLnBrk="0" hangingPunct="1">
              <a:defRPr sz="2400" kern="1200">
                <a:solidFill>
                  <a:schemeClr val="tx1"/>
                </a:solidFill>
                <a:latin typeface="Garamond" pitchFamily="18" charset="0"/>
                <a:ea typeface="+mn-ea"/>
                <a:cs typeface="Arial" charset="0"/>
              </a:defRPr>
            </a:lvl6pPr>
            <a:lvl7pPr marL="2743200" algn="l" defTabSz="914400" rtl="0" eaLnBrk="1" latinLnBrk="0" hangingPunct="1">
              <a:defRPr sz="2400" kern="1200">
                <a:solidFill>
                  <a:schemeClr val="tx1"/>
                </a:solidFill>
                <a:latin typeface="Garamond" pitchFamily="18" charset="0"/>
                <a:ea typeface="+mn-ea"/>
                <a:cs typeface="Arial" charset="0"/>
              </a:defRPr>
            </a:lvl7pPr>
            <a:lvl8pPr marL="3200400" algn="l" defTabSz="914400" rtl="0" eaLnBrk="1" latinLnBrk="0" hangingPunct="1">
              <a:defRPr sz="2400" kern="1200">
                <a:solidFill>
                  <a:schemeClr val="tx1"/>
                </a:solidFill>
                <a:latin typeface="Garamond" pitchFamily="18" charset="0"/>
                <a:ea typeface="+mn-ea"/>
                <a:cs typeface="Arial" charset="0"/>
              </a:defRPr>
            </a:lvl8pPr>
            <a:lvl9pPr marL="3657600" algn="l" defTabSz="914400" rtl="0" eaLnBrk="1" latinLnBrk="0" hangingPunct="1">
              <a:defRPr sz="2400" kern="1200">
                <a:solidFill>
                  <a:schemeClr val="tx1"/>
                </a:solidFill>
                <a:latin typeface="Garamond" pitchFamily="18" charset="0"/>
                <a:ea typeface="+mn-ea"/>
                <a:cs typeface="Arial" charset="0"/>
              </a:defRPr>
            </a:lvl9pPr>
          </a:lstStyle>
          <a:p>
            <a:pPr>
              <a:defRPr/>
            </a:pPr>
            <a:fld id="{21BB7A52-89C5-459E-88C8-86330DBE630B}" type="slidenum">
              <a:rPr lang="en-US" smtClean="0">
                <a:solidFill>
                  <a:srgbClr val="775F55"/>
                </a:solidFill>
              </a:rPr>
              <a:pPr>
                <a:defRPr/>
              </a:pPr>
              <a:t>5</a:t>
            </a:fld>
            <a:endParaRPr lang="en-US" dirty="0">
              <a:solidFill>
                <a:srgbClr val="775F55"/>
              </a:solidFill>
            </a:endParaRPr>
          </a:p>
        </p:txBody>
      </p:sp>
      <p:sp>
        <p:nvSpPr>
          <p:cNvPr id="28" name="TextBox 27"/>
          <p:cNvSpPr txBox="1"/>
          <p:nvPr/>
        </p:nvSpPr>
        <p:spPr>
          <a:xfrm>
            <a:off x="1399410" y="347263"/>
            <a:ext cx="6601763" cy="584775"/>
          </a:xfrm>
          <a:prstGeom prst="rect">
            <a:avLst/>
          </a:prstGeom>
          <a:noFill/>
        </p:spPr>
        <p:txBody>
          <a:bodyPr wrap="square" rtlCol="0">
            <a:spAutoFit/>
          </a:bodyPr>
          <a:lstStyle/>
          <a:p>
            <a:pPr algn="ctr" fontAlgn="base">
              <a:spcBef>
                <a:spcPct val="0"/>
              </a:spcBef>
              <a:spcAft>
                <a:spcPct val="0"/>
              </a:spcAft>
            </a:pPr>
            <a:r>
              <a:rPr lang="en-US" sz="3200" b="1" dirty="0" smtClean="0">
                <a:solidFill>
                  <a:prstClr val="black"/>
                </a:solidFill>
                <a:latin typeface="Arial Hebrew"/>
                <a:cs typeface="Arial" charset="0"/>
              </a:rPr>
              <a:t>Drivers of System Involvement</a:t>
            </a:r>
            <a:endParaRPr lang="en-US" sz="3200" b="1" dirty="0">
              <a:solidFill>
                <a:prstClr val="black"/>
              </a:solidFill>
              <a:latin typeface="Arial Hebrew"/>
              <a:cs typeface="Arial" charset="0"/>
            </a:endParaRPr>
          </a:p>
        </p:txBody>
      </p:sp>
      <p:grpSp>
        <p:nvGrpSpPr>
          <p:cNvPr id="2" name="Group 1"/>
          <p:cNvGrpSpPr/>
          <p:nvPr/>
        </p:nvGrpSpPr>
        <p:grpSpPr>
          <a:xfrm>
            <a:off x="95414" y="1292347"/>
            <a:ext cx="9149611" cy="4786411"/>
            <a:chOff x="228600" y="1900535"/>
            <a:chExt cx="9149611" cy="4786411"/>
          </a:xfrm>
        </p:grpSpPr>
        <p:sp>
          <p:nvSpPr>
            <p:cNvPr id="8" name="Oval 7"/>
            <p:cNvSpPr/>
            <p:nvPr/>
          </p:nvSpPr>
          <p:spPr>
            <a:xfrm>
              <a:off x="3541717" y="3429000"/>
              <a:ext cx="2583522"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000" dirty="0">
                <a:solidFill>
                  <a:prstClr val="white"/>
                </a:solidFill>
                <a:latin typeface="Arial Hebrew"/>
                <a:cs typeface="Arial Hebrew"/>
              </a:endParaRPr>
            </a:p>
          </p:txBody>
        </p:sp>
        <p:sp>
          <p:nvSpPr>
            <p:cNvPr id="9" name="TextBox 8"/>
            <p:cNvSpPr txBox="1"/>
            <p:nvPr/>
          </p:nvSpPr>
          <p:spPr>
            <a:xfrm>
              <a:off x="228600" y="3943757"/>
              <a:ext cx="3505200" cy="400110"/>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 - - - - - - - - - - - - - - - - - -  </a:t>
              </a:r>
            </a:p>
          </p:txBody>
        </p:sp>
        <p:sp>
          <p:nvSpPr>
            <p:cNvPr id="10" name="TextBox 9"/>
            <p:cNvSpPr txBox="1"/>
            <p:nvPr/>
          </p:nvSpPr>
          <p:spPr>
            <a:xfrm>
              <a:off x="6089797" y="3943757"/>
              <a:ext cx="3048000" cy="400110"/>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 - - - - - - - - - - - - - - - -</a:t>
              </a:r>
            </a:p>
          </p:txBody>
        </p:sp>
        <p:cxnSp>
          <p:nvCxnSpPr>
            <p:cNvPr id="11" name="Straight Arrow Connector 10"/>
            <p:cNvCxnSpPr/>
            <p:nvPr/>
          </p:nvCxnSpPr>
          <p:spPr>
            <a:xfrm>
              <a:off x="1752600" y="3429000"/>
              <a:ext cx="1789117" cy="602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8" idx="1"/>
            </p:cNvCxnSpPr>
            <p:nvPr/>
          </p:nvCxnSpPr>
          <p:spPr>
            <a:xfrm>
              <a:off x="2971800" y="2362200"/>
              <a:ext cx="948265" cy="1278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326912" y="2497822"/>
              <a:ext cx="609600" cy="986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6078279" y="3269512"/>
              <a:ext cx="1524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104900" y="2979965"/>
              <a:ext cx="1143000" cy="400110"/>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Poverty</a:t>
              </a:r>
            </a:p>
          </p:txBody>
        </p:sp>
        <p:sp>
          <p:nvSpPr>
            <p:cNvPr id="16" name="TextBox 15"/>
            <p:cNvSpPr txBox="1"/>
            <p:nvPr/>
          </p:nvSpPr>
          <p:spPr>
            <a:xfrm>
              <a:off x="2264038" y="1900535"/>
              <a:ext cx="1219200" cy="400110"/>
            </a:xfrm>
            <a:prstGeom prst="rect">
              <a:avLst/>
            </a:prstGeom>
            <a:noFill/>
          </p:spPr>
          <p:txBody>
            <a:bodyPr wrap="square" rtlCol="0">
              <a:spAutoFit/>
            </a:bodyPr>
            <a:lstStyle/>
            <a:p>
              <a:pPr fontAlgn="base">
                <a:spcBef>
                  <a:spcPct val="0"/>
                </a:spcBef>
                <a:spcAft>
                  <a:spcPct val="0"/>
                </a:spcAft>
              </a:pPr>
              <a:r>
                <a:rPr lang="en-US" sz="2000" dirty="0" smtClean="0">
                  <a:solidFill>
                    <a:prstClr val="black"/>
                  </a:solidFill>
                  <a:latin typeface="Arial Hebrew"/>
                  <a:cs typeface="Arial Hebrew"/>
                </a:rPr>
                <a:t>Racism*</a:t>
              </a:r>
              <a:endParaRPr lang="en-US" sz="2000" dirty="0">
                <a:solidFill>
                  <a:prstClr val="black"/>
                </a:solidFill>
                <a:latin typeface="Arial Hebrew"/>
                <a:cs typeface="Arial Hebrew"/>
              </a:endParaRPr>
            </a:p>
          </p:txBody>
        </p:sp>
        <p:sp>
          <p:nvSpPr>
            <p:cNvPr id="17" name="TextBox 16"/>
            <p:cNvSpPr txBox="1"/>
            <p:nvPr/>
          </p:nvSpPr>
          <p:spPr>
            <a:xfrm>
              <a:off x="5590067" y="1977198"/>
              <a:ext cx="1981200" cy="400110"/>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Implicit </a:t>
              </a:r>
              <a:r>
                <a:rPr lang="en-US" sz="2000" dirty="0" smtClean="0">
                  <a:solidFill>
                    <a:prstClr val="black"/>
                  </a:solidFill>
                  <a:latin typeface="Arial Hebrew"/>
                  <a:cs typeface="Arial Hebrew"/>
                </a:rPr>
                <a:t>Bias*</a:t>
              </a:r>
              <a:endParaRPr lang="en-US" sz="2000" dirty="0">
                <a:solidFill>
                  <a:prstClr val="black"/>
                </a:solidFill>
                <a:latin typeface="Arial Hebrew"/>
                <a:cs typeface="Arial Hebrew"/>
              </a:endParaRPr>
            </a:p>
          </p:txBody>
        </p:sp>
        <p:sp>
          <p:nvSpPr>
            <p:cNvPr id="18" name="TextBox 17"/>
            <p:cNvSpPr txBox="1"/>
            <p:nvPr/>
          </p:nvSpPr>
          <p:spPr>
            <a:xfrm>
              <a:off x="7473211" y="2607187"/>
              <a:ext cx="1905000" cy="707886"/>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Family Dynamics</a:t>
              </a:r>
            </a:p>
          </p:txBody>
        </p:sp>
        <p:cxnSp>
          <p:nvCxnSpPr>
            <p:cNvPr id="19" name="Straight Arrow Connector 18"/>
            <p:cNvCxnSpPr/>
            <p:nvPr/>
          </p:nvCxnSpPr>
          <p:spPr>
            <a:xfrm flipV="1">
              <a:off x="1676400" y="4572000"/>
              <a:ext cx="2057400" cy="7367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3920065" y="4787310"/>
              <a:ext cx="347135" cy="1191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5351722" y="4787309"/>
              <a:ext cx="584790" cy="12536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5936512" y="4500266"/>
              <a:ext cx="1634755" cy="529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104900" y="5209988"/>
              <a:ext cx="1768738" cy="707886"/>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Differential Enforcement</a:t>
              </a:r>
            </a:p>
          </p:txBody>
        </p:sp>
        <p:sp>
          <p:nvSpPr>
            <p:cNvPr id="24" name="TextBox 23"/>
            <p:cNvSpPr txBox="1"/>
            <p:nvPr/>
          </p:nvSpPr>
          <p:spPr>
            <a:xfrm>
              <a:off x="2901551" y="5979060"/>
              <a:ext cx="2384162" cy="707886"/>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Differential Processing</a:t>
              </a:r>
            </a:p>
          </p:txBody>
        </p:sp>
        <p:sp>
          <p:nvSpPr>
            <p:cNvPr id="25" name="TextBox 24"/>
            <p:cNvSpPr txBox="1"/>
            <p:nvPr/>
          </p:nvSpPr>
          <p:spPr>
            <a:xfrm>
              <a:off x="6614534" y="5029426"/>
              <a:ext cx="2399366" cy="707886"/>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Administrative/</a:t>
              </a:r>
            </a:p>
            <a:p>
              <a:pPr fontAlgn="base">
                <a:spcBef>
                  <a:spcPct val="0"/>
                </a:spcBef>
                <a:spcAft>
                  <a:spcPct val="0"/>
                </a:spcAft>
              </a:pPr>
              <a:r>
                <a:rPr lang="en-US" sz="2000" dirty="0">
                  <a:solidFill>
                    <a:prstClr val="black"/>
                  </a:solidFill>
                  <a:latin typeface="Arial Hebrew"/>
                  <a:cs typeface="Arial Hebrew"/>
                </a:rPr>
                <a:t>Technical Violations</a:t>
              </a:r>
            </a:p>
          </p:txBody>
        </p:sp>
        <p:sp>
          <p:nvSpPr>
            <p:cNvPr id="26" name="TextBox 25"/>
            <p:cNvSpPr txBox="1"/>
            <p:nvPr/>
          </p:nvSpPr>
          <p:spPr>
            <a:xfrm>
              <a:off x="5230629" y="6040985"/>
              <a:ext cx="1995377" cy="400110"/>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Commitments</a:t>
              </a:r>
            </a:p>
          </p:txBody>
        </p:sp>
        <p:sp>
          <p:nvSpPr>
            <p:cNvPr id="27" name="TextBox 26"/>
            <p:cNvSpPr txBox="1"/>
            <p:nvPr/>
          </p:nvSpPr>
          <p:spPr>
            <a:xfrm>
              <a:off x="3541717" y="3943757"/>
              <a:ext cx="2805572" cy="400110"/>
            </a:xfrm>
            <a:prstGeom prst="rect">
              <a:avLst/>
            </a:prstGeom>
            <a:noFill/>
          </p:spPr>
          <p:txBody>
            <a:bodyPr wrap="square" rtlCol="0">
              <a:spAutoFit/>
            </a:bodyPr>
            <a:lstStyle/>
            <a:p>
              <a:pPr fontAlgn="base">
                <a:spcBef>
                  <a:spcPct val="0"/>
                </a:spcBef>
                <a:spcAft>
                  <a:spcPct val="0"/>
                </a:spcAft>
              </a:pPr>
              <a:r>
                <a:rPr lang="en-US" sz="2000" dirty="0">
                  <a:solidFill>
                    <a:prstClr val="black"/>
                  </a:solidFill>
                  <a:latin typeface="Arial Hebrew"/>
                  <a:cs typeface="Arial Hebrew"/>
                </a:rPr>
                <a:t>Doors of the System</a:t>
              </a:r>
            </a:p>
          </p:txBody>
        </p:sp>
        <p:sp>
          <p:nvSpPr>
            <p:cNvPr id="29" name="TextBox 28"/>
            <p:cNvSpPr txBox="1"/>
            <p:nvPr/>
          </p:nvSpPr>
          <p:spPr>
            <a:xfrm>
              <a:off x="228600" y="2072497"/>
              <a:ext cx="492443" cy="1978968"/>
            </a:xfrm>
            <a:prstGeom prst="rect">
              <a:avLst/>
            </a:prstGeom>
            <a:noFill/>
          </p:spPr>
          <p:txBody>
            <a:bodyPr vert="vert270" wrap="square" rtlCol="0">
              <a:spAutoFit/>
            </a:bodyPr>
            <a:lstStyle/>
            <a:p>
              <a:pPr algn="ctr" fontAlgn="base">
                <a:spcBef>
                  <a:spcPct val="0"/>
                </a:spcBef>
                <a:spcAft>
                  <a:spcPct val="0"/>
                </a:spcAft>
              </a:pPr>
              <a:r>
                <a:rPr lang="en-US" sz="2000" u="sng" dirty="0">
                  <a:solidFill>
                    <a:prstClr val="black"/>
                  </a:solidFill>
                  <a:latin typeface="Arial Hebrew"/>
                  <a:cs typeface="Arial Hebrew"/>
                </a:rPr>
                <a:t>SOCIETAL</a:t>
              </a:r>
            </a:p>
          </p:txBody>
        </p:sp>
        <p:sp>
          <p:nvSpPr>
            <p:cNvPr id="30" name="TextBox 29"/>
            <p:cNvSpPr txBox="1"/>
            <p:nvPr/>
          </p:nvSpPr>
          <p:spPr>
            <a:xfrm>
              <a:off x="228600" y="4267200"/>
              <a:ext cx="492443" cy="1711860"/>
            </a:xfrm>
            <a:prstGeom prst="rect">
              <a:avLst/>
            </a:prstGeom>
            <a:noFill/>
          </p:spPr>
          <p:txBody>
            <a:bodyPr vert="vert270" wrap="square" rtlCol="0">
              <a:spAutoFit/>
            </a:bodyPr>
            <a:lstStyle/>
            <a:p>
              <a:pPr fontAlgn="base">
                <a:spcBef>
                  <a:spcPct val="0"/>
                </a:spcBef>
                <a:spcAft>
                  <a:spcPct val="0"/>
                </a:spcAft>
              </a:pPr>
              <a:r>
                <a:rPr lang="en-US" sz="2000" u="sng" dirty="0">
                  <a:solidFill>
                    <a:prstClr val="black"/>
                  </a:solidFill>
                  <a:latin typeface="Arial Hebrew"/>
                  <a:cs typeface="Arial Hebrew"/>
                </a:rPr>
                <a:t>SYSTEMIC</a:t>
              </a:r>
            </a:p>
          </p:txBody>
        </p:sp>
      </p:grpSp>
    </p:spTree>
    <p:extLst>
      <p:ext uri="{BB962C8B-B14F-4D97-AF65-F5344CB8AC3E}">
        <p14:creationId xmlns:p14="http://schemas.microsoft.com/office/powerpoint/2010/main" val="1193152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902" y="152400"/>
            <a:ext cx="5797296" cy="1188720"/>
          </a:xfrm>
        </p:spPr>
        <p:txBody>
          <a:bodyPr>
            <a:normAutofit/>
          </a:bodyPr>
          <a:lstStyle/>
          <a:p>
            <a:r>
              <a:rPr lang="en-US" sz="3200" b="1" dirty="0" smtClean="0">
                <a:solidFill>
                  <a:schemeClr val="tx1"/>
                </a:solidFill>
                <a:latin typeface="Arial Hebrew"/>
              </a:rPr>
              <a:t>Introductions:</a:t>
            </a:r>
            <a:r>
              <a:rPr lang="en-US" sz="3200" b="1" dirty="0" smtClean="0">
                <a:solidFill>
                  <a:srgbClr val="0070C0"/>
                </a:solidFill>
                <a:latin typeface="Arial Hebrew"/>
              </a:rPr>
              <a:t/>
            </a:r>
            <a:br>
              <a:rPr lang="en-US" sz="3200" b="1" dirty="0" smtClean="0">
                <a:solidFill>
                  <a:srgbClr val="0070C0"/>
                </a:solidFill>
                <a:latin typeface="Arial Hebrew"/>
              </a:rPr>
            </a:br>
            <a:r>
              <a:rPr lang="en-US" sz="3200" b="1" dirty="0" smtClean="0">
                <a:solidFill>
                  <a:srgbClr val="0070C0"/>
                </a:solidFill>
                <a:latin typeface="Arial Hebrew"/>
              </a:rPr>
              <a:t>Person, Role, System</a:t>
            </a:r>
            <a:endParaRPr lang="en-US" sz="3200" b="1" dirty="0">
              <a:solidFill>
                <a:srgbClr val="0070C0"/>
              </a:solidFill>
              <a:latin typeface="Arial Hebrew"/>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1611405"/>
              </p:ext>
            </p:extLst>
          </p:nvPr>
        </p:nvGraphicFramePr>
        <p:xfrm>
          <a:off x="1657350" y="1828803"/>
          <a:ext cx="2457450" cy="3581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400550" y="1524000"/>
            <a:ext cx="4057650" cy="4708981"/>
          </a:xfrm>
          <a:prstGeom prst="rect">
            <a:avLst/>
          </a:prstGeom>
          <a:noFill/>
        </p:spPr>
        <p:txBody>
          <a:bodyPr wrap="square" rtlCol="0">
            <a:spAutoFit/>
          </a:bodyPr>
          <a:lstStyle/>
          <a:p>
            <a:r>
              <a:rPr lang="en-US" sz="2000" b="1" dirty="0">
                <a:solidFill>
                  <a:srgbClr val="0070C0"/>
                </a:solidFill>
                <a:latin typeface="Arial Hebrew"/>
              </a:rPr>
              <a:t>System: </a:t>
            </a:r>
            <a:r>
              <a:rPr lang="en-US" sz="2000" dirty="0">
                <a:solidFill>
                  <a:prstClr val="black"/>
                </a:solidFill>
                <a:latin typeface="Arial Hebrew"/>
              </a:rPr>
              <a:t>Where you sit in a system can influence your ability to see the connections and make change.</a:t>
            </a:r>
          </a:p>
          <a:p>
            <a:endParaRPr lang="en-US" sz="2000" b="1" dirty="0">
              <a:solidFill>
                <a:prstClr val="black"/>
              </a:solidFill>
              <a:latin typeface="Arial Hebrew"/>
            </a:endParaRPr>
          </a:p>
          <a:p>
            <a:r>
              <a:rPr lang="en-US" sz="2000" b="1" dirty="0">
                <a:solidFill>
                  <a:srgbClr val="0070C0"/>
                </a:solidFill>
                <a:latin typeface="Arial Hebrew"/>
              </a:rPr>
              <a:t>Role: </a:t>
            </a:r>
            <a:r>
              <a:rPr lang="en-US" sz="2000" dirty="0">
                <a:solidFill>
                  <a:prstClr val="black"/>
                </a:solidFill>
                <a:latin typeface="Arial Hebrew"/>
              </a:rPr>
              <a:t>What role as a professional you hold can create formal or informal authority to influence a task/change or the conversation.</a:t>
            </a:r>
          </a:p>
          <a:p>
            <a:endParaRPr lang="en-US" sz="2000" b="1" dirty="0">
              <a:solidFill>
                <a:prstClr val="black"/>
              </a:solidFill>
              <a:latin typeface="Arial Hebrew"/>
            </a:endParaRPr>
          </a:p>
          <a:p>
            <a:r>
              <a:rPr lang="en-US" sz="2000" b="1" dirty="0">
                <a:solidFill>
                  <a:srgbClr val="0070C0"/>
                </a:solidFill>
                <a:latin typeface="Arial Hebrew"/>
              </a:rPr>
              <a:t>Person: </a:t>
            </a:r>
            <a:r>
              <a:rPr lang="en-US" sz="2000" dirty="0">
                <a:solidFill>
                  <a:prstClr val="black"/>
                </a:solidFill>
                <a:latin typeface="Arial Hebrew"/>
              </a:rPr>
              <a:t>Who you are, as person, family-member, community member, with experiences influences your daily and long-term outlook.</a:t>
            </a:r>
          </a:p>
        </p:txBody>
      </p:sp>
    </p:spTree>
    <p:extLst>
      <p:ext uri="{BB962C8B-B14F-4D97-AF65-F5344CB8AC3E}">
        <p14:creationId xmlns:p14="http://schemas.microsoft.com/office/powerpoint/2010/main" val="1689502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6784848" cy="1188720"/>
          </a:xfrm>
        </p:spPr>
        <p:txBody>
          <a:bodyPr>
            <a:normAutofit/>
          </a:bodyPr>
          <a:lstStyle/>
          <a:p>
            <a:r>
              <a:rPr lang="en-US" sz="3600" b="1" dirty="0" smtClean="0">
                <a:latin typeface="Arial Hebrew"/>
              </a:rPr>
              <a:t>Disparity in Decision </a:t>
            </a:r>
            <a:r>
              <a:rPr lang="en-US" sz="3600" b="1" dirty="0" smtClean="0">
                <a:latin typeface="Arial Hebrew"/>
              </a:rPr>
              <a:t>Points</a:t>
            </a:r>
            <a:endParaRPr lang="en-US" sz="3600" b="1" dirty="0">
              <a:latin typeface="Arial Hebrew"/>
            </a:endParaRPr>
          </a:p>
        </p:txBody>
      </p:sp>
      <p:sp>
        <p:nvSpPr>
          <p:cNvPr id="6" name="TextBox 5"/>
          <p:cNvSpPr txBox="1"/>
          <p:nvPr/>
        </p:nvSpPr>
        <p:spPr>
          <a:xfrm>
            <a:off x="272143" y="4630058"/>
            <a:ext cx="2699657" cy="646331"/>
          </a:xfrm>
          <a:prstGeom prst="rect">
            <a:avLst/>
          </a:prstGeom>
          <a:noFill/>
        </p:spPr>
        <p:txBody>
          <a:bodyPr wrap="square" rtlCol="0">
            <a:spAutoFit/>
          </a:bodyPr>
          <a:lstStyle/>
          <a:p>
            <a:r>
              <a:rPr lang="en-US" dirty="0" smtClean="0">
                <a:solidFill>
                  <a:srgbClr val="000000"/>
                </a:solidFill>
              </a:rPr>
              <a:t>Hampden County,  2015 </a:t>
            </a:r>
          </a:p>
          <a:p>
            <a:r>
              <a:rPr lang="en-US" dirty="0" smtClean="0">
                <a:solidFill>
                  <a:srgbClr val="000000"/>
                </a:solidFill>
              </a:rPr>
              <a:t>www.mass.gov/jdai</a:t>
            </a:r>
            <a:endParaRPr lang="en-US" dirty="0">
              <a:solidFill>
                <a:srgbClr val="000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996441"/>
            <a:ext cx="9144000" cy="2400171"/>
          </a:xfrm>
          <a:prstGeom prst="rect">
            <a:avLst/>
          </a:prstGeom>
        </p:spPr>
      </p:pic>
    </p:spTree>
    <p:extLst>
      <p:ext uri="{BB962C8B-B14F-4D97-AF65-F5344CB8AC3E}">
        <p14:creationId xmlns:p14="http://schemas.microsoft.com/office/powerpoint/2010/main" val="3661195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Hebrew"/>
              </a:rPr>
              <a:t>Video Screening &amp; Lunch</a:t>
            </a:r>
            <a:endParaRPr lang="en-US" sz="3600" b="1" dirty="0">
              <a:latin typeface="Arial Hebrew"/>
            </a:endParaRPr>
          </a:p>
        </p:txBody>
      </p:sp>
    </p:spTree>
    <p:extLst>
      <p:ext uri="{BB962C8B-B14F-4D97-AF65-F5344CB8AC3E}">
        <p14:creationId xmlns:p14="http://schemas.microsoft.com/office/powerpoint/2010/main" val="557967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i="1" dirty="0" smtClean="0">
                <a:solidFill>
                  <a:srgbClr val="FF0000"/>
                </a:solidFill>
                <a:latin typeface="Arial Hebrew"/>
              </a:rPr>
              <a:t>Traps! </a:t>
            </a:r>
            <a:r>
              <a:rPr lang="en-US" sz="4000" b="1" dirty="0" smtClean="0">
                <a:latin typeface="Arial Hebrew"/>
              </a:rPr>
              <a:t>Common distractors to the following training prompts</a:t>
            </a:r>
            <a:r>
              <a:rPr lang="en-US" dirty="0" smtClean="0">
                <a:latin typeface="Arial Hebrew"/>
              </a:rPr>
              <a:t>: </a:t>
            </a:r>
            <a:endParaRPr lang="en-US" dirty="0">
              <a:latin typeface="Arial Hebrew"/>
            </a:endParaRPr>
          </a:p>
        </p:txBody>
      </p:sp>
      <p:sp>
        <p:nvSpPr>
          <p:cNvPr id="3" name="Content Placeholder 2"/>
          <p:cNvSpPr>
            <a:spLocks noGrp="1"/>
          </p:cNvSpPr>
          <p:nvPr>
            <p:ph idx="1"/>
          </p:nvPr>
        </p:nvSpPr>
        <p:spPr/>
        <p:txBody>
          <a:bodyPr>
            <a:normAutofit fontScale="70000" lnSpcReduction="20000"/>
          </a:bodyPr>
          <a:lstStyle/>
          <a:p>
            <a:pPr marL="0" indent="0">
              <a:buNone/>
            </a:pPr>
            <a:endParaRPr lang="en-US" dirty="0" smtClean="0">
              <a:latin typeface="Arial Hebrew"/>
            </a:endParaRPr>
          </a:p>
          <a:p>
            <a:pPr marL="0" indent="0">
              <a:buNone/>
            </a:pPr>
            <a:r>
              <a:rPr lang="en-US" dirty="0" smtClean="0">
                <a:latin typeface="Arial Hebrew"/>
              </a:rPr>
              <a:t>What </a:t>
            </a:r>
            <a:r>
              <a:rPr lang="en-US" dirty="0">
                <a:latin typeface="Arial Hebrew"/>
              </a:rPr>
              <a:t>are your reactions to the idea that we all have implicit biases that impact the decisions that we make? </a:t>
            </a:r>
          </a:p>
          <a:p>
            <a:pPr marL="0" indent="0">
              <a:buNone/>
            </a:pPr>
            <a:endParaRPr lang="en-US" dirty="0" smtClean="0">
              <a:latin typeface="Arial Hebrew"/>
            </a:endParaRPr>
          </a:p>
          <a:p>
            <a:pPr marL="0" indent="0">
              <a:buNone/>
            </a:pPr>
            <a:r>
              <a:rPr lang="en-US" dirty="0" smtClean="0">
                <a:latin typeface="Arial Hebrew"/>
              </a:rPr>
              <a:t>“</a:t>
            </a:r>
            <a:r>
              <a:rPr lang="en-US" dirty="0">
                <a:latin typeface="Arial Hebrew"/>
              </a:rPr>
              <a:t>In my role as ____, I could increase equity and address disparity by doing _______.”</a:t>
            </a:r>
          </a:p>
          <a:p>
            <a:pPr marL="0" indent="0">
              <a:buNone/>
            </a:pPr>
            <a:endParaRPr lang="en-US" dirty="0" smtClean="0">
              <a:latin typeface="Arial Hebrew"/>
            </a:endParaRPr>
          </a:p>
          <a:p>
            <a:pPr marL="0" indent="0">
              <a:buNone/>
            </a:pPr>
            <a:r>
              <a:rPr lang="en-US" dirty="0" smtClean="0">
                <a:latin typeface="Arial Hebrew"/>
              </a:rPr>
              <a:t>Are there </a:t>
            </a:r>
            <a:r>
              <a:rPr lang="en-US" dirty="0">
                <a:latin typeface="Arial Hebrew"/>
              </a:rPr>
              <a:t>policies or practices that on their face are “race-neutral” but have a greater impact on youth of color</a:t>
            </a:r>
            <a:r>
              <a:rPr lang="en-US" dirty="0" smtClean="0">
                <a:latin typeface="Arial Hebrew"/>
              </a:rPr>
              <a:t>?</a:t>
            </a:r>
          </a:p>
          <a:p>
            <a:pPr marL="0" indent="0">
              <a:buNone/>
            </a:pPr>
            <a:endParaRPr lang="en-US" dirty="0" smtClean="0">
              <a:latin typeface="Arial Hebrew"/>
            </a:endParaRPr>
          </a:p>
          <a:p>
            <a:pPr marL="0" indent="0">
              <a:buNone/>
            </a:pPr>
            <a:r>
              <a:rPr lang="en-US" i="1" dirty="0" smtClean="0">
                <a:latin typeface="Arial Hebrew"/>
              </a:rPr>
              <a:t>Distractors also happen during: </a:t>
            </a:r>
          </a:p>
          <a:p>
            <a:pPr marL="0" indent="0">
              <a:buNone/>
            </a:pPr>
            <a:r>
              <a:rPr lang="en-US" dirty="0" smtClean="0">
                <a:latin typeface="Arial Hebrew"/>
              </a:rPr>
              <a:t>Data slides, taking temperature of the room</a:t>
            </a:r>
            <a:endParaRPr lang="en-US" dirty="0">
              <a:latin typeface="Arial Hebrew"/>
            </a:endParaRPr>
          </a:p>
          <a:p>
            <a:pPr marL="0" indent="0">
              <a:buNone/>
            </a:pPr>
            <a:endParaRPr lang="en-US" dirty="0"/>
          </a:p>
        </p:txBody>
      </p:sp>
    </p:spTree>
    <p:extLst>
      <p:ext uri="{BB962C8B-B14F-4D97-AF65-F5344CB8AC3E}">
        <p14:creationId xmlns:p14="http://schemas.microsoft.com/office/powerpoint/2010/main" val="417358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1360</Words>
  <Application>Microsoft Office PowerPoint</Application>
  <PresentationFormat>On-screen Show (4:3)</PresentationFormat>
  <Paragraphs>228</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Seeing RED Train the Trainer</vt:lpstr>
      <vt:lpstr>Unequal Opportunity Race</vt:lpstr>
      <vt:lpstr>Detention Population</vt:lpstr>
      <vt:lpstr>Talking About Race</vt:lpstr>
      <vt:lpstr>PowerPoint Presentation</vt:lpstr>
      <vt:lpstr>Introductions: Person, Role, System</vt:lpstr>
      <vt:lpstr>Disparity in Decision Points</vt:lpstr>
      <vt:lpstr>Video Screening &amp; Lunch</vt:lpstr>
      <vt:lpstr>Traps! Common distractors to the following training prompts: </vt:lpstr>
      <vt:lpstr>PowerPoint Presentation</vt:lpstr>
      <vt:lpstr>Role Play Scenarios </vt:lpstr>
      <vt:lpstr>Stocking your toolbox!</vt:lpstr>
      <vt:lpstr>Good Sources – additional resources https://www.mass.gov/service-details/racial-and-ethnic-disparities-red</vt:lpstr>
      <vt:lpstr>Action Planning</vt:lpstr>
      <vt:lpstr>Privilege walk</vt:lpstr>
      <vt:lpstr>Evaluations!</vt:lpstr>
    </vt:vector>
  </TitlesOfParts>
  <Company>EOHHS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Seeing RED Train the Trainer</dc:title>
  <dc:creator>EOHHS</dc:creator>
  <cp:lastModifiedBy>EOHHS</cp:lastModifiedBy>
  <cp:revision>14</cp:revision>
  <dcterms:created xsi:type="dcterms:W3CDTF">2019-04-05T15:21:17Z</dcterms:created>
  <dcterms:modified xsi:type="dcterms:W3CDTF">2019-04-09T15:52:55Z</dcterms:modified>
</cp:coreProperties>
</file>