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09"/>
  </p:notesMasterIdLst>
  <p:sldIdLst>
    <p:sldId id="256" r:id="rId2"/>
    <p:sldId id="257" r:id="rId3"/>
    <p:sldId id="259" r:id="rId4"/>
    <p:sldId id="345" r:id="rId5"/>
    <p:sldId id="346" r:id="rId6"/>
    <p:sldId id="362" r:id="rId7"/>
    <p:sldId id="260" r:id="rId8"/>
    <p:sldId id="347" r:id="rId9"/>
    <p:sldId id="361" r:id="rId10"/>
    <p:sldId id="348" r:id="rId11"/>
    <p:sldId id="258"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05" r:id="rId71"/>
    <p:sldId id="304" r:id="rId72"/>
    <p:sldId id="330" r:id="rId73"/>
    <p:sldId id="331" r:id="rId74"/>
    <p:sldId id="332" r:id="rId75"/>
    <p:sldId id="333" r:id="rId76"/>
    <p:sldId id="337" r:id="rId77"/>
    <p:sldId id="349" r:id="rId78"/>
    <p:sldId id="350" r:id="rId79"/>
    <p:sldId id="311" r:id="rId80"/>
    <p:sldId id="312" r:id="rId81"/>
    <p:sldId id="313" r:id="rId82"/>
    <p:sldId id="343" r:id="rId83"/>
    <p:sldId id="344"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267" r:id="rId99"/>
    <p:sldId id="357" r:id="rId100"/>
    <p:sldId id="358" r:id="rId101"/>
    <p:sldId id="359" r:id="rId102"/>
    <p:sldId id="328" r:id="rId103"/>
    <p:sldId id="298" r:id="rId104"/>
    <p:sldId id="299" r:id="rId105"/>
    <p:sldId id="300" r:id="rId106"/>
    <p:sldId id="301" r:id="rId107"/>
    <p:sldId id="471" r:id="rId10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44" y="-36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7DD243F-E2BB-484B-9F91-5035872405F5}" type="datetimeFigureOut">
              <a:rPr lang="en-US"/>
              <a:pPr>
                <a:defRPr/>
              </a:pPr>
              <a:t>10/28/2019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559573-8CC8-478A-B944-ABB56484E0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5350" fontAlgn="base">
              <a:spcBef>
                <a:spcPct val="0"/>
              </a:spcBef>
              <a:spcAft>
                <a:spcPct val="0"/>
              </a:spcAft>
            </a:pPr>
            <a:fld id="{858CDAE0-8DCF-47F9-98C3-7F8BB6415517}" type="slidenum">
              <a:rPr lang="en-US"/>
              <a:pPr defTabSz="895350" fontAlgn="base">
                <a:spcBef>
                  <a:spcPct val="0"/>
                </a:spcBef>
                <a:spcAft>
                  <a:spcPct val="0"/>
                </a:spcAft>
              </a:pPr>
              <a:t>33</a:t>
            </a:fld>
            <a:endParaRPr lang="en-US"/>
          </a:p>
        </p:txBody>
      </p:sp>
      <p:sp>
        <p:nvSpPr>
          <p:cNvPr id="53251" name="Rectangle 6"/>
          <p:cNvSpPr>
            <a:spLocks noGrp="1" noRot="1" noChangeAspect="1" noChangeArrowheads="1" noTextEdit="1"/>
          </p:cNvSpPr>
          <p:nvPr>
            <p:ph type="sldImg"/>
          </p:nvPr>
        </p:nvSpPr>
        <p:spPr bwMode="auto">
          <a:xfrm>
            <a:off x="490538" y="1123950"/>
            <a:ext cx="2530475" cy="1423988"/>
          </a:xfrm>
          <a:noFill/>
          <a:ln>
            <a:solidFill>
              <a:srgbClr val="000000"/>
            </a:solidFill>
            <a:miter lim="800000"/>
            <a:headEnd/>
            <a:tailEnd/>
          </a:ln>
        </p:spPr>
      </p:sp>
      <p:sp>
        <p:nvSpPr>
          <p:cNvPr id="53252" name="Rectangle 7"/>
          <p:cNvSpPr>
            <a:spLocks noGrp="1" noChangeArrowheads="1"/>
          </p:cNvSpPr>
          <p:nvPr>
            <p:ph type="body" idx="1"/>
          </p:nvPr>
        </p:nvSpPr>
        <p:spPr bwMode="auto">
          <a:xfrm>
            <a:off x="3505200" y="1198563"/>
            <a:ext cx="2895600" cy="1423987"/>
          </a:xfrm>
          <a:noFill/>
        </p:spPr>
        <p:txBody>
          <a:bodyPr wrap="square" numCol="1" anchor="t" anchorCtr="0" compatLnSpc="1">
            <a:prstTxWarp prst="textNoShape">
              <a:avLst/>
            </a:prstTxWarp>
          </a:bodyPr>
          <a:lstStyle/>
          <a:p>
            <a:pPr>
              <a:spcBef>
                <a:spcPct val="0"/>
              </a:spcBef>
            </a:pPr>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endParaRPr lang="en-US" dirty="0"/>
          </a:p>
        </p:txBody>
      </p:sp>
      <p:sp>
        <p:nvSpPr>
          <p:cNvPr id="65539" name="Slide Number Placeholder 3"/>
          <p:cNvSpPr>
            <a:spLocks noGrp="1"/>
          </p:cNvSpPr>
          <p:nvPr>
            <p:ph type="sldNum" sz="quarter" idx="5"/>
          </p:nvPr>
        </p:nvSpPr>
        <p:spPr bwMode="auto">
          <a:noFill/>
          <a:ln>
            <a:miter lim="800000"/>
            <a:headEnd/>
            <a:tailEnd/>
          </a:ln>
        </p:spPr>
        <p:txBody>
          <a:bodyPr/>
          <a:lstStyle/>
          <a:p>
            <a:fld id="{B44F5774-068A-42E1-AB1D-707910916D05}" type="slidenum">
              <a:rPr lang="en-US"/>
              <a:pPr/>
              <a:t>82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endParaRPr lang="en-US" dirty="0"/>
          </a:p>
        </p:txBody>
      </p:sp>
      <p:sp>
        <p:nvSpPr>
          <p:cNvPr id="67587" name="Slide Number Placeholder 3"/>
          <p:cNvSpPr>
            <a:spLocks noGrp="1"/>
          </p:cNvSpPr>
          <p:nvPr>
            <p:ph type="sldNum" sz="quarter" idx="5"/>
          </p:nvPr>
        </p:nvSpPr>
        <p:spPr bwMode="auto">
          <a:noFill/>
          <a:ln>
            <a:miter lim="800000"/>
            <a:headEnd/>
            <a:tailEnd/>
          </a:ln>
        </p:spPr>
        <p:txBody>
          <a:bodyPr/>
          <a:lstStyle/>
          <a:p>
            <a:fld id="{2938DFDC-83DB-42CD-9597-115F6AC7B7C9}" type="slidenum">
              <a:rPr lang="en-US"/>
              <a:pPr/>
              <a:t>83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A1EDEFB-04C9-42BD-BCCA-03FDAAD2AD22}" type="datetimeFigureOut">
              <a:rPr lang="en-US" smtClean="0"/>
              <a:pPr>
                <a:defRPr/>
              </a:pPr>
              <a:t>10/28/2019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EB3256-B0F7-49A4-9856-F70490D3126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3822600-BDB0-4619-BE29-2E68431CE61F}" type="datetimeFigureOut">
              <a:rPr lang="en-US" smtClean="0"/>
              <a:pPr>
                <a:defRPr/>
              </a:pPr>
              <a:t>10/28/2019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2BC54B-9EE3-454E-A7B5-EB8CC4FE850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69529DF-E5D4-4752-BC1B-7ED21D45E535}" type="datetimeFigureOut">
              <a:rPr lang="en-US" smtClean="0"/>
              <a:pPr>
                <a:defRPr/>
              </a:pPr>
              <a:t>10/28/2019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62CC27-14BE-4E9F-943F-7E6F2EE0A62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EBCE884-45C0-4D07-BC2A-5443592E4CE4}" type="datetimeFigureOut">
              <a:rPr lang="en-US" smtClean="0"/>
              <a:pPr>
                <a:defRPr/>
              </a:pPr>
              <a:t>10/28/2019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F5D37E-9FEC-4AFD-992A-C8341EAF05C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DEF1E31-6FD9-47B8-9F7A-6B6149B5ED22}" type="datetimeFigureOut">
              <a:rPr lang="en-US" smtClean="0"/>
              <a:pPr>
                <a:defRPr/>
              </a:pPr>
              <a:t>10/28/2019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C282C5-838C-4C58-BE02-B7BBCE76C30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F36ECB7-5E9F-46F8-8FE3-A51178902627}" type="datetimeFigureOut">
              <a:rPr lang="en-US" smtClean="0"/>
              <a:pPr>
                <a:defRPr/>
              </a:pPr>
              <a:t>10/28/2019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DE9CC9-8815-4CD7-9C7A-0254027BB69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C87B7FF-61C1-463E-8548-DB2E134596B6}" type="datetimeFigureOut">
              <a:rPr lang="en-US" smtClean="0"/>
              <a:pPr>
                <a:defRPr/>
              </a:pPr>
              <a:t>10/28/2019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A44825-C5AF-4DED-BBB9-0D7221F82B4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FF19E97-AF9A-4ACB-8A8B-02264A1A23F8}" type="datetimeFigureOut">
              <a:rPr lang="en-US" smtClean="0"/>
              <a:pPr>
                <a:defRPr/>
              </a:pPr>
              <a:t>10/28/2019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421520-384A-496E-B1CA-A75AEE5A116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3764D3E-DABB-4E98-9FE0-8FE61475FDB5}" type="datetimeFigureOut">
              <a:rPr lang="en-US" smtClean="0"/>
              <a:pPr>
                <a:defRPr/>
              </a:pPr>
              <a:t>10/28/2019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99B8D9B-9959-4FF6-AEBD-D0E88A9780D8}"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60277DA-3BBC-40FE-AC94-2BB6CFA7F8F8}" type="datetimeFigureOut">
              <a:rPr lang="en-US" smtClean="0"/>
              <a:pPr>
                <a:defRPr/>
              </a:pPr>
              <a:t>10/28/2019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3F51D5-5C0D-4387-8B83-B15C0ADCE5C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1A9E40-4B6C-4E12-BAE2-9B1EDBB337A8}" type="datetimeFigureOut">
              <a:rPr lang="en-US" smtClean="0"/>
              <a:pPr>
                <a:defRPr/>
              </a:pPr>
              <a:t>10/28/2019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A7ADF8F-96B2-451C-8566-99D3614B46D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5EC8FD-99F9-4681-9F1E-32988903C971}" type="datetimeFigureOut">
              <a:rPr lang="en-US" smtClean="0"/>
              <a:pPr>
                <a:defRPr/>
              </a:pPr>
              <a:t>10/28/2019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90E8ED-AB53-4BAE-930C-060B4E9F4A1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iicenter.org/"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ifma@miracoalition.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fontAlgn="auto">
              <a:spcAft>
                <a:spcPts val="0"/>
              </a:spcAft>
              <a:defRPr/>
            </a:pPr>
            <a:r>
              <a:rPr lang="en-US" b="1" dirty="0"/>
              <a:t>Know Your </a:t>
            </a:r>
            <a:r>
              <a:rPr lang="en-US" b="1" dirty="0" smtClean="0"/>
              <a:t>Rights</a:t>
            </a:r>
            <a:endParaRPr lang="en-US" b="1" dirty="0"/>
          </a:p>
        </p:txBody>
      </p:sp>
      <p:sp>
        <p:nvSpPr>
          <p:cNvPr id="3" name="Subtitle 2"/>
          <p:cNvSpPr>
            <a:spLocks noGrp="1"/>
          </p:cNvSpPr>
          <p:nvPr>
            <p:ph type="subTitle" idx="1"/>
          </p:nvPr>
        </p:nvSpPr>
        <p:spPr>
          <a:xfrm>
            <a:off x="762000" y="2876550"/>
            <a:ext cx="6400800" cy="1314450"/>
          </a:xfrm>
        </p:spPr>
        <p:txBody>
          <a:bodyPr>
            <a:normAutofit/>
          </a:bodyPr>
          <a:lstStyle/>
          <a:p>
            <a:pPr marR="0" algn="l">
              <a:lnSpc>
                <a:spcPct val="80000"/>
              </a:lnSpc>
            </a:pPr>
            <a:r>
              <a:rPr lang="en-US" sz="2100" dirty="0" err="1"/>
              <a:t>Sarang</a:t>
            </a:r>
            <a:r>
              <a:rPr lang="en-US" sz="2100" dirty="0"/>
              <a:t> </a:t>
            </a:r>
            <a:r>
              <a:rPr lang="en-US" sz="2100" dirty="0" err="1"/>
              <a:t>Sekhavat</a:t>
            </a:r>
            <a:endParaRPr lang="en-US" sz="2100" dirty="0"/>
          </a:p>
          <a:p>
            <a:pPr marR="0" algn="l">
              <a:lnSpc>
                <a:spcPct val="80000"/>
              </a:lnSpc>
            </a:pPr>
            <a:r>
              <a:rPr lang="en-US" sz="2100" dirty="0"/>
              <a:t>Federal Policy </a:t>
            </a:r>
            <a:r>
              <a:rPr lang="en-US" sz="2100" dirty="0" smtClean="0"/>
              <a:t>Director</a:t>
            </a:r>
            <a:endParaRPr lang="en-US" sz="2100" dirty="0"/>
          </a:p>
        </p:txBody>
      </p:sp>
      <p:pic>
        <p:nvPicPr>
          <p:cNvPr id="1026" name="Picture 2" descr="C:\Users\FEDERA~1\AppData\Local\Temp\MIRA_tall_2000-1.png"/>
          <p:cNvPicPr>
            <a:picLocks noChangeAspect="1" noChangeArrowheads="1"/>
          </p:cNvPicPr>
          <p:nvPr/>
        </p:nvPicPr>
        <p:blipFill>
          <a:blip r:embed="rId2" cstate="print"/>
          <a:srcRect/>
          <a:stretch>
            <a:fillRect/>
          </a:stretch>
        </p:blipFill>
        <p:spPr bwMode="auto">
          <a:xfrm>
            <a:off x="6034302" y="438150"/>
            <a:ext cx="2570766" cy="198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Current </a:t>
            </a:r>
            <a:r>
              <a:rPr lang="en-US" dirty="0" err="1"/>
              <a:t>Greencard</a:t>
            </a:r>
            <a:endParaRPr lang="en-US" dirty="0"/>
          </a:p>
        </p:txBody>
      </p:sp>
      <p:sp>
        <p:nvSpPr>
          <p:cNvPr id="26628"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t>www.miracoalition.org</a:t>
            </a:r>
          </a:p>
        </p:txBody>
      </p:sp>
      <p:sp>
        <p:nvSpPr>
          <p:cNvPr id="5" name="Slide Number Placeholder 4"/>
          <p:cNvSpPr>
            <a:spLocks noGrp="1"/>
          </p:cNvSpPr>
          <p:nvPr>
            <p:ph type="sldNum" sz="quarter" idx="12"/>
          </p:nvPr>
        </p:nvSpPr>
        <p:spPr/>
        <p:txBody>
          <a:bodyPr/>
          <a:lstStyle/>
          <a:p>
            <a:pPr>
              <a:defRPr/>
            </a:pPr>
            <a:fld id="{6B934EF8-7928-4450-AEBA-D9FC72E82B1C}" type="slidenum">
              <a:rPr lang="en-US" smtClean="0"/>
              <a:pPr>
                <a:defRPr/>
              </a:pPr>
              <a:t>10</a:t>
            </a:fld>
            <a:endParaRPr lang="en-US"/>
          </a:p>
        </p:txBody>
      </p:sp>
      <p:pic>
        <p:nvPicPr>
          <p:cNvPr id="3074" name="Picture 2" descr="C:\Users\Federal Policy\Desktop\2017-us-green-card-specimen.png"/>
          <p:cNvPicPr>
            <a:picLocks noChangeAspect="1" noChangeArrowheads="1"/>
          </p:cNvPicPr>
          <p:nvPr/>
        </p:nvPicPr>
        <p:blipFill>
          <a:blip r:embed="rId2" cstate="print"/>
          <a:srcRect/>
          <a:stretch>
            <a:fillRect/>
          </a:stretch>
        </p:blipFill>
        <p:spPr bwMode="auto">
          <a:xfrm>
            <a:off x="2895600" y="895350"/>
            <a:ext cx="3200400" cy="3920490"/>
          </a:xfrm>
          <a:prstGeom prst="rect">
            <a:avLst/>
          </a:prstGeom>
          <a:noFill/>
        </p:spPr>
      </p:pic>
      <p:pic>
        <p:nvPicPr>
          <p:cNvPr id="6"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35144449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to Healthcare</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Protected Health Information is protected by federal and state law.</a:t>
            </a:r>
          </a:p>
          <a:p>
            <a:r>
              <a:rPr lang="en-US" dirty="0" smtClean="0"/>
              <a:t>Emergency departments must provide screening and stabilization services regardless of an ability to pay or immigration status.</a:t>
            </a:r>
          </a:p>
          <a:p>
            <a:r>
              <a:rPr lang="en-US" dirty="0" smtClean="0"/>
              <a:t>AGO recommends that healthcare providers collect only as much information on immigration status as is necessary to for treatment or regulatory </a:t>
            </a:r>
            <a:endParaRPr lang="en-US" dirty="0" smtClean="0"/>
          </a:p>
          <a:p>
            <a:pPr>
              <a:buNone/>
            </a:pPr>
            <a:r>
              <a:rPr lang="en-US" dirty="0" smtClean="0"/>
              <a:t>	</a:t>
            </a:r>
            <a:r>
              <a:rPr lang="en-US" dirty="0" smtClean="0"/>
              <a:t>compliance </a:t>
            </a:r>
            <a:r>
              <a:rPr lang="en-US" dirty="0" smtClean="0"/>
              <a:t>purposes.</a:t>
            </a: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Employment Rights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All workers, regardless of immigration status, are protected by labor and employment laws.</a:t>
            </a:r>
          </a:p>
          <a:p>
            <a:r>
              <a:rPr lang="en-US" dirty="0" smtClean="0"/>
              <a:t>Rights:</a:t>
            </a:r>
          </a:p>
          <a:p>
            <a:pPr lvl="1"/>
            <a:r>
              <a:rPr lang="en-US" dirty="0" smtClean="0"/>
              <a:t>To be paid a legal rate of pay, including minimum wage and overtime.</a:t>
            </a:r>
          </a:p>
          <a:p>
            <a:pPr lvl="1"/>
            <a:r>
              <a:rPr lang="en-US" dirty="0" smtClean="0"/>
              <a:t>Free from sexual harassment and other forms of discrimination in the workplace.</a:t>
            </a:r>
          </a:p>
          <a:p>
            <a:pPr lvl="1"/>
            <a:r>
              <a:rPr lang="en-US" dirty="0" smtClean="0"/>
              <a:t>Safe and healthy workplace.</a:t>
            </a:r>
          </a:p>
          <a:p>
            <a:r>
              <a:rPr lang="en-US" dirty="0" smtClean="0"/>
              <a:t>AGO will not tolerate retaliation against </a:t>
            </a:r>
            <a:endParaRPr lang="en-US" dirty="0" smtClean="0"/>
          </a:p>
          <a:p>
            <a:pPr>
              <a:buNone/>
            </a:pPr>
            <a:r>
              <a:rPr lang="en-US" dirty="0" smtClean="0"/>
              <a:t>	a worker </a:t>
            </a:r>
            <a:r>
              <a:rPr lang="en-US" dirty="0" smtClean="0"/>
              <a:t>asserting their legal rights.</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t>Where Can People </a:t>
            </a:r>
            <a:br>
              <a:rPr lang="en-US" dirty="0"/>
            </a:br>
            <a:r>
              <a:rPr lang="en-US" dirty="0"/>
              <a:t>Get Help?</a:t>
            </a:r>
          </a:p>
        </p:txBody>
      </p:sp>
      <p:sp>
        <p:nvSpPr>
          <p:cNvPr id="5" name="Subtitle 4"/>
          <p:cNvSpPr>
            <a:spLocks noGrp="1"/>
          </p:cNvSpPr>
          <p:nvPr>
            <p:ph type="subTitle" idx="1"/>
          </p:nvPr>
        </p:nvSpPr>
        <p:spPr/>
        <p:txBody>
          <a:bodyPr/>
          <a:lstStyle/>
          <a:p>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Resources Are Available?</a:t>
            </a:r>
          </a:p>
        </p:txBody>
      </p:sp>
      <p:sp>
        <p:nvSpPr>
          <p:cNvPr id="3" name="Content Placeholder 2"/>
          <p:cNvSpPr>
            <a:spLocks noGrp="1"/>
          </p:cNvSpPr>
          <p:nvPr>
            <p:ph idx="1"/>
          </p:nvPr>
        </p:nvSpPr>
        <p:spPr/>
        <p:txBody>
          <a:bodyPr>
            <a:normAutofit fontScale="47500" lnSpcReduction="20000"/>
          </a:bodyPr>
          <a:lstStyle/>
          <a:p>
            <a:pPr marL="0" indent="0" fontAlgn="auto">
              <a:spcAft>
                <a:spcPts val="0"/>
              </a:spcAft>
              <a:buFont typeface="Wingdings 3"/>
              <a:buNone/>
              <a:defRPr/>
            </a:pPr>
            <a:r>
              <a:rPr lang="en-US" sz="3500" b="1" dirty="0"/>
              <a:t>Mayor’s Office for Immigrant Advancement	</a:t>
            </a:r>
          </a:p>
          <a:p>
            <a:pPr marL="0" indent="0" fontAlgn="auto">
              <a:spcAft>
                <a:spcPts val="0"/>
              </a:spcAft>
              <a:buFont typeface="Wingdings 3"/>
              <a:buNone/>
              <a:defRPr/>
            </a:pPr>
            <a:r>
              <a:rPr lang="en-US" dirty="0"/>
              <a:t>Free consultations every first and third Wednesdays, </a:t>
            </a:r>
          </a:p>
          <a:p>
            <a:pPr marL="0" indent="0" fontAlgn="auto">
              <a:spcAft>
                <a:spcPts val="0"/>
              </a:spcAft>
              <a:buFont typeface="Wingdings 3"/>
              <a:buNone/>
              <a:defRPr/>
            </a:pPr>
            <a:r>
              <a:rPr lang="en-US" dirty="0"/>
              <a:t>noon – 2pm</a:t>
            </a:r>
          </a:p>
          <a:p>
            <a:pPr marL="0" indent="0" algn="ctr" fontAlgn="auto">
              <a:spcAft>
                <a:spcPts val="0"/>
              </a:spcAft>
              <a:buFont typeface="Wingdings 3"/>
              <a:buNone/>
              <a:defRPr/>
            </a:pPr>
            <a:r>
              <a:rPr lang="en-US" dirty="0"/>
              <a:t>1 City Hall Square, Room 806</a:t>
            </a:r>
          </a:p>
          <a:p>
            <a:pPr marL="0" indent="0" algn="ctr" fontAlgn="auto">
              <a:spcBef>
                <a:spcPts val="0"/>
              </a:spcBef>
              <a:spcAft>
                <a:spcPts val="0"/>
              </a:spcAft>
              <a:buFont typeface="Wingdings 3"/>
              <a:buNone/>
              <a:defRPr/>
            </a:pPr>
            <a:r>
              <a:rPr lang="en-US" dirty="0"/>
              <a:t>Boston, MA 02201</a:t>
            </a:r>
          </a:p>
          <a:p>
            <a:pPr marL="0" indent="0" fontAlgn="auto">
              <a:spcBef>
                <a:spcPts val="0"/>
              </a:spcBef>
              <a:spcAft>
                <a:spcPts val="0"/>
              </a:spcAft>
              <a:buFont typeface="Wingdings 3"/>
              <a:buNone/>
              <a:defRPr/>
            </a:pPr>
            <a:endParaRPr lang="en-US" sz="3000" dirty="0" smtClean="0"/>
          </a:p>
          <a:p>
            <a:pPr marL="0" indent="0" fontAlgn="auto">
              <a:spcBef>
                <a:spcPts val="0"/>
              </a:spcBef>
              <a:spcAft>
                <a:spcPts val="0"/>
              </a:spcAft>
              <a:buFont typeface="Wingdings 3"/>
              <a:buNone/>
              <a:defRPr/>
            </a:pPr>
            <a:endParaRPr lang="en-US" sz="3000" dirty="0"/>
          </a:p>
          <a:p>
            <a:pPr marL="365760" indent="-256032" fontAlgn="auto">
              <a:spcAft>
                <a:spcPts val="0"/>
              </a:spcAft>
              <a:buFont typeface="Wingdings 3"/>
              <a:buNone/>
              <a:defRPr/>
            </a:pPr>
            <a:r>
              <a:rPr lang="en-US" sz="3600" b="1" dirty="0" smtClean="0"/>
              <a:t>Irish International Immigrant Center</a:t>
            </a:r>
          </a:p>
          <a:p>
            <a:pPr marL="365760" indent="-256032" fontAlgn="auto">
              <a:spcBef>
                <a:spcPts val="0"/>
              </a:spcBef>
              <a:spcAft>
                <a:spcPts val="0"/>
              </a:spcAft>
              <a:buFont typeface="Wingdings 3"/>
              <a:buNone/>
              <a:defRPr/>
            </a:pPr>
            <a:r>
              <a:rPr lang="en-US" dirty="0" smtClean="0"/>
              <a:t>(617) 542-7654</a:t>
            </a:r>
          </a:p>
          <a:p>
            <a:pPr marL="365760" indent="-256032" fontAlgn="auto">
              <a:spcBef>
                <a:spcPts val="0"/>
              </a:spcBef>
              <a:spcAft>
                <a:spcPts val="0"/>
              </a:spcAft>
              <a:buFont typeface="Wingdings 3"/>
              <a:buNone/>
              <a:defRPr/>
            </a:pPr>
            <a:r>
              <a:rPr lang="en-US" dirty="0" smtClean="0">
                <a:hlinkClick r:id="rId2"/>
              </a:rPr>
              <a:t>www.iiicenter.org</a:t>
            </a:r>
            <a:endParaRPr lang="en-US" dirty="0" smtClean="0"/>
          </a:p>
          <a:p>
            <a:pPr marL="0" indent="0" fontAlgn="auto">
              <a:spcBef>
                <a:spcPts val="0"/>
              </a:spcBef>
              <a:spcAft>
                <a:spcPts val="0"/>
              </a:spcAft>
              <a:buFont typeface="Wingdings 3"/>
              <a:buNone/>
              <a:defRPr/>
            </a:pPr>
            <a:endParaRPr lang="en-US" dirty="0" smtClean="0"/>
          </a:p>
          <a:p>
            <a:pPr marL="0" indent="0" fontAlgn="auto">
              <a:spcBef>
                <a:spcPts val="0"/>
              </a:spcBef>
              <a:spcAft>
                <a:spcPts val="0"/>
              </a:spcAft>
              <a:buFont typeface="Wingdings 3"/>
              <a:buNone/>
              <a:defRPr/>
            </a:pPr>
            <a:endParaRPr lang="en-US" dirty="0"/>
          </a:p>
          <a:p>
            <a:pPr marL="0" indent="0" algn="ctr" fontAlgn="auto">
              <a:spcAft>
                <a:spcPts val="0"/>
              </a:spcAft>
              <a:buFont typeface="Wingdings 3"/>
              <a:buNone/>
              <a:defRPr/>
            </a:pPr>
            <a:r>
              <a:rPr lang="en-US" i="1" dirty="0"/>
              <a:t>Please understand that there are not sufficient non-profit services available and you </a:t>
            </a:r>
            <a:r>
              <a:rPr lang="en-US" i="1" u="sng" dirty="0"/>
              <a:t>may need to pay for representation</a:t>
            </a:r>
            <a:r>
              <a:rPr lang="en-US" i="1" dirty="0"/>
              <a:t>.</a:t>
            </a:r>
          </a:p>
          <a:p>
            <a:pPr marL="457200" lvl="1" indent="0" fontAlgn="auto">
              <a:spcBef>
                <a:spcPts val="324"/>
              </a:spcBef>
              <a:spcAft>
                <a:spcPts val="0"/>
              </a:spcAft>
              <a:buFont typeface="Verdana"/>
              <a:buNone/>
              <a:defRPr/>
            </a:pPr>
            <a:endParaRPr lang="en-US" dirty="0"/>
          </a:p>
        </p:txBody>
      </p:sp>
      <p:pic>
        <p:nvPicPr>
          <p:cNvPr id="4"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Resources Are Available?</a:t>
            </a:r>
          </a:p>
        </p:txBody>
      </p:sp>
      <p:sp>
        <p:nvSpPr>
          <p:cNvPr id="3" name="Content Placeholder 2"/>
          <p:cNvSpPr>
            <a:spLocks noGrp="1"/>
          </p:cNvSpPr>
          <p:nvPr>
            <p:ph idx="1"/>
          </p:nvPr>
        </p:nvSpPr>
        <p:spPr/>
        <p:txBody>
          <a:bodyPr>
            <a:normAutofit fontScale="92500" lnSpcReduction="20000"/>
          </a:bodyPr>
          <a:lstStyle/>
          <a:p>
            <a:pPr marL="365760" indent="-256032" fontAlgn="auto">
              <a:spcAft>
                <a:spcPts val="0"/>
              </a:spcAft>
              <a:buFont typeface="Wingdings 3"/>
              <a:buNone/>
              <a:defRPr/>
            </a:pPr>
            <a:endParaRPr lang="en-US" dirty="0"/>
          </a:p>
          <a:p>
            <a:pPr marL="365760" indent="-256032" fontAlgn="auto">
              <a:spcAft>
                <a:spcPts val="0"/>
              </a:spcAft>
              <a:buFont typeface="Wingdings 3"/>
              <a:buNone/>
              <a:defRPr/>
            </a:pPr>
            <a:r>
              <a:rPr lang="en-US" sz="3200" b="1" dirty="0"/>
              <a:t>Catholic Charities</a:t>
            </a:r>
          </a:p>
          <a:p>
            <a:pPr marL="365760" indent="-256032" fontAlgn="auto">
              <a:spcBef>
                <a:spcPts val="0"/>
              </a:spcBef>
              <a:spcAft>
                <a:spcPts val="0"/>
              </a:spcAft>
              <a:buFont typeface="Wingdings 3"/>
              <a:buNone/>
              <a:defRPr/>
            </a:pPr>
            <a:r>
              <a:rPr lang="en-US" dirty="0"/>
              <a:t>(617) 464-8100</a:t>
            </a:r>
          </a:p>
          <a:p>
            <a:pPr marL="365760" indent="-256032" fontAlgn="auto">
              <a:spcAft>
                <a:spcPts val="0"/>
              </a:spcAft>
              <a:buFont typeface="Wingdings 3"/>
              <a:buNone/>
              <a:defRPr/>
            </a:pPr>
            <a:endParaRPr lang="en-US" dirty="0"/>
          </a:p>
          <a:p>
            <a:pPr marL="365760" indent="-256032" fontAlgn="auto">
              <a:spcAft>
                <a:spcPts val="0"/>
              </a:spcAft>
              <a:buFont typeface="Wingdings 3"/>
              <a:buNone/>
              <a:defRPr/>
            </a:pPr>
            <a:r>
              <a:rPr lang="en-US" sz="3200" b="1" dirty="0"/>
              <a:t>PAIR Project</a:t>
            </a:r>
          </a:p>
          <a:p>
            <a:pPr marL="365760" indent="-256032" fontAlgn="auto">
              <a:spcBef>
                <a:spcPts val="0"/>
              </a:spcBef>
              <a:spcAft>
                <a:spcPts val="0"/>
              </a:spcAft>
              <a:buFont typeface="Wingdings 3"/>
              <a:buChar char=""/>
              <a:defRPr/>
            </a:pPr>
            <a:r>
              <a:rPr lang="en-US" dirty="0"/>
              <a:t>Helps with </a:t>
            </a:r>
            <a:r>
              <a:rPr lang="en-US" dirty="0" smtClean="0"/>
              <a:t>bond, detained </a:t>
            </a:r>
            <a:r>
              <a:rPr lang="en-US" dirty="0"/>
              <a:t>immigration </a:t>
            </a:r>
            <a:r>
              <a:rPr lang="en-US" dirty="0" smtClean="0"/>
              <a:t>cases, </a:t>
            </a:r>
            <a:r>
              <a:rPr lang="en-US" dirty="0"/>
              <a:t>and asylum</a:t>
            </a:r>
          </a:p>
          <a:p>
            <a:pPr marL="365760" indent="-256032" fontAlgn="auto">
              <a:spcBef>
                <a:spcPts val="0"/>
              </a:spcBef>
              <a:spcAft>
                <a:spcPts val="0"/>
              </a:spcAft>
              <a:buFont typeface="Wingdings 3"/>
              <a:buNone/>
              <a:defRPr/>
            </a:pPr>
            <a:r>
              <a:rPr lang="en-US" dirty="0"/>
              <a:t>(617) 742-9296</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Resources Are Available?</a:t>
            </a:r>
          </a:p>
        </p:txBody>
      </p:sp>
      <p:sp>
        <p:nvSpPr>
          <p:cNvPr id="3" name="Content Placeholder 2"/>
          <p:cNvSpPr>
            <a:spLocks noGrp="1"/>
          </p:cNvSpPr>
          <p:nvPr>
            <p:ph idx="1"/>
          </p:nvPr>
        </p:nvSpPr>
        <p:spPr/>
        <p:txBody>
          <a:bodyPr>
            <a:normAutofit fontScale="70000" lnSpcReduction="20000"/>
          </a:bodyPr>
          <a:lstStyle/>
          <a:p>
            <a:pPr marL="0" indent="0" fontAlgn="auto">
              <a:spcBef>
                <a:spcPts val="0"/>
              </a:spcBef>
              <a:spcAft>
                <a:spcPts val="0"/>
              </a:spcAft>
              <a:buFont typeface="Wingdings 3"/>
              <a:buNone/>
              <a:defRPr/>
            </a:pPr>
            <a:r>
              <a:rPr lang="en-US" sz="3200" b="1" dirty="0"/>
              <a:t>Kids In Need of Defense (KIND)</a:t>
            </a:r>
          </a:p>
          <a:p>
            <a:pPr marL="0" indent="0" fontAlgn="auto">
              <a:spcBef>
                <a:spcPts val="0"/>
              </a:spcBef>
              <a:spcAft>
                <a:spcPts val="0"/>
              </a:spcAft>
              <a:buFont typeface="Wingdings 3"/>
              <a:buChar char=""/>
              <a:defRPr/>
            </a:pPr>
            <a:r>
              <a:rPr lang="en-US" dirty="0"/>
              <a:t> SIJS and other relief for children</a:t>
            </a:r>
          </a:p>
          <a:p>
            <a:pPr marL="0" indent="0" fontAlgn="auto">
              <a:spcBef>
                <a:spcPts val="0"/>
              </a:spcBef>
              <a:spcAft>
                <a:spcPts val="0"/>
              </a:spcAft>
              <a:buFont typeface="Wingdings 3"/>
              <a:buNone/>
              <a:defRPr/>
            </a:pPr>
            <a:r>
              <a:rPr lang="en-US" dirty="0"/>
              <a:t>(617) 207-4138</a:t>
            </a:r>
          </a:p>
          <a:p>
            <a:pPr marL="0" indent="0" fontAlgn="auto">
              <a:spcBef>
                <a:spcPts val="0"/>
              </a:spcBef>
              <a:spcAft>
                <a:spcPts val="0"/>
              </a:spcAft>
              <a:buFont typeface="Wingdings 3"/>
              <a:buNone/>
              <a:defRPr/>
            </a:pPr>
            <a:endParaRPr lang="en-US" dirty="0"/>
          </a:p>
          <a:p>
            <a:pPr marL="0" indent="0" fontAlgn="auto">
              <a:spcBef>
                <a:spcPts val="0"/>
              </a:spcBef>
              <a:spcAft>
                <a:spcPts val="0"/>
              </a:spcAft>
              <a:buFont typeface="Wingdings 3"/>
              <a:buNone/>
              <a:defRPr/>
            </a:pPr>
            <a:r>
              <a:rPr lang="en-US" sz="3200" b="1" dirty="0"/>
              <a:t>Committee for Public Counsel Services</a:t>
            </a:r>
          </a:p>
          <a:p>
            <a:pPr marL="365760" indent="-256032" fontAlgn="auto">
              <a:spcBef>
                <a:spcPts val="0"/>
              </a:spcBef>
              <a:spcAft>
                <a:spcPts val="0"/>
              </a:spcAft>
              <a:buFont typeface="Wingdings 3"/>
              <a:buChar char=""/>
              <a:defRPr/>
            </a:pPr>
            <a:r>
              <a:rPr lang="en-US" dirty="0"/>
              <a:t>Call for information to see if you qualify for free services for your criminal case (pending or post-conviction relief)</a:t>
            </a:r>
          </a:p>
          <a:p>
            <a:pPr marL="365760" indent="-256032" fontAlgn="auto">
              <a:spcBef>
                <a:spcPts val="0"/>
              </a:spcBef>
              <a:spcAft>
                <a:spcPts val="0"/>
              </a:spcAft>
              <a:buFont typeface="Wingdings 3"/>
              <a:buChar char=""/>
              <a:defRPr/>
            </a:pPr>
            <a:r>
              <a:rPr lang="en-US" dirty="0"/>
              <a:t>If you have a criminal case, do not submit anything to immigration unless you have spoken to an experienced attorney. </a:t>
            </a:r>
          </a:p>
          <a:p>
            <a:pPr marL="365760" indent="-256032" fontAlgn="auto">
              <a:spcBef>
                <a:spcPts val="0"/>
              </a:spcBef>
              <a:spcAft>
                <a:spcPts val="0"/>
              </a:spcAft>
              <a:buFont typeface="Wingdings 3"/>
              <a:buNone/>
              <a:defRPr/>
            </a:pPr>
            <a:r>
              <a:rPr lang="en-US" dirty="0"/>
              <a:t>(617) 207-4138</a:t>
            </a:r>
          </a:p>
          <a:p>
            <a:pPr marL="365760" indent="-256032" fontAlgn="auto">
              <a:spcAft>
                <a:spcPts val="0"/>
              </a:spcAft>
              <a:buFont typeface="Wingdings 3"/>
              <a:buChar char=""/>
              <a:defRPr/>
            </a:pP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What Resources Are Available?</a:t>
            </a:r>
          </a:p>
        </p:txBody>
      </p:sp>
      <p:sp>
        <p:nvSpPr>
          <p:cNvPr id="3" name="Content Placeholder 2"/>
          <p:cNvSpPr>
            <a:spLocks noGrp="1"/>
          </p:cNvSpPr>
          <p:nvPr>
            <p:ph idx="1"/>
          </p:nvPr>
        </p:nvSpPr>
        <p:spPr/>
        <p:txBody>
          <a:bodyPr>
            <a:normAutofit fontScale="70000" lnSpcReduction="20000"/>
          </a:bodyPr>
          <a:lstStyle/>
          <a:p>
            <a:pPr marL="365760" indent="-256032" fontAlgn="auto">
              <a:spcAft>
                <a:spcPts val="0"/>
              </a:spcAft>
              <a:buFont typeface="Wingdings 3"/>
              <a:buNone/>
              <a:defRPr/>
            </a:pPr>
            <a:r>
              <a:rPr lang="en-US" sz="3200" b="1" dirty="0"/>
              <a:t>Office of the Attorney General</a:t>
            </a:r>
          </a:p>
          <a:p>
            <a:pPr marL="0" indent="0" fontAlgn="auto">
              <a:spcBef>
                <a:spcPts val="0"/>
              </a:spcBef>
              <a:spcAft>
                <a:spcPts val="0"/>
              </a:spcAft>
              <a:buFont typeface="Wingdings 3"/>
              <a:buChar char=""/>
              <a:defRPr/>
            </a:pPr>
            <a:r>
              <a:rPr lang="en-US" dirty="0"/>
              <a:t> To report the unauthorized practice of immigration law/immigration fraud)	</a:t>
            </a:r>
          </a:p>
          <a:p>
            <a:pPr marL="0" indent="0" algn="ctr" fontAlgn="auto">
              <a:spcAft>
                <a:spcPts val="0"/>
              </a:spcAft>
              <a:buFont typeface="Wingdings 3"/>
              <a:buNone/>
              <a:defRPr/>
            </a:pPr>
            <a:r>
              <a:rPr lang="en-US" b="1" dirty="0"/>
              <a:t>Civil Rights Division</a:t>
            </a:r>
          </a:p>
          <a:p>
            <a:pPr marL="0" indent="0" algn="ctr" fontAlgn="auto">
              <a:spcBef>
                <a:spcPts val="0"/>
              </a:spcBef>
              <a:spcAft>
                <a:spcPts val="0"/>
              </a:spcAft>
              <a:buFont typeface="Wingdings 3"/>
              <a:buNone/>
              <a:defRPr/>
            </a:pPr>
            <a:r>
              <a:rPr lang="en-US" dirty="0"/>
              <a:t>One </a:t>
            </a:r>
            <a:r>
              <a:rPr lang="en-US" dirty="0" err="1"/>
              <a:t>Ashburton</a:t>
            </a:r>
            <a:r>
              <a:rPr lang="en-US" dirty="0"/>
              <a:t> Place</a:t>
            </a:r>
          </a:p>
          <a:p>
            <a:pPr marL="0" indent="0" algn="ctr" fontAlgn="auto">
              <a:spcBef>
                <a:spcPts val="0"/>
              </a:spcBef>
              <a:spcAft>
                <a:spcPts val="0"/>
              </a:spcAft>
              <a:buFont typeface="Wingdings 3"/>
              <a:buNone/>
              <a:defRPr/>
            </a:pPr>
            <a:r>
              <a:rPr lang="en-US" dirty="0"/>
              <a:t>Boston, MA 02108</a:t>
            </a:r>
          </a:p>
          <a:p>
            <a:pPr marL="0" indent="0" algn="ctr" fontAlgn="auto">
              <a:spcBef>
                <a:spcPts val="0"/>
              </a:spcBef>
              <a:spcAft>
                <a:spcPts val="0"/>
              </a:spcAft>
              <a:buFont typeface="Wingdings 3"/>
              <a:buNone/>
              <a:defRPr/>
            </a:pPr>
            <a:r>
              <a:rPr lang="en-US" b="1" dirty="0"/>
              <a:t>(617) 963-2917</a:t>
            </a:r>
            <a:endParaRPr lang="en-US" dirty="0"/>
          </a:p>
          <a:p>
            <a:pPr marL="365760" indent="-256032" fontAlgn="auto">
              <a:spcAft>
                <a:spcPts val="0"/>
              </a:spcAft>
              <a:buFont typeface="Wingdings 3"/>
              <a:buChar char=""/>
              <a:defRPr/>
            </a:pPr>
            <a:r>
              <a:rPr lang="en-US" dirty="0"/>
              <a:t>To report a hate crime: Any Massachusetts resident who has witnessed or experienced bias-motivated threats, harassment or violence may call the Attorney General’s </a:t>
            </a:r>
            <a:r>
              <a:rPr lang="en-US" dirty="0" smtClean="0"/>
              <a:t>Hotline </a:t>
            </a:r>
          </a:p>
          <a:p>
            <a:pPr marL="365760" indent="-256032" fontAlgn="auto">
              <a:spcAft>
                <a:spcPts val="0"/>
              </a:spcAft>
              <a:buNone/>
              <a:defRPr/>
            </a:pPr>
            <a:r>
              <a:rPr lang="en-US" dirty="0" smtClean="0"/>
              <a:t>	</a:t>
            </a:r>
            <a:r>
              <a:rPr lang="en-US" dirty="0" smtClean="0"/>
              <a:t>at </a:t>
            </a:r>
            <a:r>
              <a:rPr lang="en-US" b="1" dirty="0"/>
              <a:t>(800) 994-3228</a:t>
            </a:r>
            <a:r>
              <a:rPr lang="en-US" dirty="0"/>
              <a:t>.</a:t>
            </a:r>
          </a:p>
          <a:p>
            <a:pPr marL="0" indent="0" fontAlgn="auto">
              <a:spcAft>
                <a:spcPts val="0"/>
              </a:spcAft>
              <a:buFont typeface="Wingdings 3"/>
              <a:buNone/>
              <a:defRPr/>
            </a:pP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p:cNvSpPr>
            <a:spLocks noGrp="1"/>
          </p:cNvSpPr>
          <p:nvPr>
            <p:ph sz="half" idx="2"/>
          </p:nvPr>
        </p:nvSpPr>
        <p:spPr>
          <a:xfrm>
            <a:off x="2551906" y="1143001"/>
            <a:ext cx="4040188" cy="2956322"/>
          </a:xfrm>
        </p:spPr>
        <p:txBody>
          <a:bodyPr>
            <a:normAutofit fontScale="92500" lnSpcReduction="10000"/>
          </a:bodyPr>
          <a:lstStyle/>
          <a:p>
            <a:pPr algn="ctr">
              <a:buFont typeface="Wingdings 3" pitchFamily="18" charset="2"/>
              <a:buNone/>
            </a:pPr>
            <a:endParaRPr lang="en-US" sz="2000" dirty="0"/>
          </a:p>
          <a:p>
            <a:pPr algn="ctr">
              <a:buFont typeface="Wingdings 3" pitchFamily="18" charset="2"/>
              <a:buNone/>
            </a:pPr>
            <a:endParaRPr lang="en-US" sz="2000" dirty="0"/>
          </a:p>
          <a:p>
            <a:pPr algn="ctr">
              <a:buFont typeface="Wingdings 3" pitchFamily="18" charset="2"/>
              <a:buNone/>
            </a:pPr>
            <a:endParaRPr lang="en-US" sz="2000" dirty="0"/>
          </a:p>
          <a:p>
            <a:pPr algn="ctr">
              <a:buFont typeface="Wingdings 3" pitchFamily="18" charset="2"/>
              <a:buNone/>
            </a:pPr>
            <a:r>
              <a:rPr lang="en-US" cap="small" dirty="0"/>
              <a:t>Sarang Sekhavat</a:t>
            </a:r>
          </a:p>
          <a:p>
            <a:pPr algn="ctr">
              <a:buFont typeface="Wingdings 3" pitchFamily="18" charset="2"/>
              <a:buNone/>
            </a:pPr>
            <a:r>
              <a:rPr lang="en-US" dirty="0"/>
              <a:t>Federal Policy Director</a:t>
            </a:r>
          </a:p>
          <a:p>
            <a:pPr algn="ctr">
              <a:buFont typeface="Wingdings 3" pitchFamily="18" charset="2"/>
              <a:buNone/>
            </a:pPr>
            <a:r>
              <a:rPr lang="en-US" dirty="0" smtClean="0"/>
              <a:t>ssekhavat@miracoalition.org</a:t>
            </a:r>
            <a:endParaRPr lang="en-US" dirty="0"/>
          </a:p>
          <a:p>
            <a:pPr algn="ctr">
              <a:buNone/>
            </a:pPr>
            <a:r>
              <a:rPr lang="en-US" dirty="0"/>
              <a:t>		</a:t>
            </a:r>
          </a:p>
          <a:p>
            <a:pPr algn="ctr">
              <a:buNone/>
            </a:pPr>
            <a:r>
              <a:rPr lang="en-US" dirty="0"/>
              <a:t>@</a:t>
            </a:r>
            <a:r>
              <a:rPr lang="en-US" dirty="0" err="1"/>
              <a:t>MIRACoalition</a:t>
            </a:r>
            <a:endParaRPr lang="en-US" dirty="0"/>
          </a:p>
        </p:txBody>
      </p:sp>
      <p:pic>
        <p:nvPicPr>
          <p:cNvPr id="1026" name="Picture 2" descr="Image result for twitter logo"/>
          <p:cNvPicPr>
            <a:picLocks noChangeAspect="1" noChangeArrowheads="1"/>
          </p:cNvPicPr>
          <p:nvPr/>
        </p:nvPicPr>
        <p:blipFill>
          <a:blip r:embed="rId2" cstate="print"/>
          <a:srcRect/>
          <a:stretch>
            <a:fillRect/>
          </a:stretch>
        </p:blipFill>
        <p:spPr bwMode="auto">
          <a:xfrm>
            <a:off x="2667000" y="3562350"/>
            <a:ext cx="911352" cy="514350"/>
          </a:xfrm>
          <a:prstGeom prst="rect">
            <a:avLst/>
          </a:prstGeom>
          <a:noFill/>
        </p:spPr>
      </p:pic>
      <p:pic>
        <p:nvPicPr>
          <p:cNvPr id="3074" name="Picture 2" descr="C:\Users\FEDERA~1\AppData\Local\Temp\MIRA_wide_2000.png"/>
          <p:cNvPicPr>
            <a:picLocks noChangeAspect="1" noChangeArrowheads="1"/>
          </p:cNvPicPr>
          <p:nvPr/>
        </p:nvPicPr>
        <p:blipFill>
          <a:blip r:embed="rId3" cstate="print"/>
          <a:srcRect/>
          <a:stretch>
            <a:fillRect/>
          </a:stretch>
        </p:blipFill>
        <p:spPr bwMode="auto">
          <a:xfrm>
            <a:off x="2438400" y="590550"/>
            <a:ext cx="4191000" cy="11557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defTabSz="912813" fontAlgn="auto">
              <a:spcAft>
                <a:spcPts val="0"/>
              </a:spcAft>
              <a:defRPr/>
            </a:pPr>
            <a:r>
              <a:rPr lang="en-US" dirty="0"/>
              <a:t>Undocumented Immigrant</a:t>
            </a:r>
          </a:p>
        </p:txBody>
      </p:sp>
      <p:sp>
        <p:nvSpPr>
          <p:cNvPr id="13316" name="Rectangle 3"/>
          <p:cNvSpPr>
            <a:spLocks noGrp="1" noChangeArrowheads="1"/>
          </p:cNvSpPr>
          <p:nvPr>
            <p:ph idx="1"/>
          </p:nvPr>
        </p:nvSpPr>
        <p:spPr>
          <a:xfrm>
            <a:off x="301625" y="1145381"/>
            <a:ext cx="8504238" cy="3429000"/>
          </a:xfrm>
        </p:spPr>
        <p:txBody>
          <a:bodyPr>
            <a:normAutofit fontScale="77500" lnSpcReduction="20000"/>
          </a:bodyPr>
          <a:lstStyle/>
          <a:p>
            <a:pPr defTabSz="912813"/>
            <a:r>
              <a:rPr lang="en-US" dirty="0"/>
              <a:t>A person who is present in the US without the permission of the US government</a:t>
            </a:r>
            <a:br>
              <a:rPr lang="en-US" dirty="0"/>
            </a:br>
            <a:endParaRPr lang="en-US" dirty="0"/>
          </a:p>
          <a:p>
            <a:pPr lvl="1" defTabSz="912813"/>
            <a:r>
              <a:rPr lang="en-US" dirty="0"/>
              <a:t>Illegal entry without being inspected by an immigration officer (EWI), or by using false documents</a:t>
            </a:r>
          </a:p>
          <a:p>
            <a:pPr lvl="1" defTabSz="912813"/>
            <a:endParaRPr lang="en-US" dirty="0"/>
          </a:p>
          <a:p>
            <a:pPr lvl="1" defTabSz="912813"/>
            <a:r>
              <a:rPr lang="en-US" dirty="0"/>
              <a:t>Legal entry on a temporary visa and violating the terms of that visa, usually by remaining in the US </a:t>
            </a:r>
            <a:endParaRPr lang="en-US" dirty="0" smtClean="0"/>
          </a:p>
          <a:p>
            <a:pPr lvl="1" defTabSz="912813">
              <a:buNone/>
            </a:pPr>
            <a:r>
              <a:rPr lang="en-US" dirty="0" smtClean="0"/>
              <a:t>	beyond </a:t>
            </a:r>
            <a:r>
              <a:rPr lang="en-US" dirty="0"/>
              <a:t>the expiration date of the visa </a:t>
            </a:r>
            <a:endParaRPr lang="en-US" dirty="0" smtClean="0"/>
          </a:p>
          <a:p>
            <a:pPr lvl="1" defTabSz="912813">
              <a:buNone/>
            </a:pPr>
            <a:r>
              <a:rPr lang="en-US" dirty="0" smtClean="0"/>
              <a:t>	</a:t>
            </a:r>
            <a:r>
              <a:rPr lang="en-US" dirty="0" smtClean="0"/>
              <a:t>(</a:t>
            </a:r>
            <a:r>
              <a:rPr lang="en-US" dirty="0"/>
              <a:t>4 out of 10 enter legally)</a:t>
            </a:r>
          </a:p>
        </p:txBody>
      </p:sp>
      <p:sp>
        <p:nvSpPr>
          <p:cNvPr id="1331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r>
              <a:rPr lang="en-US"/>
              <a:t>www.miracoalition.org</a:t>
            </a:r>
          </a:p>
        </p:txBody>
      </p:sp>
      <p:sp>
        <p:nvSpPr>
          <p:cNvPr id="1434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32BCAB1-F2F4-4F02-A2DF-77359AA7068E}" type="slidenum">
              <a:rPr lang="en-US"/>
              <a:pPr fontAlgn="base">
                <a:spcBef>
                  <a:spcPct val="0"/>
                </a:spcBef>
                <a:spcAft>
                  <a:spcPct val="0"/>
                </a:spcAft>
              </a:pPr>
              <a:t>12</a:t>
            </a:fld>
            <a:endParaRPr lang="en-US"/>
          </a:p>
        </p:txBody>
      </p:sp>
      <p:sp>
        <p:nvSpPr>
          <p:cNvPr id="27651" name="Title 7"/>
          <p:cNvSpPr>
            <a:spLocks noGrp="1"/>
          </p:cNvSpPr>
          <p:nvPr>
            <p:ph type="ctrTitle" idx="4294967295"/>
          </p:nvPr>
        </p:nvSpPr>
        <p:spPr>
          <a:xfrm>
            <a:off x="762000" y="1809750"/>
            <a:ext cx="7772400" cy="1373188"/>
          </a:xfrm>
        </p:spPr>
        <p:txBody>
          <a:bodyPr>
            <a:normAutofit fontScale="90000"/>
          </a:bodyPr>
          <a:lstStyle/>
          <a:p>
            <a:pPr fontAlgn="auto">
              <a:spcAft>
                <a:spcPts val="0"/>
              </a:spcAft>
              <a:defRPr/>
            </a:pPr>
            <a:r>
              <a:rPr lang="en-US" dirty="0"/>
              <a:t>OBTAINING A GREEN CARD</a:t>
            </a:r>
            <a:br>
              <a:rPr lang="en-US" dirty="0"/>
            </a:b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p:txBody>
          <a:bodyPr/>
          <a:lstStyle/>
          <a:p>
            <a:pPr defTabSz="912813" fontAlgn="auto">
              <a:spcAft>
                <a:spcPts val="0"/>
              </a:spcAft>
              <a:defRPr/>
            </a:pPr>
            <a:r>
              <a:rPr lang="en-US" dirty="0"/>
              <a:t>Some Paths to a Green Card</a:t>
            </a:r>
          </a:p>
        </p:txBody>
      </p:sp>
      <p:sp>
        <p:nvSpPr>
          <p:cNvPr id="15364" name="Rectangle 2051"/>
          <p:cNvSpPr>
            <a:spLocks noGrp="1" noChangeArrowheads="1"/>
          </p:cNvSpPr>
          <p:nvPr>
            <p:ph idx="1"/>
          </p:nvPr>
        </p:nvSpPr>
        <p:spPr>
          <a:xfrm>
            <a:off x="301625" y="1145381"/>
            <a:ext cx="8504238" cy="3429000"/>
          </a:xfrm>
        </p:spPr>
        <p:txBody>
          <a:bodyPr/>
          <a:lstStyle/>
          <a:p>
            <a:pPr defTabSz="912813">
              <a:lnSpc>
                <a:spcPct val="90000"/>
              </a:lnSpc>
            </a:pPr>
            <a:r>
              <a:rPr lang="en-US" dirty="0"/>
              <a:t>Family Sponsored </a:t>
            </a:r>
          </a:p>
          <a:p>
            <a:pPr defTabSz="912813">
              <a:lnSpc>
                <a:spcPct val="90000"/>
              </a:lnSpc>
            </a:pPr>
            <a:r>
              <a:rPr lang="en-US" dirty="0"/>
              <a:t>Employment Based</a:t>
            </a:r>
          </a:p>
          <a:p>
            <a:pPr defTabSz="912813">
              <a:lnSpc>
                <a:spcPct val="90000"/>
              </a:lnSpc>
            </a:pPr>
            <a:r>
              <a:rPr lang="en-US" dirty="0"/>
              <a:t>Special Immigrants (battered spouses and children, religious workers, juveniles)</a:t>
            </a:r>
          </a:p>
          <a:p>
            <a:pPr defTabSz="912813">
              <a:lnSpc>
                <a:spcPct val="90000"/>
              </a:lnSpc>
            </a:pPr>
            <a:r>
              <a:rPr lang="en-US" dirty="0"/>
              <a:t>Diversity Immigrants</a:t>
            </a:r>
          </a:p>
          <a:p>
            <a:pPr defTabSz="912813">
              <a:lnSpc>
                <a:spcPct val="90000"/>
              </a:lnSpc>
            </a:pPr>
            <a:r>
              <a:rPr lang="en-US" dirty="0"/>
              <a:t>Refugees and </a:t>
            </a:r>
            <a:r>
              <a:rPr lang="en-US" dirty="0" err="1"/>
              <a:t>Asylees</a:t>
            </a:r>
            <a:endParaRPr lang="en-US" dirty="0"/>
          </a:p>
          <a:p>
            <a:pPr defTabSz="912813">
              <a:lnSpc>
                <a:spcPct val="90000"/>
              </a:lnSpc>
              <a:buFont typeface="Wingdings" pitchFamily="2" charset="2"/>
              <a:buNone/>
            </a:pPr>
            <a:endParaRPr lang="en-US" sz="3200" dirty="0"/>
          </a:p>
        </p:txBody>
      </p:sp>
      <p:sp>
        <p:nvSpPr>
          <p:cNvPr id="1536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304800" y="57150"/>
            <a:ext cx="8534400" cy="685800"/>
          </a:xfrm>
        </p:spPr>
        <p:txBody>
          <a:bodyPr>
            <a:normAutofit fontScale="90000"/>
          </a:bodyPr>
          <a:lstStyle/>
          <a:p>
            <a:pPr defTabSz="912813" fontAlgn="auto">
              <a:spcAft>
                <a:spcPts val="0"/>
              </a:spcAft>
              <a:defRPr/>
            </a:pPr>
            <a:r>
              <a:rPr lang="en-US" dirty="0"/>
              <a:t>Family-Based Process</a:t>
            </a:r>
          </a:p>
        </p:txBody>
      </p:sp>
      <p:sp>
        <p:nvSpPr>
          <p:cNvPr id="16388" name="Rectangle 1027"/>
          <p:cNvSpPr>
            <a:spLocks noGrp="1" noChangeArrowheads="1"/>
          </p:cNvSpPr>
          <p:nvPr>
            <p:ph idx="1"/>
          </p:nvPr>
        </p:nvSpPr>
        <p:spPr>
          <a:xfrm>
            <a:off x="301625" y="1145381"/>
            <a:ext cx="8504238" cy="3429000"/>
          </a:xfrm>
        </p:spPr>
        <p:txBody>
          <a:bodyPr>
            <a:normAutofit fontScale="92500" lnSpcReduction="20000"/>
          </a:bodyPr>
          <a:lstStyle/>
          <a:p>
            <a:pPr defTabSz="912813"/>
            <a:r>
              <a:rPr lang="en-US" b="1" dirty="0"/>
              <a:t>First step: </a:t>
            </a:r>
            <a:r>
              <a:rPr lang="en-US" dirty="0"/>
              <a:t>US citizen or LPR relative (petitioner) files petition for foreign family member (beneficiary)</a:t>
            </a:r>
            <a:br>
              <a:rPr lang="en-US" dirty="0"/>
            </a:br>
            <a:endParaRPr lang="en-US" dirty="0"/>
          </a:p>
          <a:p>
            <a:pPr defTabSz="912813"/>
            <a:r>
              <a:rPr lang="en-US" b="1" dirty="0"/>
              <a:t>Second step: </a:t>
            </a:r>
            <a:r>
              <a:rPr lang="en-US" dirty="0"/>
              <a:t>Beneficiary applies to immigrate either in the U.S. through adjustment of status or at a U.S. consulate in home country through consular processing</a:t>
            </a:r>
          </a:p>
        </p:txBody>
      </p:sp>
      <p:sp>
        <p:nvSpPr>
          <p:cNvPr id="1638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defTabSz="912813" fontAlgn="auto">
              <a:spcAft>
                <a:spcPts val="0"/>
              </a:spcAft>
              <a:defRPr/>
            </a:pPr>
            <a:r>
              <a:rPr lang="en-US" dirty="0"/>
              <a:t>Who can apply for whom?</a:t>
            </a:r>
          </a:p>
        </p:txBody>
      </p:sp>
      <p:sp>
        <p:nvSpPr>
          <p:cNvPr id="17412" name="Rectangle 3"/>
          <p:cNvSpPr>
            <a:spLocks noGrp="1" noChangeArrowheads="1"/>
          </p:cNvSpPr>
          <p:nvPr>
            <p:ph idx="1"/>
          </p:nvPr>
        </p:nvSpPr>
        <p:spPr>
          <a:xfrm>
            <a:off x="301625" y="1145381"/>
            <a:ext cx="8504238" cy="3429000"/>
          </a:xfrm>
        </p:spPr>
        <p:txBody>
          <a:bodyPr>
            <a:normAutofit fontScale="85000" lnSpcReduction="20000"/>
          </a:bodyPr>
          <a:lstStyle/>
          <a:p>
            <a:pPr defTabSz="912813"/>
            <a:r>
              <a:rPr lang="en-US" dirty="0"/>
              <a:t>US citizen may petition for: spouse, parents, children (any age, married or unmarried), siblings</a:t>
            </a:r>
            <a:br>
              <a:rPr lang="en-US" dirty="0"/>
            </a:br>
            <a:endParaRPr lang="en-US" dirty="0"/>
          </a:p>
          <a:p>
            <a:pPr defTabSz="912813"/>
            <a:r>
              <a:rPr lang="en-US" dirty="0"/>
              <a:t>LPR may petition for: spouse and children (any age, unmarried)</a:t>
            </a:r>
            <a:br>
              <a:rPr lang="en-US" dirty="0"/>
            </a:br>
            <a:endParaRPr lang="en-US" dirty="0"/>
          </a:p>
          <a:p>
            <a:pPr defTabSz="912813">
              <a:lnSpc>
                <a:spcPct val="90000"/>
              </a:lnSpc>
            </a:pPr>
            <a:r>
              <a:rPr lang="en-US" dirty="0"/>
              <a:t>Divided into: </a:t>
            </a:r>
          </a:p>
          <a:p>
            <a:pPr lvl="1" defTabSz="912813">
              <a:lnSpc>
                <a:spcPct val="90000"/>
              </a:lnSpc>
            </a:pPr>
            <a:r>
              <a:rPr lang="en-US" dirty="0"/>
              <a:t>immediate relatives (no annual limit) </a:t>
            </a:r>
          </a:p>
          <a:p>
            <a:pPr lvl="1" defTabSz="912813">
              <a:lnSpc>
                <a:spcPct val="90000"/>
              </a:lnSpc>
            </a:pPr>
            <a:r>
              <a:rPr lang="en-US" dirty="0"/>
              <a:t>preference system (under annual quota)</a:t>
            </a:r>
          </a:p>
        </p:txBody>
      </p:sp>
      <p:sp>
        <p:nvSpPr>
          <p:cNvPr id="1741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050"/>
          <p:cNvSpPr>
            <a:spLocks noGrp="1" noChangeArrowheads="1"/>
          </p:cNvSpPr>
          <p:nvPr>
            <p:ph type="title"/>
          </p:nvPr>
        </p:nvSpPr>
        <p:spPr/>
        <p:txBody>
          <a:bodyPr/>
          <a:lstStyle/>
          <a:p>
            <a:pPr defTabSz="912813" fontAlgn="auto">
              <a:spcAft>
                <a:spcPts val="0"/>
              </a:spcAft>
              <a:defRPr/>
            </a:pPr>
            <a:r>
              <a:rPr lang="en-US" dirty="0"/>
              <a:t>Immediate Relative</a:t>
            </a:r>
          </a:p>
        </p:txBody>
      </p:sp>
      <p:sp>
        <p:nvSpPr>
          <p:cNvPr id="18436" name="Rectangle 2051"/>
          <p:cNvSpPr>
            <a:spLocks noGrp="1" noChangeArrowheads="1"/>
          </p:cNvSpPr>
          <p:nvPr>
            <p:ph idx="1"/>
          </p:nvPr>
        </p:nvSpPr>
        <p:spPr>
          <a:xfrm>
            <a:off x="301625" y="1145381"/>
            <a:ext cx="8504238" cy="3429000"/>
          </a:xfrm>
        </p:spPr>
        <p:txBody>
          <a:bodyPr/>
          <a:lstStyle/>
          <a:p>
            <a:pPr defTabSz="912813"/>
            <a:r>
              <a:rPr lang="en-US" dirty="0"/>
              <a:t>Spouse of U.S. Citizen</a:t>
            </a:r>
            <a:br>
              <a:rPr lang="en-US" dirty="0"/>
            </a:br>
            <a:endParaRPr lang="en-US" dirty="0"/>
          </a:p>
          <a:p>
            <a:pPr defTabSz="912813"/>
            <a:r>
              <a:rPr lang="en-US" dirty="0"/>
              <a:t>Parent of U.S. Citizen</a:t>
            </a:r>
            <a:br>
              <a:rPr lang="en-US" dirty="0"/>
            </a:br>
            <a:endParaRPr lang="en-US" dirty="0"/>
          </a:p>
          <a:p>
            <a:pPr defTabSz="912813"/>
            <a:r>
              <a:rPr lang="en-US" dirty="0"/>
              <a:t>Unmarried Child under 21 of U.S. Citizen</a:t>
            </a:r>
          </a:p>
        </p:txBody>
      </p:sp>
      <p:sp>
        <p:nvSpPr>
          <p:cNvPr id="1843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Preference Categories</a:t>
            </a:r>
          </a:p>
        </p:txBody>
      </p:sp>
      <p:sp>
        <p:nvSpPr>
          <p:cNvPr id="19459" name="Content Placeholder 2"/>
          <p:cNvSpPr>
            <a:spLocks noGrp="1"/>
          </p:cNvSpPr>
          <p:nvPr>
            <p:ph idx="1"/>
          </p:nvPr>
        </p:nvSpPr>
        <p:spPr>
          <a:xfrm>
            <a:off x="301625" y="1145381"/>
            <a:ext cx="8504238" cy="3429000"/>
          </a:xfrm>
        </p:spPr>
        <p:txBody>
          <a:bodyPr/>
          <a:lstStyle/>
          <a:p>
            <a:r>
              <a:rPr lang="en-US" u="sng"/>
              <a:t>First</a:t>
            </a:r>
            <a:r>
              <a:rPr lang="en-US"/>
              <a:t>:  Unmarried Sons and Daughters of U.S. Citizens.  </a:t>
            </a:r>
            <a:r>
              <a:rPr lang="en-US" i="1"/>
              <a:t>23,400 plus any numbers not required for fourth preference</a:t>
            </a:r>
            <a:r>
              <a:rPr lang="en-US"/>
              <a:t>.</a:t>
            </a:r>
          </a:p>
        </p:txBody>
      </p:sp>
      <p:sp>
        <p:nvSpPr>
          <p:cNvPr id="19460"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www.miracoalition.org</a:t>
            </a:r>
          </a:p>
        </p:txBody>
      </p:sp>
      <p:sp>
        <p:nvSpPr>
          <p:cNvPr id="1946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776D2A3F-A0A8-4FF6-8264-717CD34D30AE}" type="slidenum">
              <a:rPr lang="en-US"/>
              <a:pPr fontAlgn="base">
                <a:spcBef>
                  <a:spcPct val="0"/>
                </a:spcBef>
                <a:spcAft>
                  <a:spcPct val="0"/>
                </a:spcAft>
              </a:pPr>
              <a:t>17</a:t>
            </a:fld>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Preference Categories</a:t>
            </a:r>
          </a:p>
        </p:txBody>
      </p:sp>
      <p:sp>
        <p:nvSpPr>
          <p:cNvPr id="33795" name="Content Placeholder 2"/>
          <p:cNvSpPr>
            <a:spLocks noGrp="1"/>
          </p:cNvSpPr>
          <p:nvPr>
            <p:ph idx="1"/>
          </p:nvPr>
        </p:nvSpPr>
        <p:spPr>
          <a:xfrm>
            <a:off x="301625" y="1145381"/>
            <a:ext cx="8504238" cy="3429000"/>
          </a:xfrm>
        </p:spPr>
        <p:txBody>
          <a:bodyPr>
            <a:normAutofit fontScale="77500" lnSpcReduction="20000"/>
          </a:bodyPr>
          <a:lstStyle/>
          <a:p>
            <a:pPr marL="365760" indent="-256032" fontAlgn="auto">
              <a:spcAft>
                <a:spcPts val="0"/>
              </a:spcAft>
              <a:buFont typeface="Wingdings 3"/>
              <a:buChar char=""/>
              <a:defRPr/>
            </a:pPr>
            <a:r>
              <a:rPr lang="en-US" u="sng" dirty="0"/>
              <a:t>Second</a:t>
            </a:r>
            <a:r>
              <a:rPr lang="en-US" dirty="0"/>
              <a:t>: Spouses and Children, and Unmarried Sons and Daughters of Permanent Residents.  </a:t>
            </a:r>
            <a:r>
              <a:rPr lang="en-US" i="1" dirty="0"/>
              <a:t>114,200, plus the number (if any) by which the worldwide family preference level exceeds 226,000, plus any unused first preference numbers</a:t>
            </a:r>
            <a:endParaRPr lang="en-US" dirty="0"/>
          </a:p>
          <a:p>
            <a:pPr marL="621792" lvl="1" fontAlgn="auto">
              <a:spcBef>
                <a:spcPts val="324"/>
              </a:spcBef>
              <a:spcAft>
                <a:spcPts val="0"/>
              </a:spcAft>
              <a:buFont typeface="Verdana"/>
              <a:buChar char="◦"/>
              <a:defRPr/>
            </a:pPr>
            <a:r>
              <a:rPr lang="en-US" dirty="0"/>
              <a:t>Spouses and Children of Permanent Residents.  </a:t>
            </a:r>
            <a:r>
              <a:rPr lang="en-US" i="1" dirty="0"/>
              <a:t>77% of the overall second preference limitation, of which 75% are exempt from the per-country limit.</a:t>
            </a:r>
          </a:p>
          <a:p>
            <a:pPr marL="621792" lvl="1" fontAlgn="auto">
              <a:spcBef>
                <a:spcPts val="324"/>
              </a:spcBef>
              <a:spcAft>
                <a:spcPts val="0"/>
              </a:spcAft>
              <a:buFont typeface="Verdana"/>
              <a:buChar char="◦"/>
              <a:defRPr/>
            </a:pPr>
            <a:r>
              <a:rPr lang="en-US" dirty="0"/>
              <a:t>Unmarried Sons and Daughters (21 years of age or older) of Permanent Residents.  </a:t>
            </a:r>
            <a:r>
              <a:rPr lang="en-US" i="1" dirty="0"/>
              <a:t>23% of the overall second </a:t>
            </a:r>
            <a:endParaRPr lang="en-US" i="1" dirty="0" smtClean="0"/>
          </a:p>
          <a:p>
            <a:pPr marL="621792" lvl="1" fontAlgn="auto">
              <a:spcBef>
                <a:spcPts val="324"/>
              </a:spcBef>
              <a:spcAft>
                <a:spcPts val="0"/>
              </a:spcAft>
              <a:buNone/>
              <a:defRPr/>
            </a:pPr>
            <a:r>
              <a:rPr lang="en-US" i="1" dirty="0" smtClean="0"/>
              <a:t>	</a:t>
            </a:r>
            <a:r>
              <a:rPr lang="en-US" i="1" dirty="0" smtClean="0"/>
              <a:t>preference </a:t>
            </a:r>
            <a:r>
              <a:rPr lang="en-US" i="1" dirty="0"/>
              <a:t>limitation. </a:t>
            </a:r>
          </a:p>
          <a:p>
            <a:pPr marL="365760" indent="-256032" fontAlgn="auto">
              <a:spcAft>
                <a:spcPts val="0"/>
              </a:spcAft>
              <a:buFont typeface="Wingdings 3"/>
              <a:buChar char=""/>
              <a:defRPr/>
            </a:pPr>
            <a:endParaRPr lang="en-US" dirty="0"/>
          </a:p>
        </p:txBody>
      </p:sp>
      <p:sp>
        <p:nvSpPr>
          <p:cNvPr id="20484"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www.miracoalition.org</a:t>
            </a:r>
          </a:p>
        </p:txBody>
      </p:sp>
      <p:sp>
        <p:nvSpPr>
          <p:cNvPr id="2048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4BEC43A8-B4DF-48DB-9001-D7800B0099BD}" type="slidenum">
              <a:rPr lang="en-US"/>
              <a:pPr fontAlgn="base">
                <a:spcBef>
                  <a:spcPct val="0"/>
                </a:spcBef>
                <a:spcAft>
                  <a:spcPct val="0"/>
                </a:spcAft>
              </a:pPr>
              <a:t>18</a:t>
            </a:fld>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Preference Categories</a:t>
            </a:r>
          </a:p>
        </p:txBody>
      </p:sp>
      <p:sp>
        <p:nvSpPr>
          <p:cNvPr id="21507" name="Content Placeholder 2"/>
          <p:cNvSpPr>
            <a:spLocks noGrp="1"/>
          </p:cNvSpPr>
          <p:nvPr>
            <p:ph idx="1"/>
          </p:nvPr>
        </p:nvSpPr>
        <p:spPr>
          <a:xfrm>
            <a:off x="301625" y="1145381"/>
            <a:ext cx="8504238" cy="3429000"/>
          </a:xfrm>
        </p:spPr>
        <p:txBody>
          <a:bodyPr>
            <a:normAutofit fontScale="92500" lnSpcReduction="10000"/>
          </a:bodyPr>
          <a:lstStyle/>
          <a:p>
            <a:r>
              <a:rPr lang="en-US" u="sng" dirty="0"/>
              <a:t>Third</a:t>
            </a:r>
            <a:r>
              <a:rPr lang="en-US" dirty="0"/>
              <a:t>: Married Sons and Daughters of U.S. Citizens.  </a:t>
            </a:r>
            <a:r>
              <a:rPr lang="en-US" i="1" dirty="0"/>
              <a:t>23,400, plus any numbers not required by first and second preferences. </a:t>
            </a:r>
          </a:p>
          <a:p>
            <a:pPr>
              <a:buFont typeface="Wingdings 2" pitchFamily="18" charset="2"/>
              <a:buNone/>
            </a:pPr>
            <a:endParaRPr lang="en-US" i="1" dirty="0"/>
          </a:p>
          <a:p>
            <a:r>
              <a:rPr lang="en-US" u="sng" dirty="0"/>
              <a:t>Fourth</a:t>
            </a:r>
            <a:r>
              <a:rPr lang="en-US" dirty="0"/>
              <a:t>: Brothers and Sisters of Adult U.S. Citizens.  </a:t>
            </a:r>
            <a:r>
              <a:rPr lang="en-US" i="1" dirty="0"/>
              <a:t>65,000, plus any numbers </a:t>
            </a:r>
            <a:endParaRPr lang="en-US" i="1" dirty="0" smtClean="0"/>
          </a:p>
          <a:p>
            <a:pPr>
              <a:buNone/>
            </a:pPr>
            <a:r>
              <a:rPr lang="en-US" i="1" dirty="0" smtClean="0"/>
              <a:t>	</a:t>
            </a:r>
            <a:r>
              <a:rPr lang="en-US" i="1" dirty="0" smtClean="0"/>
              <a:t>not </a:t>
            </a:r>
            <a:r>
              <a:rPr lang="en-US" i="1" dirty="0"/>
              <a:t>required by first three preferences. </a:t>
            </a:r>
          </a:p>
        </p:txBody>
      </p:sp>
      <p:sp>
        <p:nvSpPr>
          <p:cNvPr id="21508"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www.miracoalition.org</a:t>
            </a:r>
          </a:p>
        </p:txBody>
      </p:sp>
      <p:sp>
        <p:nvSpPr>
          <p:cNvPr id="2150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9B3B18F-2424-4B1A-AE88-F6DDD2894F91}" type="slidenum">
              <a:rPr lang="en-US"/>
              <a:pPr fontAlgn="base">
                <a:spcBef>
                  <a:spcPct val="0"/>
                </a:spcBef>
                <a:spcAft>
                  <a:spcPct val="0"/>
                </a:spcAft>
              </a:pPr>
              <a:t>19</a:t>
            </a:fld>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xfrm>
            <a:off x="685800" y="457200"/>
            <a:ext cx="8001000" cy="342900"/>
          </a:xfrm>
        </p:spPr>
        <p:txBody>
          <a:bodyPr>
            <a:normAutofit fontScale="90000"/>
          </a:bodyPr>
          <a:lstStyle/>
          <a:p>
            <a:pPr defTabSz="912813" fontAlgn="auto">
              <a:spcAft>
                <a:spcPts val="0"/>
              </a:spcAft>
              <a:defRPr/>
            </a:pPr>
            <a:r>
              <a:rPr lang="en-US" dirty="0"/>
              <a:t>Agencies and Laws</a:t>
            </a:r>
          </a:p>
        </p:txBody>
      </p:sp>
      <p:sp>
        <p:nvSpPr>
          <p:cNvPr id="10244" name="Rectangle 1027"/>
          <p:cNvSpPr>
            <a:spLocks noGrp="1" noChangeArrowheads="1"/>
          </p:cNvSpPr>
          <p:nvPr>
            <p:ph idx="1"/>
          </p:nvPr>
        </p:nvSpPr>
        <p:spPr>
          <a:xfrm>
            <a:off x="304800" y="1143000"/>
            <a:ext cx="8504238" cy="3429000"/>
          </a:xfrm>
        </p:spPr>
        <p:txBody>
          <a:bodyPr>
            <a:normAutofit fontScale="77500" lnSpcReduction="20000"/>
          </a:bodyPr>
          <a:lstStyle/>
          <a:p>
            <a:pPr defTabSz="912813"/>
            <a:r>
              <a:rPr lang="en-US" dirty="0"/>
              <a:t>US Department of Homeland Security</a:t>
            </a:r>
          </a:p>
          <a:p>
            <a:pPr lvl="1" defTabSz="912813"/>
            <a:r>
              <a:rPr lang="en-US" dirty="0"/>
              <a:t>US Citizenship and Immigration Services (USCIS)</a:t>
            </a:r>
          </a:p>
          <a:p>
            <a:pPr lvl="1" defTabSz="912813"/>
            <a:r>
              <a:rPr lang="en-US" dirty="0"/>
              <a:t>US Immigration and Customs Enforcement (ICE)</a:t>
            </a:r>
          </a:p>
          <a:p>
            <a:pPr lvl="1" defTabSz="912813"/>
            <a:r>
              <a:rPr lang="en-US" dirty="0"/>
              <a:t>US Customs and Border Protection (CBP)</a:t>
            </a:r>
          </a:p>
          <a:p>
            <a:pPr defTabSz="912813"/>
            <a:r>
              <a:rPr lang="en-US" dirty="0"/>
              <a:t>US Department of Justice</a:t>
            </a:r>
          </a:p>
          <a:p>
            <a:pPr lvl="1" defTabSz="912813"/>
            <a:r>
              <a:rPr lang="en-US" dirty="0"/>
              <a:t>Executive Office for Immigration Review (EOIR)</a:t>
            </a:r>
          </a:p>
          <a:p>
            <a:pPr lvl="1" defTabSz="912813"/>
            <a:r>
              <a:rPr lang="en-US" dirty="0"/>
              <a:t>Board of Immigration Appeals (BIA)</a:t>
            </a:r>
          </a:p>
          <a:p>
            <a:pPr defTabSz="912813"/>
            <a:r>
              <a:rPr lang="en-US" dirty="0"/>
              <a:t>Immigration and Nationality Act (INA)</a:t>
            </a:r>
          </a:p>
          <a:p>
            <a:pPr defTabSz="912813"/>
            <a:r>
              <a:rPr lang="en-US" dirty="0"/>
              <a:t>8 Code of Federal Regulations (8 CFR)</a:t>
            </a:r>
          </a:p>
          <a:p>
            <a:pPr defTabSz="912813">
              <a:buFont typeface="Wingdings" pitchFamily="2" charset="2"/>
              <a:buNone/>
            </a:pPr>
            <a:endParaRPr lang="en-US" dirty="0"/>
          </a:p>
        </p:txBody>
      </p:sp>
      <p:sp>
        <p:nvSpPr>
          <p:cNvPr id="1024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defTabSz="912813" fontAlgn="auto">
              <a:spcAft>
                <a:spcPts val="0"/>
              </a:spcAft>
              <a:defRPr/>
            </a:pPr>
            <a:r>
              <a:rPr lang="en-US" dirty="0"/>
              <a:t>Family-sponsored Immigration</a:t>
            </a:r>
          </a:p>
        </p:txBody>
      </p:sp>
      <p:sp>
        <p:nvSpPr>
          <p:cNvPr id="22531"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graphicFrame>
        <p:nvGraphicFramePr>
          <p:cNvPr id="8" name="Content Placeholder 5"/>
          <p:cNvGraphicFramePr>
            <a:graphicFrameLocks/>
          </p:cNvGraphicFramePr>
          <p:nvPr>
            <p:extLst>
              <p:ext uri="{D42A27DB-BD31-4B8C-83A1-F6EECF244321}">
                <p14:modId xmlns:p14="http://schemas.microsoft.com/office/powerpoint/2010/main" xmlns="" val="917600877"/>
              </p:ext>
            </p:extLst>
          </p:nvPr>
        </p:nvGraphicFramePr>
        <p:xfrm>
          <a:off x="685800" y="1428748"/>
          <a:ext cx="7772401" cy="2743203"/>
        </p:xfrm>
        <a:graphic>
          <a:graphicData uri="http://schemas.openxmlformats.org/drawingml/2006/table">
            <a:tbl>
              <a:tblPr firstRow="1" bandRow="1">
                <a:tableStyleId>{6E25E649-3F16-4E02-A733-19D2CDBF48F0}</a:tableStyleId>
              </a:tblPr>
              <a:tblGrid>
                <a:gridCol w="1208073">
                  <a:extLst>
                    <a:ext uri="{9D8B030D-6E8A-4147-A177-3AD203B41FA5}">
                      <a16:colId xmlns:a16="http://schemas.microsoft.com/office/drawing/2014/main" xmlns="" val="20000"/>
                    </a:ext>
                  </a:extLst>
                </a:gridCol>
                <a:gridCol w="1353469">
                  <a:extLst>
                    <a:ext uri="{9D8B030D-6E8A-4147-A177-3AD203B41FA5}">
                      <a16:colId xmlns:a16="http://schemas.microsoft.com/office/drawing/2014/main" xmlns="" val="20001"/>
                    </a:ext>
                  </a:extLst>
                </a:gridCol>
                <a:gridCol w="1218123">
                  <a:extLst>
                    <a:ext uri="{9D8B030D-6E8A-4147-A177-3AD203B41FA5}">
                      <a16:colId xmlns:a16="http://schemas.microsoft.com/office/drawing/2014/main" xmlns="" val="20002"/>
                    </a:ext>
                  </a:extLst>
                </a:gridCol>
                <a:gridCol w="1285797">
                  <a:extLst>
                    <a:ext uri="{9D8B030D-6E8A-4147-A177-3AD203B41FA5}">
                      <a16:colId xmlns:a16="http://schemas.microsoft.com/office/drawing/2014/main" xmlns="" val="20003"/>
                    </a:ext>
                  </a:extLst>
                </a:gridCol>
                <a:gridCol w="1221779">
                  <a:extLst>
                    <a:ext uri="{9D8B030D-6E8A-4147-A177-3AD203B41FA5}">
                      <a16:colId xmlns:a16="http://schemas.microsoft.com/office/drawing/2014/main" xmlns="" val="20004"/>
                    </a:ext>
                  </a:extLst>
                </a:gridCol>
                <a:gridCol w="1485160">
                  <a:extLst>
                    <a:ext uri="{9D8B030D-6E8A-4147-A177-3AD203B41FA5}">
                      <a16:colId xmlns:a16="http://schemas.microsoft.com/office/drawing/2014/main" xmlns="" val="20005"/>
                    </a:ext>
                  </a:extLst>
                </a:gridCol>
              </a:tblGrid>
              <a:tr h="429448">
                <a:tc>
                  <a:txBody>
                    <a:bodyPr/>
                    <a:lstStyle/>
                    <a:p>
                      <a:r>
                        <a:rPr lang="en-US" sz="1400" dirty="0"/>
                        <a:t>Category</a:t>
                      </a:r>
                    </a:p>
                  </a:txBody>
                  <a:tcPr marT="34290" marB="34290"/>
                </a:tc>
                <a:tc>
                  <a:txBody>
                    <a:bodyPr/>
                    <a:lstStyle/>
                    <a:p>
                      <a:r>
                        <a:rPr lang="en-US" sz="1400" dirty="0" smtClean="0"/>
                        <a:t>All Except…</a:t>
                      </a:r>
                      <a:endParaRPr lang="en-US" sz="1400" dirty="0"/>
                    </a:p>
                  </a:txBody>
                  <a:tcPr marT="34290" marB="34290"/>
                </a:tc>
                <a:tc>
                  <a:txBody>
                    <a:bodyPr/>
                    <a:lstStyle/>
                    <a:p>
                      <a:r>
                        <a:rPr lang="en-US" sz="1400" dirty="0"/>
                        <a:t>China</a:t>
                      </a:r>
                    </a:p>
                  </a:txBody>
                  <a:tcPr marT="34290" marB="34290"/>
                </a:tc>
                <a:tc>
                  <a:txBody>
                    <a:bodyPr/>
                    <a:lstStyle/>
                    <a:p>
                      <a:r>
                        <a:rPr lang="en-US" sz="1400" dirty="0"/>
                        <a:t>India</a:t>
                      </a:r>
                    </a:p>
                  </a:txBody>
                  <a:tcPr marT="34290" marB="34290"/>
                </a:tc>
                <a:tc>
                  <a:txBody>
                    <a:bodyPr/>
                    <a:lstStyle/>
                    <a:p>
                      <a:r>
                        <a:rPr lang="en-US" sz="1400" dirty="0"/>
                        <a:t>Mexico</a:t>
                      </a:r>
                    </a:p>
                  </a:txBody>
                  <a:tcPr marT="34290" marB="34290"/>
                </a:tc>
                <a:tc>
                  <a:txBody>
                    <a:bodyPr/>
                    <a:lstStyle/>
                    <a:p>
                      <a:r>
                        <a:rPr lang="en-US" sz="1400" dirty="0"/>
                        <a:t>Philippines</a:t>
                      </a:r>
                    </a:p>
                  </a:txBody>
                  <a:tcPr marT="34290" marB="34290"/>
                </a:tc>
                <a:extLst>
                  <a:ext uri="{0D108BD9-81ED-4DB2-BD59-A6C34878D82A}">
                    <a16:rowId xmlns:a16="http://schemas.microsoft.com/office/drawing/2014/main" xmlns="" val="10000"/>
                  </a:ext>
                </a:extLst>
              </a:tr>
              <a:tr h="462751">
                <a:tc>
                  <a:txBody>
                    <a:bodyPr/>
                    <a:lstStyle/>
                    <a:p>
                      <a:r>
                        <a:rPr lang="en-US" sz="1400" dirty="0"/>
                        <a:t>1</a:t>
                      </a:r>
                      <a:r>
                        <a:rPr lang="en-US" sz="1400" baseline="30000" dirty="0"/>
                        <a:t>st</a:t>
                      </a:r>
                      <a:endParaRPr lang="en-US" sz="1400" dirty="0"/>
                    </a:p>
                  </a:txBody>
                  <a:tcPr marT="34290" marB="34290"/>
                </a:tc>
                <a:tc>
                  <a:txBody>
                    <a:bodyPr/>
                    <a:lstStyle/>
                    <a:p>
                      <a:pPr algn="ctr"/>
                      <a:r>
                        <a:rPr lang="en-US" sz="1400" dirty="0" smtClean="0"/>
                        <a:t>01/15/13</a:t>
                      </a:r>
                      <a:endParaRPr lang="en-US" sz="1400" dirty="0"/>
                    </a:p>
                  </a:txBody>
                  <a:tcPr marT="34290" marB="34290"/>
                </a:tc>
                <a:tc>
                  <a:txBody>
                    <a:bodyPr/>
                    <a:lstStyle/>
                    <a:p>
                      <a:pPr algn="ctr"/>
                      <a:r>
                        <a:rPr lang="en-US" sz="1400" dirty="0" smtClean="0"/>
                        <a:t>01/15/13</a:t>
                      </a:r>
                      <a:endParaRPr lang="en-US" sz="1400" dirty="0"/>
                    </a:p>
                  </a:txBody>
                  <a:tcPr marT="34290" marB="34290"/>
                </a:tc>
                <a:tc>
                  <a:txBody>
                    <a:bodyPr/>
                    <a:lstStyle/>
                    <a:p>
                      <a:pPr algn="ctr"/>
                      <a:r>
                        <a:rPr lang="en-US" sz="1400" dirty="0" smtClean="0"/>
                        <a:t>01/15/13</a:t>
                      </a:r>
                      <a:endParaRPr lang="en-US" sz="1400" dirty="0"/>
                    </a:p>
                  </a:txBody>
                  <a:tcPr marT="34290" marB="34290"/>
                </a:tc>
                <a:tc>
                  <a:txBody>
                    <a:bodyPr/>
                    <a:lstStyle/>
                    <a:p>
                      <a:pPr algn="ctr"/>
                      <a:r>
                        <a:rPr lang="en-US" sz="1400" dirty="0" smtClean="0"/>
                        <a:t>08/08/97</a:t>
                      </a:r>
                      <a:endParaRPr lang="en-US" sz="1400" dirty="0"/>
                    </a:p>
                  </a:txBody>
                  <a:tcPr marT="34290" marB="34290"/>
                </a:tc>
                <a:tc>
                  <a:txBody>
                    <a:bodyPr/>
                    <a:lstStyle/>
                    <a:p>
                      <a:pPr algn="ctr"/>
                      <a:r>
                        <a:rPr lang="en-US" sz="1400" dirty="0" smtClean="0"/>
                        <a:t>07/01/08</a:t>
                      </a:r>
                      <a:endParaRPr lang="en-US" sz="1400" dirty="0"/>
                    </a:p>
                  </a:txBody>
                  <a:tcPr marT="34290" marB="34290"/>
                </a:tc>
                <a:extLst>
                  <a:ext uri="{0D108BD9-81ED-4DB2-BD59-A6C34878D82A}">
                    <a16:rowId xmlns:a16="http://schemas.microsoft.com/office/drawing/2014/main" xmlns="" val="10001"/>
                  </a:ext>
                </a:extLst>
              </a:tr>
              <a:tr h="462751">
                <a:tc>
                  <a:txBody>
                    <a:bodyPr/>
                    <a:lstStyle/>
                    <a:p>
                      <a:r>
                        <a:rPr lang="en-US" sz="1400" dirty="0"/>
                        <a:t>2A</a:t>
                      </a:r>
                    </a:p>
                  </a:txBody>
                  <a:tcPr marT="34290" marB="34290"/>
                </a:tc>
                <a:tc>
                  <a:txBody>
                    <a:bodyPr/>
                    <a:lstStyle/>
                    <a:p>
                      <a:pPr algn="ctr"/>
                      <a:r>
                        <a:rPr lang="en-US" sz="1400" dirty="0" smtClean="0"/>
                        <a:t>Current</a:t>
                      </a:r>
                      <a:endParaRPr lang="en-US" sz="1400" dirty="0"/>
                    </a:p>
                  </a:txBody>
                  <a:tcPr marT="34290" marB="34290"/>
                </a:tc>
                <a:tc>
                  <a:txBody>
                    <a:bodyPr/>
                    <a:lstStyle/>
                    <a:p>
                      <a:pPr algn="ctr"/>
                      <a:r>
                        <a:rPr lang="en-US" sz="1400" dirty="0" smtClean="0"/>
                        <a:t>Current</a:t>
                      </a:r>
                      <a:endParaRPr lang="en-US" sz="1400" dirty="0"/>
                    </a:p>
                  </a:txBody>
                  <a:tcPr marT="34290" marB="34290"/>
                </a:tc>
                <a:tc>
                  <a:txBody>
                    <a:bodyPr/>
                    <a:lstStyle/>
                    <a:p>
                      <a:pPr algn="ctr"/>
                      <a:r>
                        <a:rPr lang="en-US" sz="1400" dirty="0" smtClean="0"/>
                        <a:t>Current</a:t>
                      </a:r>
                      <a:endParaRPr lang="en-US" sz="1400" dirty="0"/>
                    </a:p>
                  </a:txBody>
                  <a:tcPr marT="34290" marB="34290"/>
                </a:tc>
                <a:tc>
                  <a:txBody>
                    <a:bodyPr/>
                    <a:lstStyle/>
                    <a:p>
                      <a:pPr algn="ctr"/>
                      <a:r>
                        <a:rPr lang="en-US" sz="1400" dirty="0" smtClean="0"/>
                        <a:t>Current</a:t>
                      </a:r>
                      <a:endParaRPr lang="en-US" sz="1400" dirty="0"/>
                    </a:p>
                  </a:txBody>
                  <a:tcPr marT="34290" marB="34290"/>
                </a:tc>
                <a:tc>
                  <a:txBody>
                    <a:bodyPr/>
                    <a:lstStyle/>
                    <a:p>
                      <a:pPr algn="ctr"/>
                      <a:r>
                        <a:rPr lang="en-US" sz="1400" dirty="0" smtClean="0"/>
                        <a:t>Current</a:t>
                      </a:r>
                      <a:endParaRPr lang="en-US" sz="1400" dirty="0"/>
                    </a:p>
                  </a:txBody>
                  <a:tcPr marT="34290" marB="34290"/>
                </a:tc>
                <a:extLst>
                  <a:ext uri="{0D108BD9-81ED-4DB2-BD59-A6C34878D82A}">
                    <a16:rowId xmlns:a16="http://schemas.microsoft.com/office/drawing/2014/main" xmlns="" val="10002"/>
                  </a:ext>
                </a:extLst>
              </a:tr>
              <a:tr h="462751">
                <a:tc>
                  <a:txBody>
                    <a:bodyPr/>
                    <a:lstStyle/>
                    <a:p>
                      <a:r>
                        <a:rPr lang="en-US" sz="1400" dirty="0"/>
                        <a:t>2B</a:t>
                      </a:r>
                    </a:p>
                  </a:txBody>
                  <a:tcPr marT="34290" marB="34290"/>
                </a:tc>
                <a:tc>
                  <a:txBody>
                    <a:bodyPr/>
                    <a:lstStyle/>
                    <a:p>
                      <a:pPr algn="ctr"/>
                      <a:r>
                        <a:rPr lang="en-US" sz="1400" dirty="0" smtClean="0"/>
                        <a:t>06/01/14</a:t>
                      </a:r>
                      <a:endParaRPr lang="en-US" sz="1400" dirty="0"/>
                    </a:p>
                  </a:txBody>
                  <a:tcPr marT="34290" marB="34290"/>
                </a:tc>
                <a:tc>
                  <a:txBody>
                    <a:bodyPr/>
                    <a:lstStyle/>
                    <a:p>
                      <a:pPr algn="ctr"/>
                      <a:r>
                        <a:rPr lang="en-US" sz="1400" dirty="0" smtClean="0"/>
                        <a:t>06/01/14</a:t>
                      </a:r>
                      <a:endParaRPr lang="en-US" sz="1400" dirty="0"/>
                    </a:p>
                  </a:txBody>
                  <a:tcPr marT="34290" marB="34290"/>
                </a:tc>
                <a:tc>
                  <a:txBody>
                    <a:bodyPr/>
                    <a:lstStyle/>
                    <a:p>
                      <a:pPr algn="ctr"/>
                      <a:r>
                        <a:rPr lang="en-US" sz="1400" dirty="0" smtClean="0"/>
                        <a:t>06/01/14</a:t>
                      </a:r>
                      <a:endParaRPr lang="en-US" sz="1400" dirty="0"/>
                    </a:p>
                  </a:txBody>
                  <a:tcPr marT="34290" marB="34290"/>
                </a:tc>
                <a:tc>
                  <a:txBody>
                    <a:bodyPr/>
                    <a:lstStyle/>
                    <a:p>
                      <a:pPr algn="ctr"/>
                      <a:r>
                        <a:rPr lang="en-US" sz="1400" dirty="0" smtClean="0"/>
                        <a:t>08/01/98</a:t>
                      </a:r>
                      <a:endParaRPr lang="en-US" sz="1400" b="0" dirty="0"/>
                    </a:p>
                  </a:txBody>
                  <a:tcPr marT="34290" marB="34290"/>
                </a:tc>
                <a:tc>
                  <a:txBody>
                    <a:bodyPr/>
                    <a:lstStyle/>
                    <a:p>
                      <a:pPr algn="ctr"/>
                      <a:r>
                        <a:rPr lang="en-US" sz="1400" dirty="0" smtClean="0"/>
                        <a:t>09/01/08</a:t>
                      </a:r>
                      <a:endParaRPr lang="en-US" sz="1400" dirty="0"/>
                    </a:p>
                  </a:txBody>
                  <a:tcPr marT="34290" marB="34290"/>
                </a:tc>
                <a:extLst>
                  <a:ext uri="{0D108BD9-81ED-4DB2-BD59-A6C34878D82A}">
                    <a16:rowId xmlns:a16="http://schemas.microsoft.com/office/drawing/2014/main" xmlns="" val="10003"/>
                  </a:ext>
                </a:extLst>
              </a:tr>
              <a:tr h="462751">
                <a:tc>
                  <a:txBody>
                    <a:bodyPr/>
                    <a:lstStyle/>
                    <a:p>
                      <a:r>
                        <a:rPr lang="en-US" sz="1400" dirty="0"/>
                        <a:t>3</a:t>
                      </a:r>
                      <a:r>
                        <a:rPr lang="en-US" sz="1400" baseline="30000" dirty="0"/>
                        <a:t>rd</a:t>
                      </a:r>
                      <a:endParaRPr lang="en-US" sz="1400" dirty="0"/>
                    </a:p>
                  </a:txBody>
                  <a:tcPr marT="34290" marB="34290"/>
                </a:tc>
                <a:tc>
                  <a:txBody>
                    <a:bodyPr/>
                    <a:lstStyle/>
                    <a:p>
                      <a:pPr algn="ctr"/>
                      <a:r>
                        <a:rPr lang="en-US" sz="1400" dirty="0" smtClean="0"/>
                        <a:t>09/15/07</a:t>
                      </a:r>
                      <a:endParaRPr lang="en-US" sz="1400" dirty="0"/>
                    </a:p>
                  </a:txBody>
                  <a:tcPr marT="34290" marB="34290"/>
                </a:tc>
                <a:tc>
                  <a:txBody>
                    <a:bodyPr/>
                    <a:lstStyle/>
                    <a:p>
                      <a:pPr algn="ctr"/>
                      <a:r>
                        <a:rPr lang="en-US" sz="1400" dirty="0" smtClean="0"/>
                        <a:t>09/15/07</a:t>
                      </a:r>
                      <a:endParaRPr lang="en-US" sz="1400" dirty="0"/>
                    </a:p>
                  </a:txBody>
                  <a:tcPr marT="34290" marB="34290"/>
                </a:tc>
                <a:tc>
                  <a:txBody>
                    <a:bodyPr/>
                    <a:lstStyle/>
                    <a:p>
                      <a:pPr algn="ctr"/>
                      <a:r>
                        <a:rPr lang="en-US" sz="1400" dirty="0" smtClean="0"/>
                        <a:t>09/15/07</a:t>
                      </a:r>
                      <a:endParaRPr lang="en-US" sz="1400" dirty="0"/>
                    </a:p>
                  </a:txBody>
                  <a:tcPr marT="34290" marB="34290"/>
                </a:tc>
                <a:tc>
                  <a:txBody>
                    <a:bodyPr/>
                    <a:lstStyle/>
                    <a:p>
                      <a:pPr algn="ctr"/>
                      <a:r>
                        <a:rPr lang="en-US" sz="1400" dirty="0" smtClean="0"/>
                        <a:t>02/22/96</a:t>
                      </a:r>
                      <a:endParaRPr lang="en-US" sz="1400" dirty="0"/>
                    </a:p>
                  </a:txBody>
                  <a:tcPr marT="34290" marB="34290"/>
                </a:tc>
                <a:tc>
                  <a:txBody>
                    <a:bodyPr/>
                    <a:lstStyle/>
                    <a:p>
                      <a:pPr algn="ctr"/>
                      <a:r>
                        <a:rPr lang="en-US" sz="1400" dirty="0" smtClean="0"/>
                        <a:t>04/01/98</a:t>
                      </a:r>
                      <a:endParaRPr lang="en-US" sz="1400" dirty="0"/>
                    </a:p>
                  </a:txBody>
                  <a:tcPr marT="34290" marB="34290"/>
                </a:tc>
                <a:extLst>
                  <a:ext uri="{0D108BD9-81ED-4DB2-BD59-A6C34878D82A}">
                    <a16:rowId xmlns:a16="http://schemas.microsoft.com/office/drawing/2014/main" xmlns="" val="10004"/>
                  </a:ext>
                </a:extLst>
              </a:tr>
              <a:tr h="462751">
                <a:tc>
                  <a:txBody>
                    <a:bodyPr/>
                    <a:lstStyle/>
                    <a:p>
                      <a:r>
                        <a:rPr lang="en-US" sz="1400" dirty="0"/>
                        <a:t>4</a:t>
                      </a:r>
                      <a:r>
                        <a:rPr lang="en-US" sz="1400" baseline="30000" dirty="0"/>
                        <a:t>th</a:t>
                      </a:r>
                    </a:p>
                  </a:txBody>
                  <a:tcPr marT="34290" marB="34290"/>
                </a:tc>
                <a:tc>
                  <a:txBody>
                    <a:bodyPr/>
                    <a:lstStyle/>
                    <a:p>
                      <a:pPr algn="ctr"/>
                      <a:r>
                        <a:rPr lang="en-US" sz="1400" dirty="0" smtClean="0"/>
                        <a:t>11/22/06</a:t>
                      </a:r>
                      <a:endParaRPr lang="en-US" sz="1400" dirty="0"/>
                    </a:p>
                  </a:txBody>
                  <a:tcPr marT="34290" marB="34290"/>
                </a:tc>
                <a:tc>
                  <a:txBody>
                    <a:bodyPr/>
                    <a:lstStyle/>
                    <a:p>
                      <a:pPr algn="ctr"/>
                      <a:r>
                        <a:rPr lang="en-US" sz="1400" dirty="0" smtClean="0"/>
                        <a:t>11/22/06</a:t>
                      </a:r>
                      <a:endParaRPr lang="en-US" sz="1400" dirty="0"/>
                    </a:p>
                  </a:txBody>
                  <a:tcPr marT="34290" marB="34290"/>
                </a:tc>
                <a:tc>
                  <a:txBody>
                    <a:bodyPr/>
                    <a:lstStyle/>
                    <a:p>
                      <a:pPr algn="ctr"/>
                      <a:r>
                        <a:rPr lang="en-US" sz="1400" dirty="0" smtClean="0"/>
                        <a:t>10/01/04</a:t>
                      </a:r>
                      <a:endParaRPr lang="en-US" sz="1400" dirty="0"/>
                    </a:p>
                  </a:txBody>
                  <a:tcPr marT="34290" marB="34290"/>
                </a:tc>
                <a:tc>
                  <a:txBody>
                    <a:bodyPr/>
                    <a:lstStyle/>
                    <a:p>
                      <a:pPr algn="ctr"/>
                      <a:r>
                        <a:rPr lang="en-US" sz="1400" dirty="0" smtClean="0"/>
                        <a:t>12/15/97</a:t>
                      </a:r>
                      <a:endParaRPr lang="en-US" sz="1400" dirty="0"/>
                    </a:p>
                  </a:txBody>
                  <a:tcPr marT="34290" marB="34290"/>
                </a:tc>
                <a:tc>
                  <a:txBody>
                    <a:bodyPr/>
                    <a:lstStyle/>
                    <a:p>
                      <a:pPr algn="ctr"/>
                      <a:r>
                        <a:rPr lang="en-US" sz="1400" dirty="0" smtClean="0"/>
                        <a:t>07/08/98</a:t>
                      </a:r>
                      <a:endParaRPr lang="en-US" sz="1400" dirty="0"/>
                    </a:p>
                  </a:txBody>
                  <a:tcPr marT="34290" marB="34290"/>
                </a:tc>
                <a:extLst>
                  <a:ext uri="{0D108BD9-81ED-4DB2-BD59-A6C34878D82A}">
                    <a16:rowId xmlns:a16="http://schemas.microsoft.com/office/drawing/2014/main" xmlns=""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normAutofit fontScale="90000"/>
          </a:bodyPr>
          <a:lstStyle/>
          <a:p>
            <a:pPr defTabSz="912813" fontAlgn="auto">
              <a:spcAft>
                <a:spcPts val="0"/>
              </a:spcAft>
              <a:defRPr/>
            </a:pPr>
            <a:r>
              <a:rPr lang="en-US" dirty="0"/>
              <a:t>Violence Against Women Act (VAWA)</a:t>
            </a:r>
          </a:p>
        </p:txBody>
      </p:sp>
      <p:sp>
        <p:nvSpPr>
          <p:cNvPr id="23556" name="Rectangle 1027"/>
          <p:cNvSpPr>
            <a:spLocks noGrp="1" noChangeArrowheads="1"/>
          </p:cNvSpPr>
          <p:nvPr>
            <p:ph idx="1"/>
          </p:nvPr>
        </p:nvSpPr>
        <p:spPr>
          <a:xfrm>
            <a:off x="301625" y="1145381"/>
            <a:ext cx="8504238" cy="3429000"/>
          </a:xfrm>
        </p:spPr>
        <p:txBody>
          <a:bodyPr>
            <a:normAutofit fontScale="77500" lnSpcReduction="20000"/>
          </a:bodyPr>
          <a:lstStyle/>
          <a:p>
            <a:pPr defTabSz="912813"/>
            <a:r>
              <a:rPr lang="en-US" dirty="0"/>
              <a:t>Passed by Congress in 1994</a:t>
            </a:r>
            <a:br>
              <a:rPr lang="en-US" dirty="0"/>
            </a:br>
            <a:endParaRPr lang="en-US" dirty="0"/>
          </a:p>
          <a:p>
            <a:pPr defTabSz="912813"/>
            <a:r>
              <a:rPr lang="en-US" dirty="0"/>
              <a:t>Spouses and children of US citizens or lawful permanent residents (LPR) may </a:t>
            </a:r>
            <a:r>
              <a:rPr lang="en-US" b="1" dirty="0"/>
              <a:t>self-petition to obtain </a:t>
            </a:r>
            <a:r>
              <a:rPr lang="en-US" dirty="0"/>
              <a:t>lawful permanent residency</a:t>
            </a:r>
            <a:br>
              <a:rPr lang="en-US" dirty="0"/>
            </a:br>
            <a:endParaRPr lang="en-US" dirty="0"/>
          </a:p>
          <a:p>
            <a:pPr defTabSz="912813"/>
            <a:r>
              <a:rPr lang="en-US" dirty="0"/>
              <a:t>Certain battered immigrants may file for immigration relief without the abuser’s assistance or knowledge, in order to seek safety and independence from </a:t>
            </a:r>
            <a:endParaRPr lang="en-US" dirty="0" smtClean="0"/>
          </a:p>
          <a:p>
            <a:pPr defTabSz="912813">
              <a:buNone/>
            </a:pPr>
            <a:r>
              <a:rPr lang="en-US" dirty="0" smtClean="0"/>
              <a:t>	</a:t>
            </a:r>
            <a:r>
              <a:rPr lang="en-US" dirty="0" smtClean="0"/>
              <a:t>the </a:t>
            </a:r>
            <a:r>
              <a:rPr lang="en-US" dirty="0"/>
              <a:t>abuser</a:t>
            </a:r>
          </a:p>
        </p:txBody>
      </p:sp>
      <p:sp>
        <p:nvSpPr>
          <p:cNvPr id="2355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defTabSz="912813" fontAlgn="auto">
              <a:spcAft>
                <a:spcPts val="0"/>
              </a:spcAft>
              <a:defRPr/>
            </a:pPr>
            <a:r>
              <a:rPr lang="en-US" dirty="0"/>
              <a:t>Who is eligible to self-petition?</a:t>
            </a:r>
          </a:p>
        </p:txBody>
      </p:sp>
      <p:sp>
        <p:nvSpPr>
          <p:cNvPr id="24580" name="Rectangle 3"/>
          <p:cNvSpPr>
            <a:spLocks noGrp="1" noChangeArrowheads="1"/>
          </p:cNvSpPr>
          <p:nvPr>
            <p:ph idx="1"/>
          </p:nvPr>
        </p:nvSpPr>
        <p:spPr>
          <a:xfrm>
            <a:off x="304800" y="1314450"/>
            <a:ext cx="8504238" cy="3429000"/>
          </a:xfrm>
        </p:spPr>
        <p:txBody>
          <a:bodyPr/>
          <a:lstStyle/>
          <a:p>
            <a:pPr marL="531813" indent="-531813" defTabSz="912813">
              <a:buFont typeface="Georgia" pitchFamily="18" charset="0"/>
              <a:buAutoNum type="arabicPeriod"/>
            </a:pPr>
            <a:r>
              <a:rPr lang="en-US" dirty="0"/>
              <a:t>Battered Spouse married to a US Citizen or LPR</a:t>
            </a:r>
          </a:p>
          <a:p>
            <a:pPr marL="531813" indent="-531813" defTabSz="912813">
              <a:buFont typeface="Georgia" pitchFamily="18" charset="0"/>
              <a:buAutoNum type="arabicPeriod"/>
            </a:pPr>
            <a:r>
              <a:rPr lang="en-US" dirty="0"/>
              <a:t>Battered Child of an US Citizen or LPR</a:t>
            </a:r>
          </a:p>
          <a:p>
            <a:pPr marL="531813" indent="-531813" defTabSz="912813">
              <a:buFont typeface="Georgia" pitchFamily="18" charset="0"/>
              <a:buAutoNum type="arabicPeriod"/>
            </a:pPr>
            <a:r>
              <a:rPr lang="en-US" dirty="0"/>
              <a:t>Non-abusive parent of a battered child of a US Citizen or LPR</a:t>
            </a:r>
          </a:p>
          <a:p>
            <a:pPr marL="531813" indent="-531813" defTabSz="912813">
              <a:buFont typeface="Georgia" pitchFamily="18" charset="0"/>
              <a:buAutoNum type="arabicPeriod"/>
            </a:pPr>
            <a:r>
              <a:rPr lang="en-US" dirty="0"/>
              <a:t>Elder parent of a US Citizen over 21</a:t>
            </a:r>
          </a:p>
        </p:txBody>
      </p:sp>
      <p:sp>
        <p:nvSpPr>
          <p:cNvPr id="24579"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defTabSz="912813" fontAlgn="auto">
              <a:spcAft>
                <a:spcPts val="0"/>
              </a:spcAft>
              <a:defRPr/>
            </a:pPr>
            <a:r>
              <a:rPr lang="en-US" dirty="0"/>
              <a:t>Employer Sponsored Immigration</a:t>
            </a:r>
          </a:p>
        </p:txBody>
      </p:sp>
      <p:sp>
        <p:nvSpPr>
          <p:cNvPr id="25604" name="Rectangle 3"/>
          <p:cNvSpPr>
            <a:spLocks noGrp="1" noChangeArrowheads="1"/>
          </p:cNvSpPr>
          <p:nvPr>
            <p:ph idx="1"/>
          </p:nvPr>
        </p:nvSpPr>
        <p:spPr>
          <a:xfrm>
            <a:off x="301625" y="1145381"/>
            <a:ext cx="8504238" cy="3429000"/>
          </a:xfrm>
        </p:spPr>
        <p:txBody>
          <a:bodyPr>
            <a:normAutofit/>
          </a:bodyPr>
          <a:lstStyle/>
          <a:p>
            <a:pPr defTabSz="912813"/>
            <a:r>
              <a:rPr lang="en-US" sz="2600" dirty="0"/>
              <a:t>US employer can sponsor someone for a specific position where there is a demonstrated absence of US workers</a:t>
            </a:r>
            <a:br>
              <a:rPr lang="en-US" sz="2600" dirty="0"/>
            </a:br>
            <a:endParaRPr lang="en-US" sz="2600" dirty="0"/>
          </a:p>
          <a:p>
            <a:pPr defTabSz="912813"/>
            <a:r>
              <a:rPr lang="en-US" sz="2600" dirty="0"/>
              <a:t>Most employment based-aliens must obtain a </a:t>
            </a:r>
            <a:r>
              <a:rPr lang="en-US" sz="2600" u="sng" dirty="0"/>
              <a:t>Labor Certification</a:t>
            </a:r>
            <a:r>
              <a:rPr lang="en-US" sz="2600" dirty="0"/>
              <a:t> (US Dept of Labor verifies that no American worker is available, qualified, and willing to take the job at the </a:t>
            </a:r>
            <a:r>
              <a:rPr lang="en-US" sz="2600" dirty="0" smtClean="0"/>
              <a:t>prevailing </a:t>
            </a:r>
            <a:r>
              <a:rPr lang="en-US" sz="2600" dirty="0"/>
              <a:t>wage)</a:t>
            </a:r>
          </a:p>
        </p:txBody>
      </p:sp>
      <p:sp>
        <p:nvSpPr>
          <p:cNvPr id="2560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defTabSz="912813" fontAlgn="auto">
              <a:spcAft>
                <a:spcPts val="0"/>
              </a:spcAft>
              <a:defRPr/>
            </a:pPr>
            <a:r>
              <a:rPr lang="en-US" dirty="0"/>
              <a:t>5 Different Categories</a:t>
            </a:r>
          </a:p>
        </p:txBody>
      </p:sp>
      <p:sp>
        <p:nvSpPr>
          <p:cNvPr id="26628" name="Rectangle 3"/>
          <p:cNvSpPr>
            <a:spLocks noGrp="1" noChangeArrowheads="1"/>
          </p:cNvSpPr>
          <p:nvPr>
            <p:ph idx="1"/>
          </p:nvPr>
        </p:nvSpPr>
        <p:spPr>
          <a:xfrm>
            <a:off x="301625" y="1145381"/>
            <a:ext cx="8504238" cy="3429000"/>
          </a:xfrm>
        </p:spPr>
        <p:txBody>
          <a:bodyPr>
            <a:normAutofit fontScale="92500" lnSpcReduction="20000"/>
          </a:bodyPr>
          <a:lstStyle/>
          <a:p>
            <a:pPr defTabSz="912813"/>
            <a:r>
              <a:rPr lang="en-US" b="1" dirty="0"/>
              <a:t>1</a:t>
            </a:r>
            <a:r>
              <a:rPr lang="en-US" b="1" baseline="30000" dirty="0"/>
              <a:t>st</a:t>
            </a:r>
            <a:r>
              <a:rPr lang="en-US" b="1" dirty="0"/>
              <a:t> Preference: </a:t>
            </a:r>
            <a:r>
              <a:rPr lang="en-US" dirty="0"/>
              <a:t>People of extraordinary ability in science, art, education, business, or athletics, and outstanding professors, researchers, and multinational executives and managers (40,000)</a:t>
            </a:r>
            <a:br>
              <a:rPr lang="en-US" dirty="0"/>
            </a:br>
            <a:endParaRPr lang="en-US" dirty="0"/>
          </a:p>
          <a:p>
            <a:pPr defTabSz="912813"/>
            <a:r>
              <a:rPr lang="en-US" b="1" dirty="0"/>
              <a:t>2</a:t>
            </a:r>
            <a:r>
              <a:rPr lang="en-US" b="1" baseline="30000" dirty="0"/>
              <a:t>nd</a:t>
            </a:r>
            <a:r>
              <a:rPr lang="en-US" b="1" dirty="0"/>
              <a:t> Preference: </a:t>
            </a:r>
            <a:r>
              <a:rPr lang="en-US" dirty="0"/>
              <a:t>Professionals with advance degrees or people of exceptional ability in science, arts, or business (40,000)</a:t>
            </a:r>
          </a:p>
        </p:txBody>
      </p:sp>
      <p:sp>
        <p:nvSpPr>
          <p:cNvPr id="2662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defTabSz="912813" fontAlgn="auto">
              <a:spcAft>
                <a:spcPts val="0"/>
              </a:spcAft>
              <a:defRPr/>
            </a:pPr>
            <a:r>
              <a:rPr lang="en-US" dirty="0"/>
              <a:t>5 Categories (cont.)</a:t>
            </a:r>
          </a:p>
        </p:txBody>
      </p:sp>
      <p:sp>
        <p:nvSpPr>
          <p:cNvPr id="27652" name="Rectangle 3"/>
          <p:cNvSpPr>
            <a:spLocks noGrp="1" noChangeArrowheads="1"/>
          </p:cNvSpPr>
          <p:nvPr>
            <p:ph idx="1"/>
          </p:nvPr>
        </p:nvSpPr>
        <p:spPr>
          <a:xfrm>
            <a:off x="301625" y="1145381"/>
            <a:ext cx="8504238" cy="3429000"/>
          </a:xfrm>
        </p:spPr>
        <p:txBody>
          <a:bodyPr>
            <a:normAutofit lnSpcReduction="10000"/>
          </a:bodyPr>
          <a:lstStyle/>
          <a:p>
            <a:pPr defTabSz="912813"/>
            <a:r>
              <a:rPr lang="en-US" b="1" dirty="0"/>
              <a:t>3</a:t>
            </a:r>
            <a:r>
              <a:rPr lang="en-US" b="1" baseline="30000" dirty="0"/>
              <a:t>rd</a:t>
            </a:r>
            <a:r>
              <a:rPr lang="en-US" b="1" dirty="0"/>
              <a:t> Preference: </a:t>
            </a:r>
            <a:r>
              <a:rPr lang="en-US" dirty="0"/>
              <a:t>Skilled and unskilled workers, recently graduated professionals, and those with a bachelor’s degree (40,000)</a:t>
            </a:r>
            <a:br>
              <a:rPr lang="en-US" dirty="0"/>
            </a:br>
            <a:endParaRPr lang="en-US" dirty="0"/>
          </a:p>
          <a:p>
            <a:pPr defTabSz="912813"/>
            <a:r>
              <a:rPr lang="en-US" b="1" dirty="0"/>
              <a:t>4</a:t>
            </a:r>
            <a:r>
              <a:rPr lang="en-US" b="1" baseline="30000" dirty="0"/>
              <a:t>th</a:t>
            </a:r>
            <a:r>
              <a:rPr lang="en-US" b="1" dirty="0"/>
              <a:t> Preference: </a:t>
            </a:r>
            <a:r>
              <a:rPr lang="en-US" dirty="0"/>
              <a:t>Certain special immigrants, including ministers, religious workers, and others (10,000)</a:t>
            </a:r>
          </a:p>
        </p:txBody>
      </p:sp>
      <p:sp>
        <p:nvSpPr>
          <p:cNvPr id="2765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2813" fontAlgn="auto">
              <a:spcAft>
                <a:spcPts val="0"/>
              </a:spcAft>
              <a:defRPr/>
            </a:pPr>
            <a:r>
              <a:rPr lang="en-US" dirty="0"/>
              <a:t>5 Categories (cont.)</a:t>
            </a:r>
          </a:p>
        </p:txBody>
      </p:sp>
      <p:sp>
        <p:nvSpPr>
          <p:cNvPr id="28676" name="Rectangle 3"/>
          <p:cNvSpPr>
            <a:spLocks noGrp="1" noChangeArrowheads="1"/>
          </p:cNvSpPr>
          <p:nvPr>
            <p:ph idx="1"/>
          </p:nvPr>
        </p:nvSpPr>
        <p:spPr>
          <a:xfrm>
            <a:off x="301625" y="1145381"/>
            <a:ext cx="8504238" cy="3429000"/>
          </a:xfrm>
        </p:spPr>
        <p:txBody>
          <a:bodyPr>
            <a:normAutofit lnSpcReduction="10000"/>
          </a:bodyPr>
          <a:lstStyle/>
          <a:p>
            <a:pPr defTabSz="912813"/>
            <a:r>
              <a:rPr lang="en-US" b="1" dirty="0"/>
              <a:t>5</a:t>
            </a:r>
            <a:r>
              <a:rPr lang="en-US" b="1" baseline="30000" dirty="0"/>
              <a:t>th</a:t>
            </a:r>
            <a:r>
              <a:rPr lang="en-US" b="1" dirty="0"/>
              <a:t> Preference: </a:t>
            </a:r>
            <a:r>
              <a:rPr lang="en-US" dirty="0"/>
              <a:t>People who have between $500,000 and $3 Million dollars to invest in a job-creating enterprise in the US. At least 10 US workers must be employed by each investor. The Amount of money can vary depending on which area of the country will benefit from the investment (10,000)</a:t>
            </a:r>
          </a:p>
        </p:txBody>
      </p:sp>
      <p:sp>
        <p:nvSpPr>
          <p:cNvPr id="2867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defTabSz="912813" fontAlgn="auto">
              <a:spcAft>
                <a:spcPts val="0"/>
              </a:spcAft>
              <a:defRPr/>
            </a:pPr>
            <a:r>
              <a:rPr lang="en-US" dirty="0"/>
              <a:t>Employer Sponsored Immigration</a:t>
            </a:r>
          </a:p>
        </p:txBody>
      </p:sp>
      <p:sp>
        <p:nvSpPr>
          <p:cNvPr id="29699"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graphicFrame>
        <p:nvGraphicFramePr>
          <p:cNvPr id="7" name="Content Placeholder 5"/>
          <p:cNvGraphicFramePr>
            <a:graphicFrameLocks/>
          </p:cNvGraphicFramePr>
          <p:nvPr>
            <p:extLst>
              <p:ext uri="{D42A27DB-BD31-4B8C-83A1-F6EECF244321}">
                <p14:modId xmlns:p14="http://schemas.microsoft.com/office/powerpoint/2010/main" xmlns="" val="3556032939"/>
              </p:ext>
            </p:extLst>
          </p:nvPr>
        </p:nvGraphicFramePr>
        <p:xfrm>
          <a:off x="685801" y="1428750"/>
          <a:ext cx="7772400" cy="2784869"/>
        </p:xfrm>
        <a:graphic>
          <a:graphicData uri="http://schemas.openxmlformats.org/drawingml/2006/table">
            <a:tbl>
              <a:tblPr firstRow="1" bandRow="1">
                <a:tableStyleId>{6E25E649-3F16-4E02-A733-19D2CDBF48F0}</a:tableStyleId>
              </a:tblPr>
              <a:tblGrid>
                <a:gridCol w="938049">
                  <a:extLst>
                    <a:ext uri="{9D8B030D-6E8A-4147-A177-3AD203B41FA5}">
                      <a16:colId xmlns:a16="http://schemas.microsoft.com/office/drawing/2014/main" xmlns="" val="20000"/>
                    </a:ext>
                  </a:extLst>
                </a:gridCol>
                <a:gridCol w="1139058">
                  <a:extLst>
                    <a:ext uri="{9D8B030D-6E8A-4147-A177-3AD203B41FA5}">
                      <a16:colId xmlns:a16="http://schemas.microsoft.com/office/drawing/2014/main" xmlns="" val="20001"/>
                    </a:ext>
                  </a:extLst>
                </a:gridCol>
                <a:gridCol w="1005051">
                  <a:extLst>
                    <a:ext uri="{9D8B030D-6E8A-4147-A177-3AD203B41FA5}">
                      <a16:colId xmlns:a16="http://schemas.microsoft.com/office/drawing/2014/main" xmlns="" val="20002"/>
                    </a:ext>
                  </a:extLst>
                </a:gridCol>
                <a:gridCol w="1072055">
                  <a:extLst>
                    <a:ext uri="{9D8B030D-6E8A-4147-A177-3AD203B41FA5}">
                      <a16:colId xmlns:a16="http://schemas.microsoft.com/office/drawing/2014/main" xmlns="" val="20003"/>
                    </a:ext>
                  </a:extLst>
                </a:gridCol>
                <a:gridCol w="1072055">
                  <a:extLst>
                    <a:ext uri="{9D8B030D-6E8A-4147-A177-3AD203B41FA5}">
                      <a16:colId xmlns:a16="http://schemas.microsoft.com/office/drawing/2014/main" xmlns="" val="20004"/>
                    </a:ext>
                  </a:extLst>
                </a:gridCol>
                <a:gridCol w="1273066">
                  <a:extLst>
                    <a:ext uri="{9D8B030D-6E8A-4147-A177-3AD203B41FA5}">
                      <a16:colId xmlns:a16="http://schemas.microsoft.com/office/drawing/2014/main" xmlns="" val="20005"/>
                    </a:ext>
                  </a:extLst>
                </a:gridCol>
                <a:gridCol w="1273066"/>
              </a:tblGrid>
              <a:tr h="308369">
                <a:tc>
                  <a:txBody>
                    <a:bodyPr/>
                    <a:lstStyle/>
                    <a:p>
                      <a:r>
                        <a:rPr lang="en-US" sz="1100" dirty="0"/>
                        <a:t>Category</a:t>
                      </a:r>
                    </a:p>
                  </a:txBody>
                  <a:tcPr marL="97191" marR="97191" marT="34290" marB="34290"/>
                </a:tc>
                <a:tc>
                  <a:txBody>
                    <a:bodyPr/>
                    <a:lstStyle/>
                    <a:p>
                      <a:r>
                        <a:rPr lang="en-US" sz="1100" dirty="0"/>
                        <a:t>All</a:t>
                      </a:r>
                      <a:r>
                        <a:rPr lang="en-US" sz="1100" baseline="0" dirty="0"/>
                        <a:t> Except…</a:t>
                      </a:r>
                      <a:endParaRPr lang="en-US" sz="1100" dirty="0"/>
                    </a:p>
                  </a:txBody>
                  <a:tcPr marL="97191" marR="97191" marT="34290" marB="34290"/>
                </a:tc>
                <a:tc>
                  <a:txBody>
                    <a:bodyPr/>
                    <a:lstStyle/>
                    <a:p>
                      <a:r>
                        <a:rPr lang="en-US" sz="1100" dirty="0" smtClean="0"/>
                        <a:t>China</a:t>
                      </a:r>
                    </a:p>
                  </a:txBody>
                  <a:tcPr marL="97191" marR="97191" marT="34290" marB="34290"/>
                </a:tc>
                <a:tc>
                  <a:txBody>
                    <a:bodyPr/>
                    <a:lstStyle/>
                    <a:p>
                      <a:r>
                        <a:rPr lang="en-US" sz="1100" dirty="0"/>
                        <a:t>India</a:t>
                      </a:r>
                    </a:p>
                  </a:txBody>
                  <a:tcPr marL="97191" marR="97191" marT="34290" marB="34290"/>
                </a:tc>
                <a:tc>
                  <a:txBody>
                    <a:bodyPr/>
                    <a:lstStyle/>
                    <a:p>
                      <a:r>
                        <a:rPr lang="en-US" sz="1100" dirty="0"/>
                        <a:t>Mexico</a:t>
                      </a:r>
                    </a:p>
                  </a:txBody>
                  <a:tcPr marL="97191" marR="97191" marT="34290" marB="34290"/>
                </a:tc>
                <a:tc>
                  <a:txBody>
                    <a:bodyPr/>
                    <a:lstStyle/>
                    <a:p>
                      <a:r>
                        <a:rPr lang="en-US" sz="1100" dirty="0"/>
                        <a:t>Philippines</a:t>
                      </a:r>
                    </a:p>
                  </a:txBody>
                  <a:tcPr marL="97191" marR="97191" marT="34290" marB="34290"/>
                </a:tc>
                <a:tc>
                  <a:txBody>
                    <a:bodyPr/>
                    <a:lstStyle/>
                    <a:p>
                      <a:r>
                        <a:rPr lang="en-US" sz="1100" dirty="0" smtClean="0"/>
                        <a:t>Vietnam</a:t>
                      </a:r>
                      <a:endParaRPr lang="en-US" sz="1100" dirty="0"/>
                    </a:p>
                  </a:txBody>
                  <a:tcPr marL="97191" marR="97191" marT="34290" marB="34290"/>
                </a:tc>
                <a:extLst>
                  <a:ext uri="{0D108BD9-81ED-4DB2-BD59-A6C34878D82A}">
                    <a16:rowId xmlns:a16="http://schemas.microsoft.com/office/drawing/2014/main" xmlns="" val="10000"/>
                  </a:ext>
                </a:extLst>
              </a:tr>
              <a:tr h="486966">
                <a:tc>
                  <a:txBody>
                    <a:bodyPr/>
                    <a:lstStyle/>
                    <a:p>
                      <a:r>
                        <a:rPr lang="en-US" sz="1400" dirty="0"/>
                        <a:t>1</a:t>
                      </a:r>
                      <a:r>
                        <a:rPr lang="en-US" sz="1400" baseline="30000" dirty="0"/>
                        <a:t>st</a:t>
                      </a:r>
                    </a:p>
                    <a:p>
                      <a:endParaRPr lang="en-US" sz="1400" dirty="0"/>
                    </a:p>
                  </a:txBody>
                  <a:tcPr marL="97191" marR="97191" marT="34290" marB="34290"/>
                </a:tc>
                <a:tc>
                  <a:txBody>
                    <a:bodyPr/>
                    <a:lstStyle/>
                    <a:p>
                      <a:pPr algn="ctr"/>
                      <a:r>
                        <a:rPr lang="en-US" sz="1400" dirty="0" smtClean="0"/>
                        <a:t>04/22/18</a:t>
                      </a:r>
                      <a:endParaRPr lang="en-US" sz="1400" dirty="0"/>
                    </a:p>
                  </a:txBody>
                  <a:tcPr marL="97191" marR="97191"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11/01/16</a:t>
                      </a:r>
                      <a:endParaRPr lang="en-US" sz="1400" dirty="0"/>
                    </a:p>
                  </a:txBody>
                  <a:tcPr marL="97191" marR="97191"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01/01/15</a:t>
                      </a:r>
                      <a:endParaRPr lang="en-US" sz="1400" dirty="0"/>
                    </a:p>
                  </a:txBody>
                  <a:tcPr marL="97191" marR="97191" marT="34290" marB="34290"/>
                </a:tc>
                <a:tc>
                  <a:txBody>
                    <a:bodyPr/>
                    <a:lstStyle/>
                    <a:p>
                      <a:pPr algn="ctr"/>
                      <a:r>
                        <a:rPr lang="en-US" sz="1400" dirty="0" smtClean="0"/>
                        <a:t>04/22/18</a:t>
                      </a:r>
                      <a:endParaRPr lang="en-US" sz="1400" dirty="0"/>
                    </a:p>
                  </a:txBody>
                  <a:tcPr marL="97191" marR="97191" marT="34290" marB="34290"/>
                </a:tc>
                <a:tc>
                  <a:txBody>
                    <a:bodyPr/>
                    <a:lstStyle/>
                    <a:p>
                      <a:pPr algn="ctr"/>
                      <a:r>
                        <a:rPr lang="en-US" sz="1400" dirty="0" smtClean="0"/>
                        <a:t>04/22/18</a:t>
                      </a:r>
                      <a:endParaRPr lang="en-US" sz="1400" dirty="0"/>
                    </a:p>
                  </a:txBody>
                  <a:tcPr marL="97191" marR="97191" marT="34290" marB="34290"/>
                </a:tc>
                <a:tc>
                  <a:txBody>
                    <a:bodyPr/>
                    <a:lstStyle/>
                    <a:p>
                      <a:pPr algn="ctr"/>
                      <a:r>
                        <a:rPr lang="en-US" sz="1400" dirty="0" smtClean="0"/>
                        <a:t>04/22/18</a:t>
                      </a:r>
                      <a:endParaRPr lang="en-US" sz="1400" dirty="0"/>
                    </a:p>
                  </a:txBody>
                  <a:tcPr marL="97191" marR="97191" marT="34290" marB="34290"/>
                </a:tc>
                <a:extLst>
                  <a:ext uri="{0D108BD9-81ED-4DB2-BD59-A6C34878D82A}">
                    <a16:rowId xmlns:a16="http://schemas.microsoft.com/office/drawing/2014/main" xmlns="" val="10001"/>
                  </a:ext>
                </a:extLst>
              </a:tr>
              <a:tr h="486966">
                <a:tc>
                  <a:txBody>
                    <a:bodyPr/>
                    <a:lstStyle/>
                    <a:p>
                      <a:r>
                        <a:rPr lang="en-US" sz="1400" dirty="0"/>
                        <a:t>2</a:t>
                      </a:r>
                      <a:r>
                        <a:rPr lang="en-US" sz="1400" baseline="30000" dirty="0"/>
                        <a:t>nd</a:t>
                      </a:r>
                    </a:p>
                    <a:p>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01/01/15</a:t>
                      </a:r>
                      <a:endParaRPr lang="en-US" sz="1400" dirty="0"/>
                    </a:p>
                  </a:txBody>
                  <a:tcPr marL="97191" marR="97191" marT="34290" marB="34290"/>
                </a:tc>
                <a:tc>
                  <a:txBody>
                    <a:bodyPr/>
                    <a:lstStyle/>
                    <a:p>
                      <a:pPr algn="ctr"/>
                      <a:r>
                        <a:rPr lang="en-US" sz="1400" dirty="0" smtClean="0"/>
                        <a:t>05/12/09</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extLst>
                  <a:ext uri="{0D108BD9-81ED-4DB2-BD59-A6C34878D82A}">
                    <a16:rowId xmlns:a16="http://schemas.microsoft.com/office/drawing/2014/main" xmlns="" val="10002"/>
                  </a:ext>
                </a:extLst>
              </a:tr>
              <a:tr h="486966">
                <a:tc>
                  <a:txBody>
                    <a:bodyPr/>
                    <a:lstStyle/>
                    <a:p>
                      <a:r>
                        <a:rPr lang="en-US" sz="1400" dirty="0"/>
                        <a:t>3</a:t>
                      </a:r>
                      <a:r>
                        <a:rPr lang="en-US" sz="1400" baseline="30000" dirty="0"/>
                        <a:t>rd</a:t>
                      </a:r>
                    </a:p>
                    <a:p>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11/01/15</a:t>
                      </a:r>
                      <a:endParaRPr lang="en-US" sz="1400" dirty="0"/>
                    </a:p>
                  </a:txBody>
                  <a:tcPr marL="97191" marR="97191" marT="34290" marB="34290"/>
                </a:tc>
                <a:tc>
                  <a:txBody>
                    <a:bodyPr/>
                    <a:lstStyle/>
                    <a:p>
                      <a:pPr algn="ctr"/>
                      <a:r>
                        <a:rPr lang="en-US" sz="1400" dirty="0" smtClean="0"/>
                        <a:t>01/01/09</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10/15/17</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extLst>
                  <a:ext uri="{0D108BD9-81ED-4DB2-BD59-A6C34878D82A}">
                    <a16:rowId xmlns:a16="http://schemas.microsoft.com/office/drawing/2014/main" xmlns="" val="10003"/>
                  </a:ext>
                </a:extLst>
              </a:tr>
              <a:tr h="486966">
                <a:tc>
                  <a:txBody>
                    <a:bodyPr/>
                    <a:lstStyle/>
                    <a:p>
                      <a:r>
                        <a:rPr lang="en-US" sz="1400" dirty="0"/>
                        <a:t>4</a:t>
                      </a:r>
                      <a:r>
                        <a:rPr lang="en-US" sz="1400" baseline="30000" dirty="0"/>
                        <a:t>th</a:t>
                      </a:r>
                    </a:p>
                    <a:p>
                      <a:endParaRPr lang="en-US" sz="1400" dirty="0"/>
                    </a:p>
                  </a:txBody>
                  <a:tcPr marL="97191" marR="97191" marT="34290" marB="34290"/>
                </a:tc>
                <a:tc>
                  <a:txBody>
                    <a:bodyPr/>
                    <a:lstStyle/>
                    <a:p>
                      <a:pPr algn="ctr"/>
                      <a:r>
                        <a:rPr lang="en-US" sz="1400" dirty="0"/>
                        <a:t>Current</a:t>
                      </a:r>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Current</a:t>
                      </a:r>
                      <a:endParaRPr lang="en-US" sz="1400" dirty="0"/>
                    </a:p>
                  </a:txBody>
                  <a:tcPr marL="97191" marR="97191" marT="34290" marB="34290"/>
                </a:tc>
                <a:tc>
                  <a:txBody>
                    <a:bodyPr/>
                    <a:lstStyle/>
                    <a:p>
                      <a:pPr algn="ctr"/>
                      <a:r>
                        <a:rPr lang="en-US" sz="1400" dirty="0" smtClean="0"/>
                        <a:t>05/01/17</a:t>
                      </a:r>
                      <a:endParaRPr lang="en-US" sz="1400" dirty="0"/>
                    </a:p>
                  </a:txBody>
                  <a:tcPr marL="97191" marR="97191" marT="34290" marB="34290"/>
                </a:tc>
                <a:tc>
                  <a:txBody>
                    <a:bodyPr/>
                    <a:lstStyle/>
                    <a:p>
                      <a:pPr algn="ctr"/>
                      <a:r>
                        <a:rPr lang="en-US" sz="1400" dirty="0"/>
                        <a:t>Current</a:t>
                      </a:r>
                    </a:p>
                  </a:txBody>
                  <a:tcPr marL="97191" marR="97191" marT="34290" marB="34290"/>
                </a:tc>
                <a:tc>
                  <a:txBody>
                    <a:bodyPr/>
                    <a:lstStyle/>
                    <a:p>
                      <a:pPr algn="ctr"/>
                      <a:r>
                        <a:rPr lang="en-US" sz="1400" dirty="0" smtClean="0"/>
                        <a:t>Current</a:t>
                      </a:r>
                      <a:endParaRPr lang="en-US" sz="1400" dirty="0"/>
                    </a:p>
                  </a:txBody>
                  <a:tcPr marL="97191" marR="97191" marT="34290" marB="34290"/>
                </a:tc>
                <a:extLst>
                  <a:ext uri="{0D108BD9-81ED-4DB2-BD59-A6C34878D82A}">
                    <a16:rowId xmlns:a16="http://schemas.microsoft.com/office/drawing/2014/main" xmlns="" val="10004"/>
                  </a:ext>
                </a:extLst>
              </a:tr>
              <a:tr h="486966">
                <a:tc>
                  <a:txBody>
                    <a:bodyPr/>
                    <a:lstStyle/>
                    <a:p>
                      <a:r>
                        <a:rPr lang="en-US" sz="1400" dirty="0"/>
                        <a:t>5</a:t>
                      </a:r>
                      <a:r>
                        <a:rPr lang="en-US" sz="1400" baseline="30000" dirty="0"/>
                        <a:t>th</a:t>
                      </a:r>
                    </a:p>
                    <a:p>
                      <a:endParaRPr lang="en-US" sz="1400" dirty="0"/>
                    </a:p>
                  </a:txBody>
                  <a:tcPr marL="97191" marR="97191" marT="34290" marB="34290"/>
                </a:tc>
                <a:tc>
                  <a:txBody>
                    <a:bodyPr/>
                    <a:lstStyle/>
                    <a:p>
                      <a:pPr algn="ctr"/>
                      <a:r>
                        <a:rPr lang="en-US" sz="1400" dirty="0"/>
                        <a:t>Current</a:t>
                      </a:r>
                    </a:p>
                  </a:txBody>
                  <a:tcPr marL="97191" marR="97191" marT="34290" marB="34290"/>
                </a:tc>
                <a:tc>
                  <a:txBody>
                    <a:bodyPr/>
                    <a:lstStyle/>
                    <a:p>
                      <a:pPr algn="ctr"/>
                      <a:r>
                        <a:rPr lang="en-US" sz="1400" dirty="0" smtClean="0"/>
                        <a:t>10/22/14</a:t>
                      </a:r>
                      <a:endParaRPr lang="en-US" sz="1400" dirty="0"/>
                    </a:p>
                  </a:txBody>
                  <a:tcPr marL="97191" marR="97191" marT="34290" marB="34290"/>
                </a:tc>
                <a:tc>
                  <a:txBody>
                    <a:bodyPr/>
                    <a:lstStyle/>
                    <a:p>
                      <a:pPr algn="ctr"/>
                      <a:r>
                        <a:rPr lang="en-US" sz="1400" dirty="0" smtClean="0"/>
                        <a:t>11/22/17</a:t>
                      </a:r>
                      <a:endParaRPr lang="en-US" sz="1400" dirty="0"/>
                    </a:p>
                  </a:txBody>
                  <a:tcPr marL="97191" marR="97191" marT="34290" marB="34290"/>
                </a:tc>
                <a:tc>
                  <a:txBody>
                    <a:bodyPr/>
                    <a:lstStyle/>
                    <a:p>
                      <a:pPr algn="ctr"/>
                      <a:r>
                        <a:rPr lang="en-US" sz="1400" dirty="0"/>
                        <a:t>Current</a:t>
                      </a:r>
                    </a:p>
                  </a:txBody>
                  <a:tcPr marL="97191" marR="97191" marT="34290" marB="34290"/>
                </a:tc>
                <a:tc>
                  <a:txBody>
                    <a:bodyPr/>
                    <a:lstStyle/>
                    <a:p>
                      <a:pPr algn="ctr"/>
                      <a:r>
                        <a:rPr lang="en-US" sz="1400" dirty="0"/>
                        <a:t>Current</a:t>
                      </a:r>
                    </a:p>
                  </a:txBody>
                  <a:tcPr marL="97191" marR="97191" marT="34290" marB="34290"/>
                </a:tc>
                <a:tc>
                  <a:txBody>
                    <a:bodyPr/>
                    <a:lstStyle/>
                    <a:p>
                      <a:pPr algn="ctr"/>
                      <a:r>
                        <a:rPr lang="en-US" sz="1400" dirty="0" smtClean="0"/>
                        <a:t>10/15/16</a:t>
                      </a:r>
                      <a:endParaRPr lang="en-US" sz="1400" dirty="0"/>
                    </a:p>
                  </a:txBody>
                  <a:tcPr marL="97191" marR="97191" marT="34290" marB="34290"/>
                </a:tc>
                <a:extLst>
                  <a:ext uri="{0D108BD9-81ED-4DB2-BD59-A6C34878D82A}">
                    <a16:rowId xmlns:a16="http://schemas.microsoft.com/office/drawing/2014/main" xmlns=""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Diversity Immigrant</a:t>
            </a:r>
          </a:p>
        </p:txBody>
      </p:sp>
      <p:sp>
        <p:nvSpPr>
          <p:cNvPr id="30723" name="Content Placeholder 2"/>
          <p:cNvSpPr>
            <a:spLocks noGrp="1"/>
          </p:cNvSpPr>
          <p:nvPr>
            <p:ph idx="1"/>
          </p:nvPr>
        </p:nvSpPr>
        <p:spPr>
          <a:xfrm>
            <a:off x="301625" y="1145381"/>
            <a:ext cx="8504238" cy="3429000"/>
          </a:xfrm>
        </p:spPr>
        <p:txBody>
          <a:bodyPr>
            <a:normAutofit fontScale="85000" lnSpcReduction="20000"/>
          </a:bodyPr>
          <a:lstStyle/>
          <a:p>
            <a:r>
              <a:rPr lang="en-US" dirty="0"/>
              <a:t>Permits additional opportunities for persons from countries with low admissions during the previous five years.</a:t>
            </a:r>
          </a:p>
          <a:p>
            <a:r>
              <a:rPr lang="en-US" dirty="0"/>
              <a:t>55,000/year divided into 6 geographic regions:</a:t>
            </a:r>
          </a:p>
          <a:p>
            <a:pPr lvl="1"/>
            <a:r>
              <a:rPr lang="en-US" dirty="0"/>
              <a:t>Africa</a:t>
            </a:r>
          </a:p>
          <a:p>
            <a:pPr lvl="1"/>
            <a:r>
              <a:rPr lang="en-US" dirty="0"/>
              <a:t>Europe</a:t>
            </a:r>
          </a:p>
          <a:p>
            <a:pPr lvl="1"/>
            <a:r>
              <a:rPr lang="en-US" dirty="0"/>
              <a:t>North America</a:t>
            </a:r>
          </a:p>
          <a:p>
            <a:pPr lvl="1"/>
            <a:r>
              <a:rPr lang="en-US" dirty="0"/>
              <a:t>Oceania</a:t>
            </a:r>
          </a:p>
          <a:p>
            <a:pPr lvl="1"/>
            <a:r>
              <a:rPr lang="en-US" dirty="0"/>
              <a:t>South America and the Caribbean</a:t>
            </a:r>
          </a:p>
        </p:txBody>
      </p:sp>
      <p:sp>
        <p:nvSpPr>
          <p:cNvPr id="30724"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www.miracoalition.org</a:t>
            </a:r>
          </a:p>
        </p:txBody>
      </p:sp>
      <p:sp>
        <p:nvSpPr>
          <p:cNvPr id="3072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4F4B0DC-504A-4AF3-ACE8-C8E70EADE2CD}" type="slidenum">
              <a:rPr lang="en-US"/>
              <a:pPr fontAlgn="base">
                <a:spcBef>
                  <a:spcPct val="0"/>
                </a:spcBef>
                <a:spcAft>
                  <a:spcPct val="0"/>
                </a:spcAft>
              </a:pPr>
              <a:t>28</a:t>
            </a:fld>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defTabSz="912813" fontAlgn="auto">
              <a:spcAft>
                <a:spcPts val="0"/>
              </a:spcAft>
              <a:defRPr/>
            </a:pPr>
            <a:r>
              <a:rPr lang="en-US" dirty="0"/>
              <a:t>What is a </a:t>
            </a:r>
            <a:r>
              <a:rPr lang="en-US" dirty="0" smtClean="0"/>
              <a:t>Refugee/</a:t>
            </a:r>
            <a:r>
              <a:rPr lang="en-US" dirty="0" err="1" smtClean="0"/>
              <a:t>Asylee</a:t>
            </a:r>
            <a:r>
              <a:rPr lang="en-US" dirty="0" smtClean="0"/>
              <a:t>?</a:t>
            </a:r>
            <a:endParaRPr lang="en-US" dirty="0"/>
          </a:p>
        </p:txBody>
      </p:sp>
      <p:sp>
        <p:nvSpPr>
          <p:cNvPr id="31748" name="Rectangle 3"/>
          <p:cNvSpPr>
            <a:spLocks noGrp="1" noChangeArrowheads="1"/>
          </p:cNvSpPr>
          <p:nvPr>
            <p:ph idx="1"/>
          </p:nvPr>
        </p:nvSpPr>
        <p:spPr>
          <a:xfrm>
            <a:off x="301625" y="1145381"/>
            <a:ext cx="8504238" cy="3429000"/>
          </a:xfrm>
        </p:spPr>
        <p:txBody>
          <a:bodyPr>
            <a:normAutofit fontScale="92500" lnSpcReduction="10000"/>
          </a:bodyPr>
          <a:lstStyle/>
          <a:p>
            <a:pPr marL="531813" indent="-531813" defTabSz="912813">
              <a:lnSpc>
                <a:spcPct val="90000"/>
              </a:lnSpc>
            </a:pPr>
            <a:r>
              <a:rPr lang="en-US" sz="2400" dirty="0"/>
              <a:t>Person outside of the US who seeks protection on the grounds that he or she fears persecution in his or her homeland</a:t>
            </a:r>
            <a:br>
              <a:rPr lang="en-US" sz="2400" dirty="0"/>
            </a:br>
            <a:endParaRPr lang="en-US" sz="2400" dirty="0"/>
          </a:p>
          <a:p>
            <a:pPr marL="531813" indent="-531813" defTabSz="912813">
              <a:lnSpc>
                <a:spcPct val="90000"/>
              </a:lnSpc>
            </a:pPr>
            <a:r>
              <a:rPr lang="en-US" sz="2400" dirty="0"/>
              <a:t>To attain refugee status, proof of “well-founded fear of persecution on the basis of five internationally recognized grounds:</a:t>
            </a:r>
          </a:p>
          <a:p>
            <a:pPr marL="1185863" lvl="2" indent="-455613" defTabSz="912813">
              <a:lnSpc>
                <a:spcPct val="90000"/>
              </a:lnSpc>
              <a:buFont typeface="Wingdings" pitchFamily="2" charset="2"/>
              <a:buAutoNum type="arabicPeriod"/>
            </a:pPr>
            <a:r>
              <a:rPr lang="en-US" dirty="0"/>
              <a:t>Race</a:t>
            </a:r>
          </a:p>
          <a:p>
            <a:pPr marL="1185863" lvl="2" indent="-455613" defTabSz="912813">
              <a:lnSpc>
                <a:spcPct val="90000"/>
              </a:lnSpc>
              <a:buFont typeface="Wingdings" pitchFamily="2" charset="2"/>
              <a:buAutoNum type="arabicPeriod"/>
            </a:pPr>
            <a:r>
              <a:rPr lang="en-US" dirty="0"/>
              <a:t>Religion</a:t>
            </a:r>
          </a:p>
          <a:p>
            <a:pPr marL="1185863" lvl="2" indent="-455613" defTabSz="912813">
              <a:lnSpc>
                <a:spcPct val="90000"/>
              </a:lnSpc>
              <a:buFont typeface="Wingdings" pitchFamily="2" charset="2"/>
              <a:buAutoNum type="arabicPeriod"/>
            </a:pPr>
            <a:r>
              <a:rPr lang="en-US" dirty="0"/>
              <a:t>Membership in a particular social group</a:t>
            </a:r>
          </a:p>
          <a:p>
            <a:pPr marL="1185863" lvl="2" indent="-455613" defTabSz="912813">
              <a:lnSpc>
                <a:spcPct val="90000"/>
              </a:lnSpc>
              <a:buFont typeface="Wingdings" pitchFamily="2" charset="2"/>
              <a:buAutoNum type="arabicPeriod"/>
            </a:pPr>
            <a:r>
              <a:rPr lang="en-US" dirty="0"/>
              <a:t>Political </a:t>
            </a:r>
            <a:r>
              <a:rPr lang="en-US" dirty="0" smtClean="0"/>
              <a:t>opinion </a:t>
            </a:r>
          </a:p>
          <a:p>
            <a:pPr marL="1185863" lvl="2" indent="-455613" defTabSz="912813">
              <a:lnSpc>
                <a:spcPct val="90000"/>
              </a:lnSpc>
              <a:buFont typeface="Wingdings" pitchFamily="2" charset="2"/>
              <a:buAutoNum type="arabicPeriod"/>
            </a:pPr>
            <a:r>
              <a:rPr lang="en-US" dirty="0" smtClean="0"/>
              <a:t>National </a:t>
            </a:r>
            <a:r>
              <a:rPr lang="en-US" dirty="0"/>
              <a:t>origin</a:t>
            </a:r>
          </a:p>
          <a:p>
            <a:pPr marL="531813" indent="-531813" defTabSz="912813">
              <a:lnSpc>
                <a:spcPct val="90000"/>
              </a:lnSpc>
              <a:buFont typeface="Wingdings" pitchFamily="2" charset="2"/>
              <a:buNone/>
            </a:pPr>
            <a:endParaRPr lang="en-US" sz="2400" dirty="0"/>
          </a:p>
        </p:txBody>
      </p:sp>
      <p:sp>
        <p:nvSpPr>
          <p:cNvPr id="3174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defTabSz="912813" fontAlgn="auto">
              <a:spcAft>
                <a:spcPts val="0"/>
              </a:spcAft>
              <a:defRPr/>
            </a:pPr>
            <a:r>
              <a:rPr lang="en-US" dirty="0"/>
              <a:t>Non-immigrants</a:t>
            </a:r>
          </a:p>
        </p:txBody>
      </p:sp>
      <p:sp>
        <p:nvSpPr>
          <p:cNvPr id="12292" name="Rectangle 3"/>
          <p:cNvSpPr>
            <a:spLocks noGrp="1" noChangeArrowheads="1"/>
          </p:cNvSpPr>
          <p:nvPr>
            <p:ph idx="1"/>
          </p:nvPr>
        </p:nvSpPr>
        <p:spPr>
          <a:xfrm>
            <a:off x="301625" y="1145381"/>
            <a:ext cx="8504238" cy="3429000"/>
          </a:xfrm>
        </p:spPr>
        <p:txBody>
          <a:bodyPr>
            <a:normAutofit fontScale="92500" lnSpcReduction="20000"/>
          </a:bodyPr>
          <a:lstStyle/>
          <a:p>
            <a:pPr defTabSz="912813">
              <a:lnSpc>
                <a:spcPct val="80000"/>
              </a:lnSpc>
            </a:pPr>
            <a:r>
              <a:rPr lang="en-US" sz="2400" dirty="0"/>
              <a:t>Persons seeking entry into the U.S. for a limited period of time and for a specific purpose</a:t>
            </a:r>
          </a:p>
          <a:p>
            <a:pPr defTabSz="912813">
              <a:lnSpc>
                <a:spcPct val="80000"/>
              </a:lnSpc>
            </a:pPr>
            <a:endParaRPr lang="en-US" sz="2400" dirty="0"/>
          </a:p>
          <a:p>
            <a:pPr defTabSz="912813">
              <a:lnSpc>
                <a:spcPct val="80000"/>
              </a:lnSpc>
            </a:pPr>
            <a:r>
              <a:rPr lang="en-US" sz="2400" dirty="0"/>
              <a:t>22 nonimmigrant visa categories: A-V</a:t>
            </a:r>
          </a:p>
          <a:p>
            <a:pPr lvl="1" defTabSz="912813">
              <a:lnSpc>
                <a:spcPct val="80000"/>
              </a:lnSpc>
            </a:pPr>
            <a:r>
              <a:rPr lang="en-US" sz="2000" dirty="0"/>
              <a:t>B-2 visitors for pleasure</a:t>
            </a:r>
          </a:p>
          <a:p>
            <a:pPr lvl="1" defTabSz="912813">
              <a:lnSpc>
                <a:spcPct val="80000"/>
              </a:lnSpc>
            </a:pPr>
            <a:r>
              <a:rPr lang="en-US" sz="2000" dirty="0"/>
              <a:t>F-1 students</a:t>
            </a:r>
          </a:p>
          <a:p>
            <a:pPr lvl="1" defTabSz="912813">
              <a:lnSpc>
                <a:spcPct val="80000"/>
              </a:lnSpc>
            </a:pPr>
            <a:r>
              <a:rPr lang="en-US" sz="2000" dirty="0"/>
              <a:t>H-1B professional workers</a:t>
            </a:r>
          </a:p>
          <a:p>
            <a:pPr lvl="1" defTabSz="912813">
              <a:lnSpc>
                <a:spcPct val="80000"/>
              </a:lnSpc>
            </a:pPr>
            <a:r>
              <a:rPr lang="en-US" sz="2000" dirty="0"/>
              <a:t>H-2A short-term agricultural workers</a:t>
            </a:r>
          </a:p>
          <a:p>
            <a:pPr lvl="1" defTabSz="912813">
              <a:lnSpc>
                <a:spcPct val="80000"/>
              </a:lnSpc>
            </a:pPr>
            <a:r>
              <a:rPr lang="en-US" sz="2000" dirty="0"/>
              <a:t>H-2B temporary non-agricultural workers</a:t>
            </a:r>
          </a:p>
          <a:p>
            <a:pPr lvl="1" defTabSz="912813">
              <a:lnSpc>
                <a:spcPct val="80000"/>
              </a:lnSpc>
            </a:pPr>
            <a:r>
              <a:rPr lang="en-US" sz="2000" dirty="0"/>
              <a:t>J-1 exchange students or trainees</a:t>
            </a:r>
          </a:p>
          <a:p>
            <a:pPr lvl="1" defTabSz="912813">
              <a:lnSpc>
                <a:spcPct val="80000"/>
              </a:lnSpc>
            </a:pPr>
            <a:r>
              <a:rPr lang="en-US" sz="2000" dirty="0"/>
              <a:t>K-1 fiancé visa</a:t>
            </a:r>
          </a:p>
          <a:p>
            <a:pPr defTabSz="912813">
              <a:lnSpc>
                <a:spcPct val="80000"/>
              </a:lnSpc>
            </a:pPr>
            <a:endParaRPr lang="en-US" sz="2400" dirty="0"/>
          </a:p>
          <a:p>
            <a:pPr defTabSz="912813">
              <a:lnSpc>
                <a:spcPct val="80000"/>
              </a:lnSpc>
            </a:pPr>
            <a:r>
              <a:rPr lang="en-US" sz="2400" dirty="0"/>
              <a:t>Various humanitarian categories</a:t>
            </a:r>
          </a:p>
          <a:p>
            <a:pPr lvl="1" defTabSz="912813">
              <a:lnSpc>
                <a:spcPct val="80000"/>
              </a:lnSpc>
            </a:pPr>
            <a:r>
              <a:rPr lang="en-US" sz="1900" dirty="0"/>
              <a:t>TPS, </a:t>
            </a:r>
            <a:r>
              <a:rPr lang="en-US" sz="1900" dirty="0" smtClean="0"/>
              <a:t>DED, DACA</a:t>
            </a:r>
            <a:endParaRPr lang="en-US" sz="1900" dirty="0"/>
          </a:p>
        </p:txBody>
      </p:sp>
      <p:sp>
        <p:nvSpPr>
          <p:cNvPr id="12291"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pPr defTabSz="912813" fontAlgn="auto">
              <a:spcAft>
                <a:spcPts val="0"/>
              </a:spcAft>
              <a:defRPr/>
            </a:pPr>
            <a:r>
              <a:rPr lang="en-US" dirty="0">
                <a:cs typeface="Times New Roman" charset="0"/>
              </a:rPr>
              <a:t>Withholding of Removal or Deportation:</a:t>
            </a:r>
          </a:p>
        </p:txBody>
      </p:sp>
      <p:sp>
        <p:nvSpPr>
          <p:cNvPr id="45060" name="Rectangle 3"/>
          <p:cNvSpPr>
            <a:spLocks noGrp="1" noChangeArrowheads="1"/>
          </p:cNvSpPr>
          <p:nvPr>
            <p:ph idx="1"/>
          </p:nvPr>
        </p:nvSpPr>
        <p:spPr>
          <a:xfrm>
            <a:off x="533400" y="1371600"/>
            <a:ext cx="8001000" cy="3143250"/>
          </a:xfrm>
        </p:spPr>
        <p:txBody>
          <a:bodyPr>
            <a:normAutofit fontScale="77500" lnSpcReduction="20000"/>
          </a:bodyPr>
          <a:lstStyle/>
          <a:p>
            <a:pPr marL="365760" indent="-256032" defTabSz="912813" fontAlgn="auto">
              <a:spcAft>
                <a:spcPts val="0"/>
              </a:spcAft>
              <a:buFont typeface="Wingdings 3"/>
              <a:buChar char=""/>
              <a:defRPr/>
            </a:pPr>
            <a:r>
              <a:rPr lang="en-US" dirty="0">
                <a:cs typeface="Times New Roman" pitchFamily="18" charset="0"/>
              </a:rPr>
              <a:t>Individuals must meet higher substantive standard than for asylum</a:t>
            </a:r>
          </a:p>
          <a:p>
            <a:pPr marL="621792" lvl="1" defTabSz="912813" fontAlgn="auto">
              <a:spcBef>
                <a:spcPts val="324"/>
              </a:spcBef>
              <a:spcAft>
                <a:spcPts val="0"/>
              </a:spcAft>
              <a:buFont typeface="Verdana"/>
              <a:buChar char="◦"/>
              <a:defRPr/>
            </a:pPr>
            <a:r>
              <a:rPr lang="en-US" dirty="0">
                <a:cs typeface="Times New Roman" pitchFamily="18" charset="0"/>
              </a:rPr>
              <a:t>Life or freedom would be threatened</a:t>
            </a:r>
            <a:br>
              <a:rPr lang="en-US" dirty="0">
                <a:cs typeface="Times New Roman" pitchFamily="18" charset="0"/>
              </a:rPr>
            </a:br>
            <a:endParaRPr lang="en-US" dirty="0">
              <a:cs typeface="Times New Roman" pitchFamily="18" charset="0"/>
            </a:endParaRPr>
          </a:p>
          <a:p>
            <a:pPr marL="365760" indent="-256032" defTabSz="912813" fontAlgn="auto">
              <a:spcAft>
                <a:spcPts val="0"/>
              </a:spcAft>
              <a:buFont typeface="Wingdings 3"/>
              <a:buChar char=""/>
              <a:defRPr/>
            </a:pPr>
            <a:r>
              <a:rPr lang="en-US" dirty="0">
                <a:cs typeface="Times New Roman" pitchFamily="18" charset="0"/>
              </a:rPr>
              <a:t>Unlike asylum because it is non-discretionary</a:t>
            </a:r>
            <a:br>
              <a:rPr lang="en-US" dirty="0">
                <a:cs typeface="Times New Roman" pitchFamily="18" charset="0"/>
              </a:rPr>
            </a:br>
            <a:endParaRPr lang="en-US" dirty="0">
              <a:cs typeface="Times New Roman" pitchFamily="18" charset="0"/>
            </a:endParaRPr>
          </a:p>
          <a:p>
            <a:pPr marL="365760" indent="-256032" defTabSz="912813" fontAlgn="auto">
              <a:spcAft>
                <a:spcPts val="0"/>
              </a:spcAft>
              <a:buFont typeface="Wingdings 3"/>
              <a:buChar char=""/>
              <a:defRPr/>
            </a:pPr>
            <a:r>
              <a:rPr lang="en-US" dirty="0">
                <a:cs typeface="Times New Roman" pitchFamily="18" charset="0"/>
              </a:rPr>
              <a:t>No basis to apply for LPR status</a:t>
            </a:r>
            <a:br>
              <a:rPr lang="en-US" dirty="0">
                <a:cs typeface="Times New Roman" pitchFamily="18" charset="0"/>
              </a:rPr>
            </a:br>
            <a:endParaRPr lang="en-US" dirty="0">
              <a:cs typeface="Times New Roman" pitchFamily="18" charset="0"/>
            </a:endParaRPr>
          </a:p>
          <a:p>
            <a:pPr marL="365760" indent="-256032" defTabSz="912813" fontAlgn="auto">
              <a:spcAft>
                <a:spcPts val="0"/>
              </a:spcAft>
              <a:buFont typeface="Wingdings 3"/>
              <a:buChar char=""/>
              <a:defRPr/>
            </a:pPr>
            <a:r>
              <a:rPr lang="en-US" dirty="0">
                <a:cs typeface="Times New Roman" pitchFamily="18" charset="0"/>
              </a:rPr>
              <a:t>May receive employment authorization</a:t>
            </a:r>
            <a:r>
              <a:rPr lang="en-US" dirty="0"/>
              <a:t> </a:t>
            </a:r>
          </a:p>
        </p:txBody>
      </p:sp>
      <p:sp>
        <p:nvSpPr>
          <p:cNvPr id="3379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defTabSz="912813" fontAlgn="auto">
              <a:spcAft>
                <a:spcPts val="0"/>
              </a:spcAft>
              <a:defRPr/>
            </a:pPr>
            <a:r>
              <a:rPr lang="en-US" dirty="0"/>
              <a:t>What is a U Visa?</a:t>
            </a:r>
          </a:p>
        </p:txBody>
      </p:sp>
      <p:sp>
        <p:nvSpPr>
          <p:cNvPr id="48132" name="Rectangle 3"/>
          <p:cNvSpPr>
            <a:spLocks noGrp="1" noChangeArrowheads="1"/>
          </p:cNvSpPr>
          <p:nvPr>
            <p:ph idx="1"/>
          </p:nvPr>
        </p:nvSpPr>
        <p:spPr>
          <a:xfrm>
            <a:off x="609600" y="1371600"/>
            <a:ext cx="8001000" cy="3086100"/>
          </a:xfrm>
        </p:spPr>
        <p:txBody>
          <a:bodyPr>
            <a:normAutofit fontScale="92500" lnSpcReduction="20000"/>
          </a:bodyPr>
          <a:lstStyle/>
          <a:p>
            <a:pPr marL="531813" indent="-531813" defTabSz="912813" fontAlgn="auto">
              <a:lnSpc>
                <a:spcPct val="80000"/>
              </a:lnSpc>
              <a:spcAft>
                <a:spcPts val="0"/>
              </a:spcAft>
              <a:buFont typeface="Wingdings 3"/>
              <a:buChar char=""/>
              <a:defRPr/>
            </a:pPr>
            <a:r>
              <a:rPr lang="en-US" sz="2000" dirty="0"/>
              <a:t>The U Visa was created by the Victims of Trafficking and Violence prevention Act, enacted in October 2000.  It is available to non-citizens who:</a:t>
            </a:r>
          </a:p>
          <a:p>
            <a:pPr marL="531813" indent="-531813" defTabSz="912813" fontAlgn="auto">
              <a:lnSpc>
                <a:spcPct val="80000"/>
              </a:lnSpc>
              <a:spcAft>
                <a:spcPts val="0"/>
              </a:spcAft>
              <a:buFont typeface="Wingdings 3"/>
              <a:buChar char=""/>
              <a:defRPr/>
            </a:pPr>
            <a:endParaRPr lang="en-US" sz="2000" dirty="0"/>
          </a:p>
          <a:p>
            <a:pPr marL="1293813" lvl="2" indent="-379413" defTabSz="912813" fontAlgn="auto">
              <a:lnSpc>
                <a:spcPct val="80000"/>
              </a:lnSpc>
              <a:spcAft>
                <a:spcPts val="0"/>
              </a:spcAft>
              <a:buFont typeface="Wingdings" pitchFamily="2" charset="2"/>
              <a:buAutoNum type="arabicPeriod"/>
              <a:defRPr/>
            </a:pPr>
            <a:r>
              <a:rPr lang="en-US" sz="1800" dirty="0"/>
              <a:t>Have suffered substantial physical or mental abuse resulting from qualifying criminal activity,</a:t>
            </a:r>
          </a:p>
          <a:p>
            <a:pPr marL="1293813" lvl="2" indent="-379413" defTabSz="912813" fontAlgn="auto">
              <a:lnSpc>
                <a:spcPct val="80000"/>
              </a:lnSpc>
              <a:spcAft>
                <a:spcPts val="0"/>
              </a:spcAft>
              <a:buFont typeface="Wingdings" pitchFamily="2" charset="2"/>
              <a:buAutoNum type="arabicPeriod"/>
              <a:defRPr/>
            </a:pPr>
            <a:r>
              <a:rPr lang="en-US" sz="1800" dirty="0"/>
              <a:t>Have information concerning that criminal activity,</a:t>
            </a:r>
          </a:p>
          <a:p>
            <a:pPr marL="1293813" lvl="2" indent="-379413" defTabSz="912813" fontAlgn="auto">
              <a:lnSpc>
                <a:spcPct val="80000"/>
              </a:lnSpc>
              <a:spcAft>
                <a:spcPts val="0"/>
              </a:spcAft>
              <a:buFont typeface="Wingdings" pitchFamily="2" charset="2"/>
              <a:buAutoNum type="arabicPeriod"/>
              <a:defRPr/>
            </a:pPr>
            <a:r>
              <a:rPr lang="en-US" sz="1800" dirty="0"/>
              <a:t>Have been helpful, are being helpful, or are likely to be helpful with the investigation or prosecution of the crime, and</a:t>
            </a:r>
          </a:p>
          <a:p>
            <a:pPr marL="1293813" lvl="2" indent="-379413" defTabSz="912813" fontAlgn="auto">
              <a:lnSpc>
                <a:spcPct val="80000"/>
              </a:lnSpc>
              <a:spcAft>
                <a:spcPts val="0"/>
              </a:spcAft>
              <a:buFont typeface="Wingdings" pitchFamily="2" charset="2"/>
              <a:buAutoNum type="arabicPeriod"/>
              <a:defRPr/>
            </a:pPr>
            <a:r>
              <a:rPr lang="en-US" sz="1800" dirty="0"/>
              <a:t>The criminal activity must have violated the laws of the United States or occurred in the U.S.</a:t>
            </a:r>
          </a:p>
          <a:p>
            <a:pPr marL="531813" indent="-531813" defTabSz="912813" fontAlgn="auto">
              <a:lnSpc>
                <a:spcPct val="80000"/>
              </a:lnSpc>
              <a:spcAft>
                <a:spcPts val="0"/>
              </a:spcAft>
              <a:buFont typeface="Wingdings 3"/>
              <a:buChar char=""/>
              <a:defRPr/>
            </a:pPr>
            <a:endParaRPr lang="en-US" sz="2000" dirty="0"/>
          </a:p>
          <a:p>
            <a:pPr marL="531813" indent="-531813" defTabSz="912813" fontAlgn="auto">
              <a:lnSpc>
                <a:spcPct val="80000"/>
              </a:lnSpc>
              <a:spcAft>
                <a:spcPts val="0"/>
              </a:spcAft>
              <a:buFont typeface="Wingdings 3"/>
              <a:buChar char=""/>
              <a:defRPr/>
            </a:pPr>
            <a:r>
              <a:rPr lang="en-US" sz="2000" dirty="0"/>
              <a:t>The U Visa provides eligible immigrants with authorized stay in the US and employment authorization. They can eventually become </a:t>
            </a:r>
            <a:endParaRPr lang="en-US" sz="2000" dirty="0" smtClean="0"/>
          </a:p>
          <a:p>
            <a:pPr marL="531813" indent="-531813" defTabSz="912813" fontAlgn="auto">
              <a:lnSpc>
                <a:spcPct val="80000"/>
              </a:lnSpc>
              <a:spcAft>
                <a:spcPts val="0"/>
              </a:spcAft>
              <a:buNone/>
              <a:defRPr/>
            </a:pPr>
            <a:r>
              <a:rPr lang="en-US" sz="2000" dirty="0" smtClean="0"/>
              <a:t>	</a:t>
            </a:r>
            <a:r>
              <a:rPr lang="en-US" sz="2000" dirty="0" smtClean="0"/>
              <a:t>eligible </a:t>
            </a:r>
            <a:r>
              <a:rPr lang="en-US" sz="2000" dirty="0"/>
              <a:t>for lawful permanent residency and citizenship.</a:t>
            </a:r>
          </a:p>
        </p:txBody>
      </p:sp>
      <p:sp>
        <p:nvSpPr>
          <p:cNvPr id="34819"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 Visa – Qualifying Crimes</a:t>
            </a:r>
            <a:endParaRPr lang="en-US" dirty="0"/>
          </a:p>
        </p:txBody>
      </p:sp>
      <p:sp>
        <p:nvSpPr>
          <p:cNvPr id="2" name="Content Placeholder 1"/>
          <p:cNvSpPr>
            <a:spLocks noGrp="1"/>
          </p:cNvSpPr>
          <p:nvPr>
            <p:ph idx="1"/>
          </p:nvPr>
        </p:nvSpPr>
        <p:spPr/>
        <p:txBody>
          <a:bodyPr numCol="2">
            <a:normAutofit fontScale="92500" lnSpcReduction="10000"/>
          </a:bodyPr>
          <a:lstStyle/>
          <a:p>
            <a:r>
              <a:rPr lang="en-US" sz="1400" dirty="0" smtClean="0"/>
              <a:t>Abduction </a:t>
            </a:r>
          </a:p>
          <a:p>
            <a:r>
              <a:rPr lang="en-US" sz="1400" dirty="0" smtClean="0"/>
              <a:t>Abusive Sexual Contact </a:t>
            </a:r>
          </a:p>
          <a:p>
            <a:r>
              <a:rPr lang="en-US" sz="1400" dirty="0" smtClean="0"/>
              <a:t>Blackmail </a:t>
            </a:r>
          </a:p>
          <a:p>
            <a:r>
              <a:rPr lang="en-US" sz="1400" dirty="0" smtClean="0"/>
              <a:t>Domestic Violence </a:t>
            </a:r>
          </a:p>
          <a:p>
            <a:r>
              <a:rPr lang="en-US" sz="1400" dirty="0" smtClean="0"/>
              <a:t>Extortion </a:t>
            </a:r>
          </a:p>
          <a:p>
            <a:r>
              <a:rPr lang="en-US" sz="1400" dirty="0" smtClean="0"/>
              <a:t>False Imprisonment </a:t>
            </a:r>
          </a:p>
          <a:p>
            <a:r>
              <a:rPr lang="en-US" sz="1400" dirty="0" smtClean="0"/>
              <a:t>Female Genital Mutilation </a:t>
            </a:r>
          </a:p>
          <a:p>
            <a:r>
              <a:rPr lang="en-US" sz="1400" dirty="0" smtClean="0"/>
              <a:t>Felonious Assault </a:t>
            </a:r>
          </a:p>
          <a:p>
            <a:r>
              <a:rPr lang="en-US" sz="1400" dirty="0" smtClean="0"/>
              <a:t>Fraud in Foreign Labor Contracting </a:t>
            </a:r>
          </a:p>
          <a:p>
            <a:r>
              <a:rPr lang="en-US" sz="1400" dirty="0" smtClean="0"/>
              <a:t>Hostage </a:t>
            </a:r>
          </a:p>
          <a:p>
            <a:r>
              <a:rPr lang="en-US" sz="1400" dirty="0" smtClean="0"/>
              <a:t>Incest </a:t>
            </a:r>
          </a:p>
          <a:p>
            <a:r>
              <a:rPr lang="en-US" sz="1400" dirty="0" smtClean="0"/>
              <a:t>Involuntary Servitude </a:t>
            </a:r>
          </a:p>
          <a:p>
            <a:r>
              <a:rPr lang="en-US" sz="1400" dirty="0" smtClean="0"/>
              <a:t>Kidnapping </a:t>
            </a:r>
          </a:p>
          <a:p>
            <a:r>
              <a:rPr lang="en-US" sz="1400" dirty="0" smtClean="0"/>
              <a:t>Manslaughter </a:t>
            </a:r>
          </a:p>
          <a:p>
            <a:r>
              <a:rPr lang="en-US" sz="1400" dirty="0" smtClean="0"/>
              <a:t>Murder </a:t>
            </a:r>
          </a:p>
          <a:p>
            <a:r>
              <a:rPr lang="en-US" sz="1400" dirty="0" smtClean="0"/>
              <a:t>Obstruction of Justice </a:t>
            </a:r>
          </a:p>
          <a:p>
            <a:r>
              <a:rPr lang="en-US" sz="1400" dirty="0" smtClean="0"/>
              <a:t>Peonage </a:t>
            </a:r>
          </a:p>
          <a:p>
            <a:r>
              <a:rPr lang="en-US" sz="1400" dirty="0" smtClean="0"/>
              <a:t>Perjury </a:t>
            </a:r>
          </a:p>
          <a:p>
            <a:r>
              <a:rPr lang="en-US" sz="1400" dirty="0" smtClean="0"/>
              <a:t>Prostitution </a:t>
            </a:r>
          </a:p>
          <a:p>
            <a:r>
              <a:rPr lang="en-US" sz="1400" dirty="0" smtClean="0"/>
              <a:t>Rape </a:t>
            </a:r>
          </a:p>
          <a:p>
            <a:r>
              <a:rPr lang="en-US" sz="1400" dirty="0" smtClean="0"/>
              <a:t>Sexual Assault </a:t>
            </a:r>
          </a:p>
          <a:p>
            <a:r>
              <a:rPr lang="en-US" sz="1400" dirty="0" smtClean="0"/>
              <a:t>Sexual Exploitation </a:t>
            </a:r>
          </a:p>
          <a:p>
            <a:r>
              <a:rPr lang="en-US" sz="1400" dirty="0" smtClean="0"/>
              <a:t>Slave Trade </a:t>
            </a:r>
          </a:p>
          <a:p>
            <a:r>
              <a:rPr lang="en-US" sz="1400" dirty="0" smtClean="0"/>
              <a:t>Stalking </a:t>
            </a:r>
          </a:p>
          <a:p>
            <a:r>
              <a:rPr lang="en-US" sz="1400" dirty="0" smtClean="0"/>
              <a:t>Torture </a:t>
            </a:r>
          </a:p>
          <a:p>
            <a:r>
              <a:rPr lang="en-US" sz="1400" dirty="0" smtClean="0"/>
              <a:t>Trafficking </a:t>
            </a:r>
          </a:p>
          <a:p>
            <a:r>
              <a:rPr lang="en-US" sz="1400" dirty="0" smtClean="0"/>
              <a:t>Witness Tampering </a:t>
            </a:r>
          </a:p>
          <a:p>
            <a:r>
              <a:rPr lang="en-US" sz="1400" dirty="0" smtClean="0"/>
              <a:t>Unlawful Criminal Restraint </a:t>
            </a:r>
          </a:p>
          <a:p>
            <a:r>
              <a:rPr lang="en-US" sz="1400" dirty="0" smtClean="0"/>
              <a:t>Other Related Crimes</a:t>
            </a:r>
          </a:p>
          <a:p>
            <a:endParaRPr lang="en-US" sz="1400"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defTabSz="912813" fontAlgn="auto">
              <a:spcAft>
                <a:spcPts val="0"/>
              </a:spcAft>
              <a:defRPr/>
            </a:pPr>
            <a:r>
              <a:rPr lang="en-US" dirty="0"/>
              <a:t>Victims of Human Trafficking</a:t>
            </a:r>
          </a:p>
        </p:txBody>
      </p:sp>
      <p:sp>
        <p:nvSpPr>
          <p:cNvPr id="40965" name="Rectangle 3"/>
          <p:cNvSpPr>
            <a:spLocks noGrp="1" noChangeArrowheads="1"/>
          </p:cNvSpPr>
          <p:nvPr>
            <p:ph idx="1"/>
          </p:nvPr>
        </p:nvSpPr>
        <p:spPr>
          <a:xfrm>
            <a:off x="301625" y="1314450"/>
            <a:ext cx="8504238" cy="3429000"/>
          </a:xfrm>
        </p:spPr>
        <p:txBody>
          <a:bodyPr>
            <a:normAutofit fontScale="77500" lnSpcReduction="20000"/>
          </a:bodyPr>
          <a:lstStyle/>
          <a:p>
            <a:pPr marL="274320" indent="-274320" defTabSz="912813" fontAlgn="auto">
              <a:lnSpc>
                <a:spcPct val="90000"/>
              </a:lnSpc>
              <a:spcAft>
                <a:spcPts val="0"/>
              </a:spcAft>
              <a:buFont typeface="Wingdings 2"/>
              <a:buChar char=""/>
              <a:defRPr/>
            </a:pPr>
            <a:r>
              <a:rPr lang="en-US" sz="2400" dirty="0"/>
              <a:t>At least 50,000 women and children and an undetermined number of men are trafficked into the US every year</a:t>
            </a:r>
          </a:p>
          <a:p>
            <a:pPr marL="274320" indent="-274320" defTabSz="912813" fontAlgn="auto">
              <a:lnSpc>
                <a:spcPct val="90000"/>
              </a:lnSpc>
              <a:spcAft>
                <a:spcPts val="0"/>
              </a:spcAft>
              <a:buFont typeface="Wingdings 2"/>
              <a:buChar char=""/>
              <a:defRPr/>
            </a:pPr>
            <a:r>
              <a:rPr lang="en-US" sz="2400" dirty="0"/>
              <a:t>Congress allotted 5,000 “T” visas for victims of these crimes (can apply for green card after 3 years)</a:t>
            </a:r>
          </a:p>
          <a:p>
            <a:pPr marL="274320" indent="-274320" defTabSz="912813" fontAlgn="auto">
              <a:lnSpc>
                <a:spcPct val="90000"/>
              </a:lnSpc>
              <a:spcAft>
                <a:spcPts val="0"/>
              </a:spcAft>
              <a:buFont typeface="Wingdings 2"/>
              <a:buChar char=""/>
              <a:defRPr/>
            </a:pPr>
            <a:r>
              <a:rPr lang="en-US" sz="2400" dirty="0"/>
              <a:t>To be eligible for benefits:</a:t>
            </a:r>
          </a:p>
          <a:p>
            <a:pPr marL="822960" lvl="2" defTabSz="912813" fontAlgn="auto">
              <a:lnSpc>
                <a:spcPct val="90000"/>
              </a:lnSpc>
              <a:spcAft>
                <a:spcPts val="0"/>
              </a:spcAft>
              <a:buClr>
                <a:schemeClr val="accent3"/>
              </a:buClr>
              <a:buFont typeface="Arial" pitchFamily="34" charset="0"/>
              <a:buChar char="•"/>
              <a:defRPr/>
            </a:pPr>
            <a:r>
              <a:rPr lang="en-US" sz="2400" dirty="0"/>
              <a:t>Must be certified by ORR</a:t>
            </a:r>
          </a:p>
          <a:p>
            <a:pPr marL="822960" lvl="2" defTabSz="912813" fontAlgn="auto">
              <a:lnSpc>
                <a:spcPct val="90000"/>
              </a:lnSpc>
              <a:spcAft>
                <a:spcPts val="0"/>
              </a:spcAft>
              <a:buClr>
                <a:schemeClr val="accent3"/>
              </a:buClr>
              <a:buFont typeface="Arial" pitchFamily="34" charset="0"/>
              <a:buChar char="•"/>
              <a:defRPr/>
            </a:pPr>
            <a:r>
              <a:rPr lang="en-US" sz="2400" dirty="0"/>
              <a:t>Must have filed a ‘bona fide” application for a “T’ visa that has not been denied, or presence necessary for prosecution of traffickers</a:t>
            </a:r>
          </a:p>
          <a:p>
            <a:pPr marL="274320" indent="-274320" defTabSz="912813" fontAlgn="auto">
              <a:lnSpc>
                <a:spcPct val="90000"/>
              </a:lnSpc>
              <a:spcAft>
                <a:spcPts val="0"/>
              </a:spcAft>
              <a:buFont typeface="Wingdings 2"/>
              <a:buChar char=""/>
              <a:defRPr/>
            </a:pPr>
            <a:r>
              <a:rPr lang="en-US" sz="2400" dirty="0"/>
              <a:t>Benefits agencies must accept ORR certification letter in place of CIS documentation</a:t>
            </a:r>
          </a:p>
          <a:p>
            <a:pPr marL="274320" indent="-274320" defTabSz="912813" fontAlgn="auto">
              <a:lnSpc>
                <a:spcPct val="90000"/>
              </a:lnSpc>
              <a:spcAft>
                <a:spcPts val="0"/>
              </a:spcAft>
              <a:buFont typeface="Wingdings 2"/>
              <a:buChar char=""/>
              <a:defRPr/>
            </a:pPr>
            <a:r>
              <a:rPr lang="en-US" sz="2400" dirty="0"/>
              <a:t>Technically not “qualified,” but eligible for all federal benefits, and all state benefits administered by federal agency or funded with </a:t>
            </a:r>
            <a:endParaRPr lang="en-US" sz="2400" dirty="0" smtClean="0"/>
          </a:p>
          <a:p>
            <a:pPr marL="274320" indent="-274320" defTabSz="912813" fontAlgn="auto">
              <a:lnSpc>
                <a:spcPct val="90000"/>
              </a:lnSpc>
              <a:spcAft>
                <a:spcPts val="0"/>
              </a:spcAft>
              <a:buNone/>
              <a:defRPr/>
            </a:pPr>
            <a:r>
              <a:rPr lang="en-US" sz="2400" dirty="0" smtClean="0"/>
              <a:t>	</a:t>
            </a:r>
            <a:r>
              <a:rPr lang="en-US" sz="2400" dirty="0" smtClean="0"/>
              <a:t>federal </a:t>
            </a:r>
            <a:r>
              <a:rPr lang="en-US" sz="2400" dirty="0"/>
              <a:t>funds to the same extent as refugees</a:t>
            </a:r>
          </a:p>
          <a:p>
            <a:pPr marL="274320" indent="-274320" defTabSz="912813" fontAlgn="auto">
              <a:lnSpc>
                <a:spcPct val="90000"/>
              </a:lnSpc>
              <a:spcAft>
                <a:spcPts val="0"/>
              </a:spcAft>
              <a:buFont typeface="Wingdings 2"/>
              <a:buChar char=""/>
              <a:defRPr/>
            </a:pPr>
            <a:r>
              <a:rPr lang="en-US" sz="2400" dirty="0"/>
              <a:t>Also eligible for refugee programs</a:t>
            </a:r>
          </a:p>
          <a:p>
            <a:pPr marL="274320" indent="-274320" defTabSz="912813" fontAlgn="auto">
              <a:lnSpc>
                <a:spcPct val="90000"/>
              </a:lnSpc>
              <a:spcAft>
                <a:spcPts val="0"/>
              </a:spcAft>
              <a:buFont typeface="Wingdings 2"/>
              <a:buChar char=""/>
              <a:defRPr/>
            </a:pPr>
            <a:endParaRPr lang="en-US" sz="1800" dirty="0"/>
          </a:p>
        </p:txBody>
      </p:sp>
      <p:sp>
        <p:nvSpPr>
          <p:cNvPr id="3584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defTabSz="912813" fontAlgn="auto">
              <a:spcAft>
                <a:spcPts val="0"/>
              </a:spcAft>
              <a:defRPr/>
            </a:pPr>
            <a:r>
              <a:rPr lang="en-US" dirty="0"/>
              <a:t>Requirements for a T-visa</a:t>
            </a:r>
          </a:p>
        </p:txBody>
      </p:sp>
      <p:sp>
        <p:nvSpPr>
          <p:cNvPr id="50180" name="Rectangle 3"/>
          <p:cNvSpPr>
            <a:spLocks noGrp="1" noChangeArrowheads="1"/>
          </p:cNvSpPr>
          <p:nvPr>
            <p:ph idx="1"/>
          </p:nvPr>
        </p:nvSpPr>
        <p:spPr>
          <a:xfrm>
            <a:off x="304800" y="1885951"/>
            <a:ext cx="8504238" cy="2745581"/>
          </a:xfrm>
        </p:spPr>
        <p:txBody>
          <a:bodyPr>
            <a:normAutofit fontScale="77500" lnSpcReduction="20000"/>
          </a:bodyPr>
          <a:lstStyle/>
          <a:p>
            <a:pPr marL="531813" indent="-531813" defTabSz="912813" fontAlgn="auto">
              <a:lnSpc>
                <a:spcPct val="90000"/>
              </a:lnSpc>
              <a:spcAft>
                <a:spcPts val="0"/>
              </a:spcAft>
              <a:buFont typeface="Wingdings" pitchFamily="2" charset="2"/>
              <a:buAutoNum type="arabicPeriod"/>
              <a:defRPr/>
            </a:pPr>
            <a:r>
              <a:rPr lang="en-US" sz="2400" dirty="0"/>
              <a:t>Be physically present in the US, American Samoa, the Commonwealth of the Northern Mariana Islands, or a US port of entry because of such trafficking</a:t>
            </a:r>
          </a:p>
          <a:p>
            <a:pPr marL="531813" indent="-531813" defTabSz="912813" fontAlgn="auto">
              <a:lnSpc>
                <a:spcPct val="90000"/>
              </a:lnSpc>
              <a:spcAft>
                <a:spcPts val="0"/>
              </a:spcAft>
              <a:buFont typeface="Wingdings" pitchFamily="2" charset="2"/>
              <a:buAutoNum type="arabicPeriod"/>
              <a:defRPr/>
            </a:pPr>
            <a:r>
              <a:rPr lang="en-US" sz="2400" dirty="0"/>
              <a:t>Have complied with any reasonable request for assistance to law enforcement in the investigation or prosecution of acts of trafficking, or be under the age of 15; and</a:t>
            </a:r>
          </a:p>
          <a:p>
            <a:pPr marL="531813" indent="-531813" defTabSz="912813" fontAlgn="auto">
              <a:lnSpc>
                <a:spcPct val="90000"/>
              </a:lnSpc>
              <a:spcAft>
                <a:spcPts val="0"/>
              </a:spcAft>
              <a:buFont typeface="Wingdings" pitchFamily="2" charset="2"/>
              <a:buAutoNum type="arabicPeriod"/>
              <a:defRPr/>
            </a:pPr>
            <a:r>
              <a:rPr lang="en-US" sz="2400" dirty="0"/>
              <a:t>Be likely to suffer extreme hardship involving unusual and severe harm upon removal</a:t>
            </a:r>
          </a:p>
          <a:p>
            <a:pPr marL="531813" indent="-531813" defTabSz="912813" fontAlgn="auto">
              <a:lnSpc>
                <a:spcPct val="90000"/>
              </a:lnSpc>
              <a:spcAft>
                <a:spcPts val="0"/>
              </a:spcAft>
              <a:buFont typeface="Wingdings" pitchFamily="2" charset="2"/>
              <a:buNone/>
              <a:defRPr/>
            </a:pPr>
            <a:endParaRPr lang="en-US" sz="2000" dirty="0"/>
          </a:p>
          <a:p>
            <a:pPr marL="531813" indent="-531813" defTabSz="912813" fontAlgn="auto">
              <a:lnSpc>
                <a:spcPct val="90000"/>
              </a:lnSpc>
              <a:spcAft>
                <a:spcPts val="0"/>
              </a:spcAft>
              <a:buFont typeface="Wingdings" pitchFamily="2" charset="2"/>
              <a:buNone/>
              <a:defRPr/>
            </a:pPr>
            <a:r>
              <a:rPr lang="en-US" sz="2000" dirty="0"/>
              <a:t>	</a:t>
            </a:r>
            <a:r>
              <a:rPr lang="en-US" sz="1800" dirty="0"/>
              <a:t>The Attorney General may, in  order to avoid extreme hardship, permit the spouse, children and parents of an alien under 21, and the spouse and </a:t>
            </a:r>
            <a:r>
              <a:rPr lang="en-US" sz="1800" dirty="0" smtClean="0"/>
              <a:t>children </a:t>
            </a:r>
            <a:r>
              <a:rPr lang="en-US" sz="1800" dirty="0"/>
              <a:t>of an alien over 21 </a:t>
            </a:r>
            <a:endParaRPr lang="en-US" sz="1800" dirty="0" smtClean="0"/>
          </a:p>
          <a:p>
            <a:pPr marL="531813" indent="-531813" defTabSz="912813" fontAlgn="auto">
              <a:lnSpc>
                <a:spcPct val="90000"/>
              </a:lnSpc>
              <a:spcAft>
                <a:spcPts val="0"/>
              </a:spcAft>
              <a:buFont typeface="Wingdings" pitchFamily="2" charset="2"/>
              <a:buNone/>
              <a:defRPr/>
            </a:pPr>
            <a:r>
              <a:rPr lang="en-US" sz="1800" dirty="0" smtClean="0"/>
              <a:t>	</a:t>
            </a:r>
            <a:r>
              <a:rPr lang="en-US" sz="1800" dirty="0" smtClean="0"/>
              <a:t>to </a:t>
            </a:r>
            <a:r>
              <a:rPr lang="en-US" sz="1800" dirty="0"/>
              <a:t>accompany or follow to </a:t>
            </a:r>
            <a:r>
              <a:rPr lang="en-US" sz="1800" dirty="0" smtClean="0"/>
              <a:t>join </a:t>
            </a:r>
            <a:r>
              <a:rPr lang="en-US" sz="1800" dirty="0"/>
              <a:t>the principal </a:t>
            </a:r>
            <a:r>
              <a:rPr lang="en-US" sz="1800" dirty="0" smtClean="0"/>
              <a:t>alien.</a:t>
            </a:r>
            <a:endParaRPr lang="en-US" sz="1800" dirty="0"/>
          </a:p>
        </p:txBody>
      </p:sp>
      <p:sp>
        <p:nvSpPr>
          <p:cNvPr id="3686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sp>
        <p:nvSpPr>
          <p:cNvPr id="7" name="Rectangle 6"/>
          <p:cNvSpPr/>
          <p:nvPr/>
        </p:nvSpPr>
        <p:spPr>
          <a:xfrm>
            <a:off x="381000" y="1257300"/>
            <a:ext cx="8534400" cy="646331"/>
          </a:xfrm>
          <a:prstGeom prst="rect">
            <a:avLst/>
          </a:prstGeom>
        </p:spPr>
        <p:txBody>
          <a:bodyPr>
            <a:spAutoFit/>
          </a:bodyPr>
          <a:lstStyle/>
          <a:p>
            <a:pPr defTabSz="912813" fontAlgn="auto">
              <a:spcBef>
                <a:spcPct val="50000"/>
              </a:spcBef>
              <a:spcAft>
                <a:spcPts val="0"/>
              </a:spcAft>
              <a:buClr>
                <a:schemeClr val="tx1"/>
              </a:buClr>
              <a:buSzPct val="75000"/>
              <a:buFont typeface="Wingdings" pitchFamily="2" charset="2"/>
              <a:buNone/>
              <a:defRPr/>
            </a:pPr>
            <a:r>
              <a:rPr lang="en-US" b="1" dirty="0">
                <a:latin typeface="+mj-lt"/>
                <a:cs typeface="+mn-cs"/>
              </a:rPr>
              <a:t>A T-visa is a non-immigrant category for victims of trafficking for illicit sexual purposes and slavery</a:t>
            </a:r>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Special Immigrant Juvenile</a:t>
            </a:r>
          </a:p>
        </p:txBody>
      </p:sp>
      <p:sp>
        <p:nvSpPr>
          <p:cNvPr id="37890" name="Content Placeholder 2"/>
          <p:cNvSpPr>
            <a:spLocks noGrp="1"/>
          </p:cNvSpPr>
          <p:nvPr>
            <p:ph idx="1"/>
          </p:nvPr>
        </p:nvSpPr>
        <p:spPr/>
        <p:txBody>
          <a:bodyPr>
            <a:normAutofit fontScale="70000" lnSpcReduction="20000"/>
          </a:bodyPr>
          <a:lstStyle/>
          <a:p>
            <a:r>
              <a:rPr lang="en-US" dirty="0"/>
              <a:t>Requires finding of abuse, abandonment, or neglect in state court</a:t>
            </a:r>
          </a:p>
          <a:p>
            <a:r>
              <a:rPr lang="en-US" dirty="0"/>
              <a:t>Eligible for LPR status up to age 21</a:t>
            </a:r>
          </a:p>
          <a:p>
            <a:r>
              <a:rPr lang="en-US" dirty="0"/>
              <a:t>MA state courts only </a:t>
            </a:r>
            <a:r>
              <a:rPr lang="en-US" dirty="0" smtClean="0"/>
              <a:t>had </a:t>
            </a:r>
            <a:r>
              <a:rPr lang="en-US" dirty="0"/>
              <a:t>jurisdiction up to age 18</a:t>
            </a:r>
          </a:p>
          <a:p>
            <a:pPr lvl="1"/>
            <a:r>
              <a:rPr lang="en-US" dirty="0"/>
              <a:t>SJC decision in </a:t>
            </a:r>
            <a:r>
              <a:rPr lang="en-US" i="1" dirty="0"/>
              <a:t>Rivera </a:t>
            </a:r>
            <a:r>
              <a:rPr lang="en-US" i="1" dirty="0" err="1"/>
              <a:t>Recinos</a:t>
            </a:r>
            <a:r>
              <a:rPr lang="en-US" dirty="0"/>
              <a:t>, Probate and Family Court has jurisdiction under equity </a:t>
            </a:r>
            <a:r>
              <a:rPr lang="en-US" dirty="0" smtClean="0"/>
              <a:t>power</a:t>
            </a:r>
          </a:p>
          <a:p>
            <a:pPr lvl="1"/>
            <a:r>
              <a:rPr lang="en-US" dirty="0" smtClean="0"/>
              <a:t>USCIS rejected cases without statutory jurisdiction</a:t>
            </a:r>
          </a:p>
          <a:p>
            <a:pPr lvl="1"/>
            <a:r>
              <a:rPr lang="en-US" dirty="0" smtClean="0"/>
              <a:t>FY 2019 state budget extended jurisdiction</a:t>
            </a:r>
            <a:endParaRPr lang="en-US" dirty="0"/>
          </a:p>
          <a:p>
            <a:r>
              <a:rPr lang="en-US" dirty="0"/>
              <a:t>Visas backlog: </a:t>
            </a:r>
            <a:r>
              <a:rPr lang="en-US" dirty="0" smtClean="0"/>
              <a:t>July 1, 2016 </a:t>
            </a:r>
            <a:r>
              <a:rPr lang="en-US" dirty="0" smtClean="0"/>
              <a:t>for </a:t>
            </a:r>
            <a:r>
              <a:rPr lang="en-US" dirty="0"/>
              <a:t>El Salvador, Guatemala, and Honduras</a:t>
            </a:r>
          </a:p>
          <a:p>
            <a:pPr lvl="1">
              <a:buFont typeface="Verdana" pitchFamily="34" charset="0"/>
              <a:buNone/>
            </a:pPr>
            <a:endParaRPr lang="en-US" dirty="0"/>
          </a:p>
        </p:txBody>
      </p:sp>
      <p:sp>
        <p:nvSpPr>
          <p:cNvPr id="37891" name="Footer Placeholder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US"/>
              <a:t>www.miracoalition.org</a:t>
            </a:r>
          </a:p>
        </p:txBody>
      </p:sp>
      <p:sp>
        <p:nvSpPr>
          <p:cNvPr id="3789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81697D2B-A829-4C3F-BDEB-3FC557844CAB}" type="slidenum">
              <a:rPr lang="en-US"/>
              <a:pPr fontAlgn="base">
                <a:spcBef>
                  <a:spcPct val="0"/>
                </a:spcBef>
                <a:spcAft>
                  <a:spcPct val="0"/>
                </a:spcAft>
              </a:pPr>
              <a:t>35</a:t>
            </a:fld>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1D73FAF-27D6-41F5-931C-F485FAA80DCB}"/>
              </a:ext>
            </a:extLst>
          </p:cNvPr>
          <p:cNvSpPr>
            <a:spLocks noGrp="1"/>
          </p:cNvSpPr>
          <p:nvPr>
            <p:ph type="ctrTitle"/>
          </p:nvPr>
        </p:nvSpPr>
        <p:spPr/>
        <p:txBody>
          <a:bodyPr/>
          <a:lstStyle/>
          <a:p>
            <a:r>
              <a:rPr lang="en-US" dirty="0"/>
              <a:t>Public Charge </a:t>
            </a:r>
            <a:r>
              <a:rPr lang="en-US" b="1" dirty="0">
                <a:solidFill>
                  <a:srgbClr val="FF0000"/>
                </a:solidFill>
              </a:rPr>
              <a:t>Blocked</a:t>
            </a:r>
          </a:p>
        </p:txBody>
      </p:sp>
      <p:sp>
        <p:nvSpPr>
          <p:cNvPr id="5" name="Subtitle 4">
            <a:extLst>
              <a:ext uri="{FF2B5EF4-FFF2-40B4-BE49-F238E27FC236}">
                <a16:creationId xmlns="" xmlns:a16="http://schemas.microsoft.com/office/drawing/2014/main" id="{4891DDDD-2537-451E-AA78-1FF0F45C3C86}"/>
              </a:ext>
            </a:extLst>
          </p:cNvPr>
          <p:cNvSpPr>
            <a:spLocks noGrp="1"/>
          </p:cNvSpPr>
          <p:nvPr>
            <p:ph type="subTitle" idx="1"/>
          </p:nvPr>
        </p:nvSpPr>
        <p:spPr/>
        <p:txBody>
          <a:bodyPr/>
          <a:lstStyle/>
          <a:p>
            <a:endParaRPr lang="en-US"/>
          </a:p>
        </p:txBody>
      </p:sp>
      <p:pic>
        <p:nvPicPr>
          <p:cNvPr id="2050"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130108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Admissibility</a:t>
            </a:r>
          </a:p>
        </p:txBody>
      </p:sp>
      <p:sp>
        <p:nvSpPr>
          <p:cNvPr id="4" name="Rectangle 3"/>
          <p:cNvSpPr/>
          <p:nvPr/>
        </p:nvSpPr>
        <p:spPr>
          <a:xfrm>
            <a:off x="3048000" y="1200150"/>
            <a:ext cx="27432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“Removable”</a:t>
            </a:r>
          </a:p>
        </p:txBody>
      </p:sp>
      <p:sp>
        <p:nvSpPr>
          <p:cNvPr id="8" name="Rectangle 7"/>
          <p:cNvSpPr/>
          <p:nvPr/>
        </p:nvSpPr>
        <p:spPr>
          <a:xfrm>
            <a:off x="533400" y="2457450"/>
            <a:ext cx="29718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“Inadmissible”</a:t>
            </a:r>
          </a:p>
        </p:txBody>
      </p:sp>
      <p:sp>
        <p:nvSpPr>
          <p:cNvPr id="9" name="Rectangle 8"/>
          <p:cNvSpPr/>
          <p:nvPr/>
        </p:nvSpPr>
        <p:spPr>
          <a:xfrm>
            <a:off x="5257800" y="2457450"/>
            <a:ext cx="27432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“Deportable”</a:t>
            </a:r>
          </a:p>
        </p:txBody>
      </p:sp>
      <p:cxnSp>
        <p:nvCxnSpPr>
          <p:cNvPr id="11" name="Straight Connector 10"/>
          <p:cNvCxnSpPr/>
          <p:nvPr/>
        </p:nvCxnSpPr>
        <p:spPr>
          <a:xfrm>
            <a:off x="4419600" y="1771650"/>
            <a:ext cx="0" cy="285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057400"/>
            <a:ext cx="487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81200" y="2057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858000" y="20574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“Public Charge”</a:t>
            </a:r>
          </a:p>
        </p:txBody>
      </p:sp>
      <p:sp>
        <p:nvSpPr>
          <p:cNvPr id="2" name="Content Placeholder 1"/>
          <p:cNvSpPr>
            <a:spLocks noGrp="1"/>
          </p:cNvSpPr>
          <p:nvPr>
            <p:ph idx="1"/>
          </p:nvPr>
        </p:nvSpPr>
        <p:spPr/>
        <p:txBody>
          <a:bodyPr>
            <a:normAutofit fontScale="92500" lnSpcReduction="10000"/>
          </a:bodyPr>
          <a:lstStyle/>
          <a:p>
            <a:r>
              <a:rPr lang="en-US" dirty="0"/>
              <a:t>Refers to a person who is likely to become dependent on the government for financial or material support</a:t>
            </a:r>
          </a:p>
          <a:p>
            <a:pPr>
              <a:buNone/>
            </a:pPr>
            <a:endParaRPr lang="en-US" dirty="0"/>
          </a:p>
          <a:p>
            <a:r>
              <a:rPr lang="en-US" dirty="0"/>
              <a:t>Can be the basis for denying “admission”</a:t>
            </a:r>
          </a:p>
          <a:p>
            <a:pPr lvl="1"/>
            <a:r>
              <a:rPr lang="en-US" dirty="0"/>
              <a:t>Non-immigrant visa</a:t>
            </a:r>
          </a:p>
          <a:p>
            <a:pPr lvl="1"/>
            <a:r>
              <a:rPr lang="en-US" dirty="0"/>
              <a:t>Green Card</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is Subject?</a:t>
            </a:r>
          </a:p>
        </p:txBody>
      </p:sp>
      <p:sp>
        <p:nvSpPr>
          <p:cNvPr id="2" name="Content Placeholder 1"/>
          <p:cNvSpPr>
            <a:spLocks noGrp="1"/>
          </p:cNvSpPr>
          <p:nvPr>
            <p:ph idx="1"/>
          </p:nvPr>
        </p:nvSpPr>
        <p:spPr/>
        <p:txBody>
          <a:bodyPr>
            <a:normAutofit fontScale="85000" lnSpcReduction="10000"/>
          </a:bodyPr>
          <a:lstStyle/>
          <a:p>
            <a:r>
              <a:rPr lang="en-US" dirty="0"/>
              <a:t>Anyone seeking LPR status through a family petition</a:t>
            </a:r>
          </a:p>
          <a:p>
            <a:endParaRPr lang="en-US" dirty="0"/>
          </a:p>
          <a:p>
            <a:r>
              <a:rPr lang="en-US" dirty="0"/>
              <a:t>Certain individuals seeking LPR status through an employment petition</a:t>
            </a:r>
          </a:p>
          <a:p>
            <a:endParaRPr lang="en-US" dirty="0"/>
          </a:p>
          <a:p>
            <a:r>
              <a:rPr lang="en-US" dirty="0"/>
              <a:t>Individuals seeking a non-immigrant </a:t>
            </a:r>
            <a:endParaRPr lang="en-US" dirty="0" smtClean="0"/>
          </a:p>
          <a:p>
            <a:pPr>
              <a:buNone/>
            </a:pPr>
            <a:r>
              <a:rPr lang="en-US" dirty="0" smtClean="0"/>
              <a:t>	visa</a:t>
            </a: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Older Employment Authorization Document</a:t>
            </a:r>
          </a:p>
        </p:txBody>
      </p:sp>
      <p:pic>
        <p:nvPicPr>
          <p:cNvPr id="24581" name="Content Placeholder 9" descr="EAD.jpg"/>
          <p:cNvPicPr>
            <a:picLocks noGrp="1" noChangeAspect="1"/>
          </p:cNvPicPr>
          <p:nvPr>
            <p:ph idx="1"/>
          </p:nvPr>
        </p:nvPicPr>
        <p:blipFill>
          <a:blip r:embed="rId2" cstate="print"/>
          <a:stretch>
            <a:fillRect/>
          </a:stretch>
        </p:blipFill>
        <p:spPr>
          <a:xfrm>
            <a:off x="2614421" y="1200150"/>
            <a:ext cx="3915157" cy="3394075"/>
          </a:xfrm>
        </p:spPr>
      </p:pic>
      <p:sp>
        <p:nvSpPr>
          <p:cNvPr id="24579"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t>www.miracoalition.org</a:t>
            </a:r>
          </a:p>
        </p:txBody>
      </p:sp>
      <p:sp>
        <p:nvSpPr>
          <p:cNvPr id="5" name="Slide Number Placeholder 4"/>
          <p:cNvSpPr>
            <a:spLocks noGrp="1"/>
          </p:cNvSpPr>
          <p:nvPr>
            <p:ph type="sldNum" sz="quarter" idx="12"/>
          </p:nvPr>
        </p:nvSpPr>
        <p:spPr/>
        <p:txBody>
          <a:bodyPr/>
          <a:lstStyle/>
          <a:p>
            <a:pPr>
              <a:defRPr/>
            </a:pPr>
            <a:fld id="{99F6D7CF-9973-4BC7-B072-21A0497D0067}" type="slidenum">
              <a:rPr lang="en-US" smtClean="0"/>
              <a:pPr>
                <a:defRPr/>
              </a:pPr>
              <a:t>4</a:t>
            </a:fld>
            <a:endParaRPr lang="en-US"/>
          </a:p>
        </p:txBody>
      </p:sp>
      <p:pic>
        <p:nvPicPr>
          <p:cNvPr id="6"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221115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is NOT Subject?</a:t>
            </a:r>
          </a:p>
        </p:txBody>
      </p:sp>
      <p:sp>
        <p:nvSpPr>
          <p:cNvPr id="2" name="Content Placeholder 1"/>
          <p:cNvSpPr>
            <a:spLocks noGrp="1"/>
          </p:cNvSpPr>
          <p:nvPr>
            <p:ph idx="1"/>
          </p:nvPr>
        </p:nvSpPr>
        <p:spPr/>
        <p:txBody>
          <a:bodyPr>
            <a:normAutofit fontScale="92500" lnSpcReduction="20000"/>
          </a:bodyPr>
          <a:lstStyle/>
          <a:p>
            <a:r>
              <a:rPr lang="en-US" sz="3200" dirty="0"/>
              <a:t>Refugees/</a:t>
            </a:r>
            <a:r>
              <a:rPr lang="en-US" sz="3200" dirty="0" err="1"/>
              <a:t>aslyees</a:t>
            </a:r>
            <a:endParaRPr lang="en-US" sz="3200" dirty="0"/>
          </a:p>
          <a:p>
            <a:r>
              <a:rPr lang="en-US" sz="3200" dirty="0"/>
              <a:t>VAWA self-petitioners</a:t>
            </a:r>
          </a:p>
          <a:p>
            <a:r>
              <a:rPr lang="en-US" sz="3200" dirty="0"/>
              <a:t>U visa beneficiaries</a:t>
            </a:r>
          </a:p>
          <a:p>
            <a:r>
              <a:rPr lang="en-US" sz="3200" dirty="0"/>
              <a:t>Individuals renewing TPS or DACA</a:t>
            </a:r>
          </a:p>
          <a:p>
            <a:r>
              <a:rPr lang="en-US" sz="3200" dirty="0"/>
              <a:t>Special Immigrant Juveniles</a:t>
            </a:r>
          </a:p>
          <a:p>
            <a:r>
              <a:rPr lang="en-US" dirty="0"/>
              <a:t>Applicants for naturalization</a:t>
            </a:r>
          </a:p>
          <a:p>
            <a:r>
              <a:rPr lang="en-US" sz="3200" dirty="0"/>
              <a:t>Individuals renewing a green card</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Policy</a:t>
            </a:r>
          </a:p>
        </p:txBody>
      </p:sp>
      <p:sp>
        <p:nvSpPr>
          <p:cNvPr id="2" name="Content Placeholder 1"/>
          <p:cNvSpPr>
            <a:spLocks noGrp="1"/>
          </p:cNvSpPr>
          <p:nvPr>
            <p:ph idx="1"/>
          </p:nvPr>
        </p:nvSpPr>
        <p:spPr/>
        <p:txBody>
          <a:bodyPr>
            <a:normAutofit fontScale="77500" lnSpcReduction="20000"/>
          </a:bodyPr>
          <a:lstStyle/>
          <a:p>
            <a:pPr marL="0" indent="0">
              <a:buNone/>
            </a:pPr>
            <a:r>
              <a:rPr lang="en-US" dirty="0"/>
              <a:t>An individual who is likely to become </a:t>
            </a:r>
            <a:r>
              <a:rPr lang="en-US" i="1" dirty="0"/>
              <a:t>primarily </a:t>
            </a:r>
            <a:r>
              <a:rPr lang="en-US" dirty="0"/>
              <a:t>dependent on the government for subsistence, as demonstrated by either the receipt of:</a:t>
            </a:r>
          </a:p>
          <a:p>
            <a:pPr marL="623887" indent="-514350">
              <a:buNone/>
            </a:pPr>
            <a:endParaRPr lang="en-US" dirty="0"/>
          </a:p>
          <a:p>
            <a:pPr marL="623887" indent="-514350">
              <a:buNone/>
            </a:pPr>
            <a:r>
              <a:rPr lang="en-US" dirty="0"/>
              <a:t>(1) Public cash assistance for income maintenance: TANF, SSI, or similar state and local programs</a:t>
            </a:r>
          </a:p>
          <a:p>
            <a:pPr marL="623887" indent="-514350">
              <a:buNone/>
            </a:pPr>
            <a:endParaRPr lang="en-US" dirty="0"/>
          </a:p>
          <a:p>
            <a:pPr marL="623887" indent="-514350">
              <a:buNone/>
            </a:pPr>
            <a:r>
              <a:rPr lang="en-US" dirty="0"/>
              <a:t>(2) Institutionalization for long-term care at </a:t>
            </a:r>
            <a:endParaRPr lang="en-US" dirty="0" smtClean="0"/>
          </a:p>
          <a:p>
            <a:pPr marL="623887" indent="-514350">
              <a:buNone/>
            </a:pPr>
            <a:r>
              <a:rPr lang="en-US" dirty="0" smtClean="0"/>
              <a:t>	government </a:t>
            </a:r>
            <a:r>
              <a:rPr lang="en-US" dirty="0"/>
              <a:t>expense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137357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Factors They Consider</a:t>
            </a:r>
          </a:p>
        </p:txBody>
      </p:sp>
      <p:sp>
        <p:nvSpPr>
          <p:cNvPr id="2" name="Content Placeholder 1"/>
          <p:cNvSpPr>
            <a:spLocks noGrp="1"/>
          </p:cNvSpPr>
          <p:nvPr>
            <p:ph idx="1"/>
          </p:nvPr>
        </p:nvSpPr>
        <p:spPr/>
        <p:txBody>
          <a:bodyPr>
            <a:normAutofit fontScale="70000" lnSpcReduction="20000"/>
          </a:bodyPr>
          <a:lstStyle/>
          <a:p>
            <a:r>
              <a:rPr lang="en-US" dirty="0"/>
              <a:t>Age</a:t>
            </a:r>
          </a:p>
          <a:p>
            <a:r>
              <a:rPr lang="en-US" dirty="0"/>
              <a:t>Health</a:t>
            </a:r>
          </a:p>
          <a:p>
            <a:r>
              <a:rPr lang="en-US" dirty="0"/>
              <a:t>Family Status</a:t>
            </a:r>
          </a:p>
          <a:p>
            <a:r>
              <a:rPr lang="en-US" dirty="0"/>
              <a:t>Assets</a:t>
            </a:r>
          </a:p>
          <a:p>
            <a:r>
              <a:rPr lang="en-US" dirty="0"/>
              <a:t>Resources</a:t>
            </a:r>
          </a:p>
          <a:p>
            <a:r>
              <a:rPr lang="en-US" dirty="0"/>
              <a:t>Financial Status</a:t>
            </a:r>
          </a:p>
          <a:p>
            <a:r>
              <a:rPr lang="en-US" dirty="0"/>
              <a:t>Education</a:t>
            </a:r>
          </a:p>
          <a:p>
            <a:r>
              <a:rPr lang="en-US" dirty="0"/>
              <a:t>Skills</a:t>
            </a:r>
          </a:p>
          <a:p>
            <a:endParaRPr lang="en-US" dirty="0"/>
          </a:p>
          <a:p>
            <a:pPr algn="ctr">
              <a:buNone/>
            </a:pPr>
            <a:r>
              <a:rPr lang="en-US" i="1" u="sng" dirty="0"/>
              <a:t>No single factor will be determinative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3125224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Factors to Consider</a:t>
            </a:r>
            <a:endParaRPr lang="en-US" dirty="0"/>
          </a:p>
        </p:txBody>
      </p:sp>
      <p:sp>
        <p:nvSpPr>
          <p:cNvPr id="2" name="Content Placeholder 1"/>
          <p:cNvSpPr>
            <a:spLocks noGrp="1"/>
          </p:cNvSpPr>
          <p:nvPr>
            <p:ph idx="1"/>
          </p:nvPr>
        </p:nvSpPr>
        <p:spPr/>
        <p:txBody>
          <a:bodyPr>
            <a:normAutofit fontScale="85000" lnSpcReduction="20000"/>
          </a:bodyPr>
          <a:lstStyle/>
          <a:p>
            <a:pPr>
              <a:buNone/>
            </a:pPr>
            <a:r>
              <a:rPr lang="en-US" b="1" u="sng" dirty="0"/>
              <a:t>Not</a:t>
            </a:r>
            <a:r>
              <a:rPr lang="en-US" u="sng" dirty="0"/>
              <a:t> Subject to Public Charge Consideration</a:t>
            </a:r>
          </a:p>
          <a:p>
            <a:r>
              <a:rPr lang="en-US" dirty="0"/>
              <a:t>Medicaid</a:t>
            </a:r>
          </a:p>
          <a:p>
            <a:r>
              <a:rPr lang="en-US" dirty="0"/>
              <a:t>CHIP</a:t>
            </a:r>
          </a:p>
          <a:p>
            <a:r>
              <a:rPr lang="en-US" dirty="0"/>
              <a:t>SNAP</a:t>
            </a:r>
          </a:p>
          <a:p>
            <a:r>
              <a:rPr lang="en-US" dirty="0"/>
              <a:t>WIC</a:t>
            </a:r>
          </a:p>
          <a:p>
            <a:r>
              <a:rPr lang="en-US" dirty="0"/>
              <a:t>Housing </a:t>
            </a:r>
          </a:p>
          <a:p>
            <a:r>
              <a:rPr lang="en-US" dirty="0"/>
              <a:t>Child Care Services</a:t>
            </a:r>
          </a:p>
          <a:p>
            <a:r>
              <a:rPr lang="en-US" dirty="0"/>
              <a:t>Energy Assistance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3010383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Current Policy</a:t>
            </a:r>
          </a:p>
        </p:txBody>
      </p:sp>
      <p:sp>
        <p:nvSpPr>
          <p:cNvPr id="2" name="Content Placeholder 1"/>
          <p:cNvSpPr>
            <a:spLocks noGrp="1"/>
          </p:cNvSpPr>
          <p:nvPr>
            <p:ph idx="1"/>
          </p:nvPr>
        </p:nvSpPr>
        <p:spPr/>
        <p:txBody>
          <a:bodyPr>
            <a:normAutofit fontScale="85000" lnSpcReduction="20000"/>
          </a:bodyPr>
          <a:lstStyle/>
          <a:p>
            <a:pPr>
              <a:buNone/>
            </a:pPr>
            <a:r>
              <a:rPr lang="en-US" sz="3200" u="sng" dirty="0"/>
              <a:t>I-864, Affidavit of Support</a:t>
            </a:r>
          </a:p>
          <a:p>
            <a:endParaRPr lang="en-US" sz="3200" dirty="0"/>
          </a:p>
          <a:p>
            <a:r>
              <a:rPr lang="en-US" sz="3200" dirty="0"/>
              <a:t>Filed by sponsor of intending immigrant showing household income ≥ 125% of the federal poverty limit</a:t>
            </a:r>
          </a:p>
          <a:p>
            <a:endParaRPr lang="en-US" sz="3200" dirty="0"/>
          </a:p>
          <a:p>
            <a:r>
              <a:rPr lang="en-US" sz="3200" dirty="0"/>
              <a:t>Properly filed I-864 is usually sufficient </a:t>
            </a:r>
            <a:endParaRPr lang="en-US" sz="3200" dirty="0" smtClean="0"/>
          </a:p>
          <a:p>
            <a:pPr>
              <a:buNone/>
            </a:pPr>
            <a:r>
              <a:rPr lang="en-US" dirty="0" smtClean="0"/>
              <a:t>	</a:t>
            </a:r>
            <a:r>
              <a:rPr lang="en-US" sz="3200" dirty="0" smtClean="0"/>
              <a:t>to </a:t>
            </a:r>
            <a:r>
              <a:rPr lang="en-US" sz="3200" dirty="0"/>
              <a:t>find that a person will </a:t>
            </a:r>
            <a:r>
              <a:rPr lang="en-US" sz="3200" u="sng" dirty="0"/>
              <a:t>not</a:t>
            </a:r>
            <a:r>
              <a:rPr lang="en-US" sz="3200" dirty="0"/>
              <a:t> be a </a:t>
            </a:r>
            <a:endParaRPr lang="en-US" sz="3200" dirty="0" smtClean="0"/>
          </a:p>
          <a:p>
            <a:pPr>
              <a:buNone/>
            </a:pPr>
            <a:r>
              <a:rPr lang="en-US" dirty="0" smtClean="0"/>
              <a:t>	</a:t>
            </a:r>
            <a:r>
              <a:rPr lang="en-US" sz="3200" dirty="0" smtClean="0"/>
              <a:t>public </a:t>
            </a:r>
            <a:r>
              <a:rPr lang="en-US" sz="3200" dirty="0"/>
              <a:t>charge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 Injunctions</a:t>
            </a:r>
          </a:p>
        </p:txBody>
      </p:sp>
      <p:sp>
        <p:nvSpPr>
          <p:cNvPr id="6" name="Content Placeholder 5"/>
          <p:cNvSpPr>
            <a:spLocks noGrp="1"/>
          </p:cNvSpPr>
          <p:nvPr>
            <p:ph idx="1"/>
          </p:nvPr>
        </p:nvSpPr>
        <p:spPr/>
        <p:txBody>
          <a:bodyPr>
            <a:normAutofit fontScale="85000" lnSpcReduction="20000"/>
          </a:bodyPr>
          <a:lstStyle/>
          <a:p>
            <a:pPr>
              <a:buNone/>
            </a:pPr>
            <a:r>
              <a:rPr lang="en-US" b="1" u="sng" dirty="0"/>
              <a:t>Nationwide</a:t>
            </a:r>
            <a:r>
              <a:rPr lang="en-US" b="1" dirty="0"/>
              <a:t>:</a:t>
            </a:r>
          </a:p>
          <a:p>
            <a:pPr>
              <a:buNone/>
            </a:pPr>
            <a:r>
              <a:rPr lang="en-US" dirty="0"/>
              <a:t>Washington</a:t>
            </a:r>
          </a:p>
          <a:p>
            <a:pPr>
              <a:buNone/>
            </a:pPr>
            <a:r>
              <a:rPr lang="en-US" dirty="0"/>
              <a:t>New York</a:t>
            </a:r>
          </a:p>
          <a:p>
            <a:pPr>
              <a:buNone/>
            </a:pPr>
            <a:r>
              <a:rPr lang="en-US" dirty="0"/>
              <a:t>Maryland</a:t>
            </a:r>
          </a:p>
          <a:p>
            <a:pPr>
              <a:buNone/>
            </a:pPr>
            <a:endParaRPr lang="en-US" dirty="0"/>
          </a:p>
          <a:p>
            <a:pPr>
              <a:buNone/>
            </a:pPr>
            <a:r>
              <a:rPr lang="en-US" b="1" u="sng" dirty="0"/>
              <a:t>State Specific</a:t>
            </a:r>
            <a:r>
              <a:rPr lang="en-US" b="1" dirty="0"/>
              <a:t>:</a:t>
            </a:r>
          </a:p>
          <a:p>
            <a:pPr>
              <a:buNone/>
            </a:pPr>
            <a:r>
              <a:rPr lang="en-US" dirty="0"/>
              <a:t>California (CA, OR, ME, PA, DC)</a:t>
            </a:r>
          </a:p>
          <a:p>
            <a:pPr>
              <a:buNone/>
            </a:pPr>
            <a:r>
              <a:rPr lang="en-US" dirty="0"/>
              <a:t>Illinois (IL only)</a:t>
            </a:r>
          </a:p>
          <a:p>
            <a:pPr>
              <a:buNone/>
            </a:pP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Rule</a:t>
            </a:r>
          </a:p>
        </p:txBody>
      </p:sp>
      <p:sp>
        <p:nvSpPr>
          <p:cNvPr id="2" name="Content Placeholder 1"/>
          <p:cNvSpPr>
            <a:spLocks noGrp="1"/>
          </p:cNvSpPr>
          <p:nvPr>
            <p:ph idx="1"/>
          </p:nvPr>
        </p:nvSpPr>
        <p:spPr/>
        <p:txBody>
          <a:bodyPr>
            <a:normAutofit/>
          </a:bodyPr>
          <a:lstStyle/>
          <a:p>
            <a:pPr>
              <a:buNone/>
            </a:pPr>
            <a:r>
              <a:rPr lang="en-US" dirty="0">
                <a:solidFill>
                  <a:srgbClr val="FF0000"/>
                </a:solidFill>
              </a:rPr>
              <a:t>Implementation Delayed Indefinitely</a:t>
            </a:r>
            <a:endParaRPr lang="en-US" u="sng" dirty="0">
              <a:solidFill>
                <a:srgbClr val="FF0000"/>
              </a:solidFill>
            </a:endParaRPr>
          </a:p>
          <a:p>
            <a:pPr>
              <a:buNone/>
            </a:pPr>
            <a:endParaRPr lang="en-US" u="sng" dirty="0"/>
          </a:p>
          <a:p>
            <a:pPr>
              <a:buNone/>
            </a:pPr>
            <a:r>
              <a:rPr lang="en-US" u="sng" dirty="0"/>
              <a:t>New Definition for “Public Charge”</a:t>
            </a:r>
          </a:p>
          <a:p>
            <a:pPr marL="119063" indent="-9525">
              <a:buNone/>
            </a:pPr>
            <a:r>
              <a:rPr lang="en-US" b="1" dirty="0">
                <a:solidFill>
                  <a:srgbClr val="FF0000"/>
                </a:solidFill>
              </a:rPr>
              <a:t>An individual who is, “likely at any time in the future to receive one or more,” of the listed public benefits</a:t>
            </a:r>
          </a:p>
          <a:p>
            <a:pPr marL="119063" indent="-9525">
              <a:buNone/>
            </a:pPr>
            <a:endParaRPr lang="en-US" dirty="0">
              <a:solidFill>
                <a:srgbClr val="FF0000"/>
              </a:solidFill>
            </a:endParaRP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u="sng" dirty="0"/>
              <a:t>Subject to Public Charge Consideration</a:t>
            </a:r>
            <a:endParaRPr lang="en-US" dirty="0"/>
          </a:p>
        </p:txBody>
      </p:sp>
      <p:sp>
        <p:nvSpPr>
          <p:cNvPr id="2" name="Content Placeholder 1"/>
          <p:cNvSpPr>
            <a:spLocks noGrp="1"/>
          </p:cNvSpPr>
          <p:nvPr>
            <p:ph idx="1"/>
          </p:nvPr>
        </p:nvSpPr>
        <p:spPr/>
        <p:txBody>
          <a:bodyPr>
            <a:normAutofit fontScale="77500" lnSpcReduction="20000"/>
          </a:bodyPr>
          <a:lstStyle/>
          <a:p>
            <a:pPr marL="109728" indent="0">
              <a:buNone/>
            </a:pPr>
            <a:r>
              <a:rPr lang="en-US" dirty="0"/>
              <a:t>Where any of the benefits are received for an </a:t>
            </a:r>
            <a:r>
              <a:rPr lang="en-US" i="1" dirty="0"/>
              <a:t>aggregate</a:t>
            </a:r>
            <a:r>
              <a:rPr lang="en-US" dirty="0"/>
              <a:t> 12 months during a 36 month period.</a:t>
            </a:r>
          </a:p>
          <a:p>
            <a:pPr marL="109728" indent="0">
              <a:buNone/>
            </a:pPr>
            <a:endParaRPr lang="en-US" dirty="0"/>
          </a:p>
          <a:p>
            <a:pPr marL="346075" indent="-346075">
              <a:buFont typeface="Wingdings" pitchFamily="2" charset="2"/>
              <a:buChar char="Ø"/>
            </a:pPr>
            <a:r>
              <a:rPr lang="en-US" dirty="0"/>
              <a:t>Cash assistance programs (TANF, SSI)</a:t>
            </a:r>
          </a:p>
          <a:p>
            <a:pPr marL="346075" indent="-346075">
              <a:buFont typeface="Wingdings" pitchFamily="2" charset="2"/>
              <a:buChar char="Ø"/>
            </a:pPr>
            <a:r>
              <a:rPr lang="en-US" dirty="0"/>
              <a:t>Any benefit for long term institutional care</a:t>
            </a:r>
          </a:p>
          <a:p>
            <a:pPr marL="346075" indent="-346075">
              <a:buFont typeface="Wingdings" pitchFamily="2" charset="2"/>
              <a:buChar char="Ø"/>
            </a:pPr>
            <a:r>
              <a:rPr lang="en-US" dirty="0"/>
              <a:t>Supplemental Nutritional Assistance Program (SNAP)</a:t>
            </a:r>
          </a:p>
          <a:p>
            <a:pPr marL="346075" indent="-346075">
              <a:buFont typeface="Wingdings" pitchFamily="2" charset="2"/>
              <a:buChar char="Ø"/>
            </a:pPr>
            <a:r>
              <a:rPr lang="en-US" dirty="0"/>
              <a:t>Section 8 Housing</a:t>
            </a:r>
          </a:p>
          <a:p>
            <a:pPr marL="346075" indent="-346075">
              <a:buFont typeface="Wingdings" pitchFamily="2" charset="2"/>
              <a:buChar char="Ø"/>
            </a:pPr>
            <a:r>
              <a:rPr lang="en-US" dirty="0"/>
              <a:t>Non-Emergency Medicaid </a:t>
            </a:r>
            <a:endParaRPr lang="en-US" dirty="0" smtClean="0"/>
          </a:p>
          <a:p>
            <a:pPr marL="346075" indent="-346075">
              <a:buNone/>
            </a:pPr>
            <a:r>
              <a:rPr lang="en-US" dirty="0" smtClean="0"/>
              <a:t>	(</a:t>
            </a:r>
            <a:r>
              <a:rPr lang="en-US" i="1" dirty="0"/>
              <a:t>except children and pregnant women</a:t>
            </a:r>
            <a:r>
              <a:rPr lang="en-US" dirty="0"/>
              <a:t>)</a:t>
            </a:r>
          </a:p>
          <a:p>
            <a:pPr>
              <a:buNone/>
            </a:pPr>
            <a:endParaRPr lang="en-US" dirty="0"/>
          </a:p>
          <a:p>
            <a:pPr>
              <a:buFont typeface="Wingdings" pitchFamily="2" charset="2"/>
              <a:buChar char="Ø"/>
            </a:pP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Factors to </a:t>
            </a:r>
            <a:r>
              <a:rPr lang="en-US" dirty="0"/>
              <a:t>Consider</a:t>
            </a:r>
          </a:p>
        </p:txBody>
      </p:sp>
      <p:sp>
        <p:nvSpPr>
          <p:cNvPr id="2" name="Content Placeholder 1"/>
          <p:cNvSpPr>
            <a:spLocks noGrp="1"/>
          </p:cNvSpPr>
          <p:nvPr>
            <p:ph idx="1"/>
          </p:nvPr>
        </p:nvSpPr>
        <p:spPr/>
        <p:txBody>
          <a:bodyPr>
            <a:normAutofit fontScale="85000" lnSpcReduction="20000"/>
          </a:bodyPr>
          <a:lstStyle/>
          <a:p>
            <a:r>
              <a:rPr lang="en-US" dirty="0"/>
              <a:t>Age – Not working age?</a:t>
            </a:r>
          </a:p>
          <a:p>
            <a:r>
              <a:rPr lang="en-US" dirty="0"/>
              <a:t>Health – Chronic illness?</a:t>
            </a:r>
          </a:p>
          <a:p>
            <a:r>
              <a:rPr lang="en-US" dirty="0"/>
              <a:t>Family Status</a:t>
            </a:r>
          </a:p>
          <a:p>
            <a:r>
              <a:rPr lang="en-US" dirty="0"/>
              <a:t>Assets</a:t>
            </a:r>
          </a:p>
          <a:p>
            <a:r>
              <a:rPr lang="en-US" dirty="0"/>
              <a:t>Resources</a:t>
            </a:r>
          </a:p>
          <a:p>
            <a:r>
              <a:rPr lang="en-US" dirty="0"/>
              <a:t>Financial Status</a:t>
            </a:r>
          </a:p>
          <a:p>
            <a:r>
              <a:rPr lang="en-US" dirty="0"/>
              <a:t>Education – LEP?</a:t>
            </a:r>
          </a:p>
          <a:p>
            <a:r>
              <a:rPr lang="en-US" dirty="0"/>
              <a:t>Skills</a:t>
            </a:r>
          </a:p>
          <a:p>
            <a:pPr marL="109728" indent="0">
              <a:buNone/>
            </a:pP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2914482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Factors to Consider</a:t>
            </a:r>
          </a:p>
        </p:txBody>
      </p:sp>
      <p:sp>
        <p:nvSpPr>
          <p:cNvPr id="3" name="Content Placeholder 2"/>
          <p:cNvSpPr>
            <a:spLocks noGrp="1"/>
          </p:cNvSpPr>
          <p:nvPr>
            <p:ph idx="1"/>
          </p:nvPr>
        </p:nvSpPr>
        <p:spPr/>
        <p:txBody>
          <a:bodyPr/>
          <a:lstStyle/>
          <a:p>
            <a:r>
              <a:rPr lang="en-US" dirty="0"/>
              <a:t>Authorized to work but not employed or a full-time student</a:t>
            </a:r>
          </a:p>
          <a:p>
            <a:r>
              <a:rPr lang="en-US" dirty="0"/>
              <a:t>Received or been approved to receive listed benefit</a:t>
            </a:r>
          </a:p>
          <a:p>
            <a:r>
              <a:rPr lang="en-US" dirty="0"/>
              <a:t>Lacking private </a:t>
            </a:r>
            <a:r>
              <a:rPr lang="en-US"/>
              <a:t>health insurance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Most Recent EAD</a:t>
            </a:r>
            <a:endParaRPr lang="en-US" dirty="0"/>
          </a:p>
        </p:txBody>
      </p:sp>
      <p:sp>
        <p:nvSpPr>
          <p:cNvPr id="3" name="Footer Placeholder 2"/>
          <p:cNvSpPr>
            <a:spLocks noGrp="1"/>
          </p:cNvSpPr>
          <p:nvPr>
            <p:ph type="ftr" sz="quarter" idx="11"/>
          </p:nvPr>
        </p:nvSpPr>
        <p:spPr/>
        <p:txBody>
          <a:bodyPr/>
          <a:lstStyle/>
          <a:p>
            <a:pPr>
              <a:defRPr/>
            </a:pPr>
            <a:r>
              <a:rPr lang="en-US"/>
              <a:t>www.miracoalition.org</a:t>
            </a:r>
          </a:p>
        </p:txBody>
      </p:sp>
      <p:sp>
        <p:nvSpPr>
          <p:cNvPr id="4" name="Slide Number Placeholder 3"/>
          <p:cNvSpPr>
            <a:spLocks noGrp="1"/>
          </p:cNvSpPr>
          <p:nvPr>
            <p:ph type="sldNum" sz="quarter" idx="12"/>
          </p:nvPr>
        </p:nvSpPr>
        <p:spPr/>
        <p:txBody>
          <a:bodyPr/>
          <a:lstStyle/>
          <a:p>
            <a:pPr>
              <a:defRPr/>
            </a:pPr>
            <a:fld id="{1229E09B-74B4-42EC-AA91-529B0CDA1164}" type="slidenum">
              <a:rPr lang="en-US" smtClean="0"/>
              <a:pPr>
                <a:defRPr/>
              </a:pPr>
              <a:t>5</a:t>
            </a:fld>
            <a:endParaRPr lang="en-US"/>
          </a:p>
        </p:txBody>
      </p:sp>
      <p:pic>
        <p:nvPicPr>
          <p:cNvPr id="1028" name="Picture 4" descr="Image result for employment authorization documents image"/>
          <p:cNvPicPr>
            <a:picLocks noChangeAspect="1" noChangeArrowheads="1"/>
          </p:cNvPicPr>
          <p:nvPr/>
        </p:nvPicPr>
        <p:blipFill>
          <a:blip r:embed="rId2" cstate="print"/>
          <a:srcRect/>
          <a:stretch>
            <a:fillRect/>
          </a:stretch>
        </p:blipFill>
        <p:spPr bwMode="auto">
          <a:xfrm>
            <a:off x="2133600" y="1123950"/>
            <a:ext cx="5029200" cy="2853594"/>
          </a:xfrm>
          <a:prstGeom prst="rect">
            <a:avLst/>
          </a:prstGeom>
          <a:noFill/>
        </p:spPr>
      </p:pic>
      <p:pic>
        <p:nvPicPr>
          <p:cNvPr id="6"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661953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Proposed Policy</a:t>
            </a:r>
          </a:p>
        </p:txBody>
      </p:sp>
      <p:sp>
        <p:nvSpPr>
          <p:cNvPr id="2" name="Content Placeholder 1"/>
          <p:cNvSpPr>
            <a:spLocks noGrp="1"/>
          </p:cNvSpPr>
          <p:nvPr>
            <p:ph idx="1"/>
          </p:nvPr>
        </p:nvSpPr>
        <p:spPr/>
        <p:txBody>
          <a:bodyPr>
            <a:normAutofit lnSpcReduction="10000"/>
          </a:bodyPr>
          <a:lstStyle/>
          <a:p>
            <a:pPr>
              <a:buNone/>
            </a:pPr>
            <a:r>
              <a:rPr lang="en-US" u="sng" dirty="0"/>
              <a:t>Affidavit of Support</a:t>
            </a:r>
          </a:p>
          <a:p>
            <a:endParaRPr lang="en-US" dirty="0"/>
          </a:p>
          <a:p>
            <a:r>
              <a:rPr lang="en-US" dirty="0"/>
              <a:t>I-864 loses weight</a:t>
            </a:r>
          </a:p>
          <a:p>
            <a:endParaRPr lang="en-US" dirty="0"/>
          </a:p>
          <a:p>
            <a:r>
              <a:rPr lang="en-US" dirty="0"/>
              <a:t>Family support won’t be heavily weighted under 250% FPL</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a:buNone/>
            </a:pPr>
            <a:r>
              <a:rPr lang="en-US" dirty="0"/>
              <a:t>Protectingimmigrantfamilies.org</a:t>
            </a:r>
          </a:p>
          <a:p>
            <a:pPr>
              <a:buNone/>
            </a:pPr>
            <a:endParaRPr lang="en-US" dirty="0"/>
          </a:p>
          <a:p>
            <a:pPr>
              <a:buNone/>
            </a:pPr>
            <a:r>
              <a:rPr lang="en-US" dirty="0"/>
              <a:t>Miracoalition.org/</a:t>
            </a:r>
            <a:r>
              <a:rPr lang="en-US" dirty="0" err="1"/>
              <a:t>pif</a:t>
            </a: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Can We Do?</a:t>
            </a:r>
          </a:p>
        </p:txBody>
      </p:sp>
      <p:sp>
        <p:nvSpPr>
          <p:cNvPr id="2" name="Content Placeholder 1"/>
          <p:cNvSpPr>
            <a:spLocks noGrp="1"/>
          </p:cNvSpPr>
          <p:nvPr>
            <p:ph idx="1"/>
          </p:nvPr>
        </p:nvSpPr>
        <p:spPr/>
        <p:txBody>
          <a:bodyPr>
            <a:normAutofit lnSpcReduction="10000"/>
          </a:bodyPr>
          <a:lstStyle/>
          <a:p>
            <a:pPr>
              <a:buNone/>
            </a:pPr>
            <a:r>
              <a:rPr lang="en-US" dirty="0"/>
              <a:t>Education – make sure our communities know what the rule says and who it applies to</a:t>
            </a:r>
          </a:p>
          <a:p>
            <a:pPr>
              <a:buNone/>
            </a:pPr>
            <a:endParaRPr lang="en-US" dirty="0"/>
          </a:p>
          <a:p>
            <a:pPr>
              <a:buNone/>
            </a:pPr>
            <a:r>
              <a:rPr lang="en-US" dirty="0"/>
              <a:t>Story Collection – we need stories to share with the media (can be anonymous, but names would be better). Email stories to </a:t>
            </a:r>
            <a:r>
              <a:rPr lang="en-US" dirty="0">
                <a:hlinkClick r:id="rId2"/>
              </a:rPr>
              <a:t>pifma@miracoalition.org</a:t>
            </a:r>
            <a:r>
              <a:rPr lang="en-US" dirty="0"/>
              <a:t>. </a:t>
            </a:r>
          </a:p>
        </p:txBody>
      </p:sp>
      <p:pic>
        <p:nvPicPr>
          <p:cNvPr id="4"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Public Charge:</a:t>
            </a:r>
            <a:br>
              <a:rPr lang="en-US" dirty="0"/>
            </a:br>
            <a:r>
              <a:rPr lang="en-US" dirty="0"/>
              <a:t>Deportability</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Current Law</a:t>
            </a:r>
          </a:p>
        </p:txBody>
      </p:sp>
      <p:sp>
        <p:nvSpPr>
          <p:cNvPr id="2" name="Content Placeholder 1"/>
          <p:cNvSpPr>
            <a:spLocks noGrp="1"/>
          </p:cNvSpPr>
          <p:nvPr>
            <p:ph idx="1"/>
          </p:nvPr>
        </p:nvSpPr>
        <p:spPr/>
        <p:txBody>
          <a:bodyPr>
            <a:normAutofit fontScale="77500" lnSpcReduction="20000"/>
          </a:bodyPr>
          <a:lstStyle/>
          <a:p>
            <a:pPr marL="624078" indent="-514350">
              <a:buFont typeface="+mj-lt"/>
              <a:buAutoNum type="arabicParenR"/>
            </a:pPr>
            <a:r>
              <a:rPr lang="en-US" dirty="0"/>
              <a:t>Received benefits for reasons that existed </a:t>
            </a:r>
            <a:r>
              <a:rPr lang="en-US" u="sng" dirty="0"/>
              <a:t>prior</a:t>
            </a:r>
            <a:r>
              <a:rPr lang="en-US" dirty="0"/>
              <a:t> to admission; </a:t>
            </a:r>
          </a:p>
          <a:p>
            <a:pPr marL="624078" indent="-514350">
              <a:buFont typeface="+mj-lt"/>
              <a:buAutoNum type="arabicParenR"/>
            </a:pPr>
            <a:r>
              <a:rPr lang="en-US" dirty="0"/>
              <a:t>Received such benefits within 5 years of admission;</a:t>
            </a:r>
          </a:p>
          <a:p>
            <a:pPr marL="624078" indent="-514350">
              <a:buFont typeface="+mj-lt"/>
              <a:buAutoNum type="arabicParenR"/>
            </a:pPr>
            <a:r>
              <a:rPr lang="en-US" dirty="0"/>
              <a:t>You or sponsor owe a debt to the government to reimburse for benefits and received notice to reimburse within 5 years of admission; </a:t>
            </a:r>
            <a:r>
              <a:rPr lang="en-US" b="1" u="sng" dirty="0"/>
              <a:t>and</a:t>
            </a:r>
          </a:p>
          <a:p>
            <a:pPr marL="624078" indent="-514350">
              <a:buFont typeface="+mj-lt"/>
              <a:buAutoNum type="arabicParenR"/>
            </a:pPr>
            <a:r>
              <a:rPr lang="en-US" dirty="0"/>
              <a:t>You or sponsor failed to repay and the </a:t>
            </a:r>
            <a:endParaRPr lang="en-US" dirty="0" smtClean="0"/>
          </a:p>
          <a:p>
            <a:pPr marL="624078" indent="-514350">
              <a:buNone/>
            </a:pPr>
            <a:r>
              <a:rPr lang="en-US" dirty="0" smtClean="0"/>
              <a:t>	government </a:t>
            </a:r>
            <a:r>
              <a:rPr lang="en-US" dirty="0"/>
              <a:t>won a suit to </a:t>
            </a:r>
            <a:endParaRPr lang="en-US" dirty="0" smtClean="0"/>
          </a:p>
          <a:p>
            <a:pPr marL="624078" indent="-514350">
              <a:buNone/>
            </a:pPr>
            <a:r>
              <a:rPr lang="en-US" dirty="0" smtClean="0"/>
              <a:t>	demand </a:t>
            </a:r>
            <a:r>
              <a:rPr lang="en-US" dirty="0"/>
              <a:t>repayment.</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What do we know?</a:t>
            </a:r>
          </a:p>
        </p:txBody>
      </p:sp>
      <p:sp>
        <p:nvSpPr>
          <p:cNvPr id="2" name="Content Placeholder 1"/>
          <p:cNvSpPr>
            <a:spLocks noGrp="1"/>
          </p:cNvSpPr>
          <p:nvPr>
            <p:ph idx="1"/>
          </p:nvPr>
        </p:nvSpPr>
        <p:spPr/>
        <p:txBody>
          <a:bodyPr>
            <a:normAutofit/>
          </a:bodyPr>
          <a:lstStyle/>
          <a:p>
            <a:r>
              <a:rPr lang="en-US" sz="2800" dirty="0"/>
              <a:t>Expected – placeholder language in draft USCIS Public Charge that leaked to the press</a:t>
            </a:r>
          </a:p>
          <a:p>
            <a:r>
              <a:rPr lang="en-US" sz="2800" dirty="0"/>
              <a:t>Some things they can’t change</a:t>
            </a:r>
          </a:p>
          <a:p>
            <a:r>
              <a:rPr lang="en-US" sz="2800" dirty="0"/>
              <a:t>Will come from DOJ (Immigration Courts), not USCIS</a:t>
            </a:r>
          </a:p>
          <a:p>
            <a:r>
              <a:rPr lang="en-US" sz="2800" dirty="0"/>
              <a:t>No solid indications of timing, but could be soon</a:t>
            </a:r>
          </a:p>
          <a:p>
            <a:r>
              <a:rPr lang="en-US" sz="2800" dirty="0"/>
              <a:t>Same process as Admissibility change</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Proposed HUD Rule</a:t>
            </a:r>
          </a:p>
        </p:txBody>
      </p:sp>
      <p:sp>
        <p:nvSpPr>
          <p:cNvPr id="3" name="Subtitle 2"/>
          <p:cNvSpPr>
            <a:spLocks noGrp="1"/>
          </p:cNvSpPr>
          <p:nvPr>
            <p:ph type="subTitle" idx="1"/>
          </p:nvPr>
        </p:nvSpPr>
        <p:spPr/>
        <p:txBody>
          <a:bodyPr/>
          <a:lstStyle/>
          <a:p>
            <a:endParaRPr lang="en-US"/>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HUD Proposed Rule</a:t>
            </a:r>
          </a:p>
        </p:txBody>
      </p:sp>
      <p:sp>
        <p:nvSpPr>
          <p:cNvPr id="2" name="Content Placeholder 1"/>
          <p:cNvSpPr>
            <a:spLocks noGrp="1"/>
          </p:cNvSpPr>
          <p:nvPr>
            <p:ph idx="1"/>
          </p:nvPr>
        </p:nvSpPr>
        <p:spPr/>
        <p:txBody>
          <a:bodyPr>
            <a:normAutofit/>
          </a:bodyPr>
          <a:lstStyle/>
          <a:p>
            <a:pPr>
              <a:buNone/>
            </a:pPr>
            <a:endParaRPr lang="en-US" dirty="0"/>
          </a:p>
          <a:p>
            <a:pPr marL="594360" indent="-457200">
              <a:buFont typeface="+mj-lt"/>
              <a:buAutoNum type="arabicPeriod"/>
            </a:pPr>
            <a:r>
              <a:rPr lang="en-US" dirty="0"/>
              <a:t>All residents under 62 years old must have status verified through SAVE</a:t>
            </a:r>
          </a:p>
          <a:p>
            <a:pPr marL="594360" indent="-457200">
              <a:buFont typeface="+mj-lt"/>
              <a:buAutoNum type="arabicPeriod"/>
            </a:pPr>
            <a:r>
              <a:rPr lang="en-US" dirty="0"/>
              <a:t>Head of household or spouse must have authorized, eligible status</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A18F27E-8A2C-48F3-8F97-3D72BA2E6D93}"/>
              </a:ext>
            </a:extLst>
          </p:cNvPr>
          <p:cNvSpPr>
            <a:spLocks noGrp="1"/>
          </p:cNvSpPr>
          <p:nvPr>
            <p:ph type="title"/>
          </p:nvPr>
        </p:nvSpPr>
        <p:spPr/>
        <p:txBody>
          <a:bodyPr/>
          <a:lstStyle/>
          <a:p>
            <a:pPr algn="l"/>
            <a:r>
              <a:rPr lang="en-US" dirty="0"/>
              <a:t>HUD Proposed Rule</a:t>
            </a:r>
          </a:p>
        </p:txBody>
      </p:sp>
      <p:sp>
        <p:nvSpPr>
          <p:cNvPr id="2" name="Content Placeholder 1">
            <a:extLst>
              <a:ext uri="{FF2B5EF4-FFF2-40B4-BE49-F238E27FC236}">
                <a16:creationId xmlns="" xmlns:a16="http://schemas.microsoft.com/office/drawing/2014/main" id="{0C06E163-55DD-4636-AA77-C809CCAAD8C9}"/>
              </a:ext>
            </a:extLst>
          </p:cNvPr>
          <p:cNvSpPr>
            <a:spLocks noGrp="1"/>
          </p:cNvSpPr>
          <p:nvPr>
            <p:ph idx="1"/>
          </p:nvPr>
        </p:nvSpPr>
        <p:spPr/>
        <p:txBody>
          <a:bodyPr/>
          <a:lstStyle/>
          <a:p>
            <a:r>
              <a:rPr lang="en-US" dirty="0"/>
              <a:t>25,000 households</a:t>
            </a:r>
          </a:p>
          <a:p>
            <a:r>
              <a:rPr lang="en-US" dirty="0"/>
              <a:t>108,000 people</a:t>
            </a:r>
          </a:p>
          <a:p>
            <a:pPr lvl="1"/>
            <a:r>
              <a:rPr lang="en-US" dirty="0"/>
              <a:t>70% (76,000) legally eligible</a:t>
            </a:r>
          </a:p>
          <a:p>
            <a:r>
              <a:rPr lang="en-US" dirty="0"/>
              <a:t>55,000 children legally eligible</a:t>
            </a:r>
          </a:p>
          <a:p>
            <a:r>
              <a:rPr lang="en-US" dirty="0"/>
              <a:t>$8,400/year for mixed </a:t>
            </a:r>
            <a:r>
              <a:rPr lang="en-US"/>
              <a:t>status families</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748964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A2909DE-ED73-41E8-A169-C50E3156C5BE}"/>
              </a:ext>
            </a:extLst>
          </p:cNvPr>
          <p:cNvSpPr>
            <a:spLocks noGrp="1"/>
          </p:cNvSpPr>
          <p:nvPr>
            <p:ph type="ctrTitle"/>
          </p:nvPr>
        </p:nvSpPr>
        <p:spPr/>
        <p:txBody>
          <a:bodyPr/>
          <a:lstStyle/>
          <a:p>
            <a:r>
              <a:rPr lang="en-US" dirty="0"/>
              <a:t>Temporary Protected Status</a:t>
            </a:r>
          </a:p>
        </p:txBody>
      </p:sp>
      <p:sp>
        <p:nvSpPr>
          <p:cNvPr id="5" name="Subtitle 4">
            <a:extLst>
              <a:ext uri="{FF2B5EF4-FFF2-40B4-BE49-F238E27FC236}">
                <a16:creationId xmlns="" xmlns:a16="http://schemas.microsoft.com/office/drawing/2014/main" id="{14B4D87C-5BF9-4E9D-8162-A8F4ADFD30F4}"/>
              </a:ext>
            </a:extLst>
          </p:cNvPr>
          <p:cNvSpPr>
            <a:spLocks noGrp="1"/>
          </p:cNvSpPr>
          <p:nvPr>
            <p:ph type="subTitle" idx="1"/>
          </p:nvPr>
        </p:nvSpPr>
        <p:spPr/>
        <p:txBody>
          <a:bodyPr/>
          <a:lstStyle/>
          <a:p>
            <a:endParaRPr lang="en-US" dirty="0"/>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120522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EAD</a:t>
            </a:r>
            <a:endParaRPr lang="en-US" dirty="0"/>
          </a:p>
        </p:txBody>
      </p:sp>
      <p:pic>
        <p:nvPicPr>
          <p:cNvPr id="2050" name="Picture 2" descr="C:\Users\Federal Policy\Desktop\EAD_card_2017.jpg"/>
          <p:cNvPicPr>
            <a:picLocks noChangeAspect="1" noChangeArrowheads="1"/>
          </p:cNvPicPr>
          <p:nvPr/>
        </p:nvPicPr>
        <p:blipFill>
          <a:blip r:embed="rId2" cstate="print"/>
          <a:srcRect/>
          <a:stretch>
            <a:fillRect/>
          </a:stretch>
        </p:blipFill>
        <p:spPr bwMode="auto">
          <a:xfrm>
            <a:off x="2819400" y="971550"/>
            <a:ext cx="3671372" cy="3543300"/>
          </a:xfrm>
          <a:prstGeom prst="rect">
            <a:avLst/>
          </a:prstGeom>
          <a:noFill/>
        </p:spPr>
      </p:pic>
      <p:pic>
        <p:nvPicPr>
          <p:cNvPr id="4"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200" y="1200150"/>
            <a:ext cx="8001000" cy="3028950"/>
          </a:xfrm>
        </p:spPr>
        <p:txBody>
          <a:bodyPr>
            <a:normAutofit fontScale="77500" lnSpcReduction="20000"/>
          </a:bodyPr>
          <a:lstStyle/>
          <a:p>
            <a:pPr marL="531813" indent="-531813" defTabSz="912813"/>
            <a:r>
              <a:rPr lang="en-US" dirty="0">
                <a:cs typeface="Times New Roman" pitchFamily="18" charset="0"/>
              </a:rPr>
              <a:t>Granted to nationals of countries in crisis who are presently in the U.S. </a:t>
            </a:r>
          </a:p>
          <a:p>
            <a:pPr marL="1293813" lvl="2" indent="-379413" defTabSz="912813">
              <a:buFont typeface="Wingdings" pitchFamily="2" charset="2"/>
              <a:buNone/>
            </a:pPr>
            <a:r>
              <a:rPr lang="en-US" sz="2400" dirty="0">
                <a:cs typeface="Times New Roman" pitchFamily="18" charset="0"/>
              </a:rPr>
              <a:t>–On-going armed conflict</a:t>
            </a:r>
          </a:p>
          <a:p>
            <a:pPr marL="1293813" lvl="2" indent="-379413" defTabSz="912813">
              <a:buFont typeface="Wingdings" pitchFamily="2" charset="2"/>
              <a:buNone/>
            </a:pPr>
            <a:r>
              <a:rPr lang="en-US" sz="2400" dirty="0">
                <a:cs typeface="Times New Roman" pitchFamily="18" charset="0"/>
              </a:rPr>
              <a:t>–Natural disaster</a:t>
            </a:r>
          </a:p>
          <a:p>
            <a:pPr marL="1293813" lvl="2" indent="-379413" defTabSz="912813">
              <a:buFont typeface="Wingdings" pitchFamily="2" charset="2"/>
              <a:buNone/>
            </a:pPr>
            <a:r>
              <a:rPr lang="en-US" sz="2400" dirty="0">
                <a:cs typeface="Times New Roman" pitchFamily="18" charset="0"/>
              </a:rPr>
              <a:t>–Extraordinary temporary conditions</a:t>
            </a:r>
            <a:br>
              <a:rPr lang="en-US" sz="2400" dirty="0">
                <a:cs typeface="Times New Roman" pitchFamily="18" charset="0"/>
              </a:rPr>
            </a:br>
            <a:endParaRPr lang="en-US" sz="2400" dirty="0">
              <a:cs typeface="Times New Roman" pitchFamily="18" charset="0"/>
            </a:endParaRPr>
          </a:p>
          <a:p>
            <a:pPr marL="531813" indent="-531813" defTabSz="912813"/>
            <a:r>
              <a:rPr lang="en-US" dirty="0">
                <a:cs typeface="Times New Roman" pitchFamily="18" charset="0"/>
              </a:rPr>
              <a:t>May last for 6, 12 or 18 months</a:t>
            </a:r>
            <a:br>
              <a:rPr lang="en-US" dirty="0">
                <a:cs typeface="Times New Roman" pitchFamily="18" charset="0"/>
              </a:rPr>
            </a:br>
            <a:endParaRPr lang="en-US" dirty="0">
              <a:cs typeface="Times New Roman" pitchFamily="18" charset="0"/>
            </a:endParaRPr>
          </a:p>
          <a:p>
            <a:pPr marL="531813" indent="-531813" defTabSz="912813"/>
            <a:r>
              <a:rPr lang="en-US" dirty="0">
                <a:cs typeface="Times New Roman" pitchFamily="18" charset="0"/>
              </a:rPr>
              <a:t>Cannot apply for TPS from home country</a:t>
            </a:r>
          </a:p>
          <a:p>
            <a:pPr marL="531813" indent="-531813" defTabSz="912813"/>
            <a:endParaRPr lang="en-US" dirty="0">
              <a:cs typeface="Times New Roman" pitchFamily="18" charset="0"/>
            </a:endParaRPr>
          </a:p>
        </p:txBody>
      </p:sp>
      <p:sp>
        <p:nvSpPr>
          <p:cNvPr id="40963"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sp>
        <p:nvSpPr>
          <p:cNvPr id="37894" name="Text Box 4"/>
          <p:cNvSpPr txBox="1">
            <a:spLocks noChangeArrowheads="1"/>
          </p:cNvSpPr>
          <p:nvPr/>
        </p:nvSpPr>
        <p:spPr bwMode="auto">
          <a:xfrm>
            <a:off x="381000" y="285753"/>
            <a:ext cx="8382000" cy="769441"/>
          </a:xfrm>
          <a:prstGeom prst="rect">
            <a:avLst/>
          </a:prstGeom>
          <a:noFill/>
          <a:ln w="9525">
            <a:noFill/>
            <a:miter lim="800000"/>
            <a:headEnd/>
            <a:tailEnd/>
          </a:ln>
        </p:spPr>
        <p:txBody>
          <a:bodyPr>
            <a:spAutoFit/>
          </a:bodyPr>
          <a:lstStyle/>
          <a:p>
            <a:pPr fontAlgn="auto">
              <a:spcBef>
                <a:spcPct val="50000"/>
              </a:spcBef>
              <a:spcAft>
                <a:spcPts val="0"/>
              </a:spcAft>
              <a:buClr>
                <a:schemeClr val="tx1"/>
              </a:buClr>
              <a:buSzPct val="75000"/>
              <a:buFont typeface="Wingdings" pitchFamily="2" charset="2"/>
              <a:buNone/>
              <a:defRPr/>
            </a:pPr>
            <a:r>
              <a:rPr lang="en-US" sz="4400" dirty="0">
                <a:latin typeface="+mj-lt"/>
                <a:cs typeface="Times New Roman" charset="0"/>
              </a:rPr>
              <a:t>Temporary Protected Status</a:t>
            </a:r>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dirty="0"/>
              <a:t>Temporary Protected Status</a:t>
            </a:r>
          </a:p>
        </p:txBody>
      </p:sp>
      <p:sp>
        <p:nvSpPr>
          <p:cNvPr id="54276" name="Rectangle 3"/>
          <p:cNvSpPr>
            <a:spLocks noGrp="1" noChangeArrowheads="1"/>
          </p:cNvSpPr>
          <p:nvPr>
            <p:ph idx="1"/>
          </p:nvPr>
        </p:nvSpPr>
        <p:spPr>
          <a:xfrm>
            <a:off x="533400" y="971550"/>
            <a:ext cx="8001000" cy="3486150"/>
          </a:xfrm>
        </p:spPr>
        <p:txBody>
          <a:bodyPr>
            <a:normAutofit/>
          </a:bodyPr>
          <a:lstStyle/>
          <a:p>
            <a:pPr marL="531813" indent="-531813" defTabSz="912813" fontAlgn="auto">
              <a:spcAft>
                <a:spcPts val="0"/>
              </a:spcAft>
              <a:buNone/>
              <a:defRPr/>
            </a:pPr>
            <a:r>
              <a:rPr lang="en-US" sz="2000" dirty="0"/>
              <a:t>  </a:t>
            </a:r>
          </a:p>
        </p:txBody>
      </p:sp>
      <p:sp>
        <p:nvSpPr>
          <p:cNvPr id="4198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graphicFrame>
        <p:nvGraphicFramePr>
          <p:cNvPr id="5" name="Table 4"/>
          <p:cNvGraphicFramePr>
            <a:graphicFrameLocks noGrp="1"/>
          </p:cNvGraphicFramePr>
          <p:nvPr/>
        </p:nvGraphicFramePr>
        <p:xfrm>
          <a:off x="457208" y="1143002"/>
          <a:ext cx="8000999" cy="3168396"/>
        </p:xfrm>
        <a:graphic>
          <a:graphicData uri="http://schemas.openxmlformats.org/drawingml/2006/table">
            <a:tbl>
              <a:tblPr firstRow="1" bandRow="1">
                <a:tableStyleId>{6E25E649-3F16-4E02-A733-19D2CDBF48F0}</a:tableStyleId>
              </a:tblPr>
              <a:tblGrid>
                <a:gridCol w="16764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1676400">
                  <a:extLst>
                    <a:ext uri="{9D8B030D-6E8A-4147-A177-3AD203B41FA5}">
                      <a16:colId xmlns="" xmlns:a16="http://schemas.microsoft.com/office/drawing/2014/main" val="20002"/>
                    </a:ext>
                  </a:extLst>
                </a:gridCol>
                <a:gridCol w="2514599">
                  <a:extLst>
                    <a:ext uri="{9D8B030D-6E8A-4147-A177-3AD203B41FA5}">
                      <a16:colId xmlns="" xmlns:a16="http://schemas.microsoft.com/office/drawing/2014/main" val="20003"/>
                    </a:ext>
                  </a:extLst>
                </a:gridCol>
              </a:tblGrid>
              <a:tr h="288036">
                <a:tc>
                  <a:txBody>
                    <a:bodyPr/>
                    <a:lstStyle/>
                    <a:p>
                      <a:pPr algn="ctr"/>
                      <a:r>
                        <a:rPr lang="en-US" sz="1400" dirty="0"/>
                        <a:t>Country</a:t>
                      </a:r>
                    </a:p>
                  </a:txBody>
                  <a:tcPr marT="34290" marB="34290"/>
                </a:tc>
                <a:tc>
                  <a:txBody>
                    <a:bodyPr/>
                    <a:lstStyle/>
                    <a:p>
                      <a:pPr algn="ctr"/>
                      <a:r>
                        <a:rPr lang="en-US" sz="1400" dirty="0"/>
                        <a:t>National</a:t>
                      </a:r>
                      <a:r>
                        <a:rPr lang="en-US" sz="1400" baseline="0" dirty="0"/>
                        <a:t> #s</a:t>
                      </a:r>
                      <a:endParaRPr lang="en-US" sz="1400" dirty="0"/>
                    </a:p>
                  </a:txBody>
                  <a:tcPr marT="34290" marB="34290"/>
                </a:tc>
                <a:tc>
                  <a:txBody>
                    <a:bodyPr/>
                    <a:lstStyle/>
                    <a:p>
                      <a:pPr algn="ctr"/>
                      <a:r>
                        <a:rPr lang="en-US" sz="1400" dirty="0"/>
                        <a:t>Designated</a:t>
                      </a:r>
                    </a:p>
                  </a:txBody>
                  <a:tcPr marT="34290" marB="34290"/>
                </a:tc>
                <a:tc>
                  <a:txBody>
                    <a:bodyPr/>
                    <a:lstStyle/>
                    <a:p>
                      <a:pPr algn="ctr"/>
                      <a:r>
                        <a:rPr lang="en-US" sz="1400" dirty="0"/>
                        <a:t>Expires</a:t>
                      </a:r>
                    </a:p>
                  </a:txBody>
                  <a:tcPr marT="34290" marB="34290"/>
                </a:tc>
                <a:extLst>
                  <a:ext uri="{0D108BD9-81ED-4DB2-BD59-A6C34878D82A}">
                    <a16:rowId xmlns="" xmlns:a16="http://schemas.microsoft.com/office/drawing/2014/main" val="10000"/>
                  </a:ext>
                </a:extLst>
              </a:tr>
              <a:tr h="288036">
                <a:tc>
                  <a:txBody>
                    <a:bodyPr/>
                    <a:lstStyle/>
                    <a:p>
                      <a:r>
                        <a:rPr lang="en-US" sz="1400" dirty="0"/>
                        <a:t>El Salvador</a:t>
                      </a:r>
                      <a:endParaRPr lang="en-US" sz="1400" dirty="0">
                        <a:solidFill>
                          <a:srgbClr val="FF0000"/>
                        </a:solidFill>
                      </a:endParaRPr>
                    </a:p>
                  </a:txBody>
                  <a:tcPr marT="34290" marB="34290"/>
                </a:tc>
                <a:tc>
                  <a:txBody>
                    <a:bodyPr/>
                    <a:lstStyle/>
                    <a:p>
                      <a:pPr algn="ctr"/>
                      <a:r>
                        <a:rPr lang="en-US" sz="1400" dirty="0"/>
                        <a:t>262,500</a:t>
                      </a:r>
                      <a:endParaRPr lang="en-US" sz="1400" dirty="0">
                        <a:solidFill>
                          <a:srgbClr val="FF0000"/>
                        </a:solidFill>
                      </a:endParaRPr>
                    </a:p>
                  </a:txBody>
                  <a:tcPr marT="34290" marB="34290"/>
                </a:tc>
                <a:tc>
                  <a:txBody>
                    <a:bodyPr/>
                    <a:lstStyle/>
                    <a:p>
                      <a:pPr algn="ctr"/>
                      <a:r>
                        <a:rPr lang="en-US" sz="1400" dirty="0"/>
                        <a:t>2001</a:t>
                      </a:r>
                      <a:endParaRPr lang="en-US" sz="1400" dirty="0">
                        <a:solidFill>
                          <a:srgbClr val="FF0000"/>
                        </a:solidFill>
                      </a:endParaRPr>
                    </a:p>
                  </a:txBody>
                  <a:tcPr marT="34290" marB="34290"/>
                </a:tc>
                <a:tc>
                  <a:txBody>
                    <a:bodyPr/>
                    <a:lstStyle/>
                    <a:p>
                      <a:r>
                        <a:rPr lang="en-US" sz="1400" dirty="0">
                          <a:solidFill>
                            <a:srgbClr val="0070C0"/>
                          </a:solidFill>
                        </a:rPr>
                        <a:t>January 2, 2020</a:t>
                      </a:r>
                    </a:p>
                  </a:txBody>
                  <a:tcPr marT="34290" marB="34290"/>
                </a:tc>
                <a:extLst>
                  <a:ext uri="{0D108BD9-81ED-4DB2-BD59-A6C34878D82A}">
                    <a16:rowId xmlns="" xmlns:a16="http://schemas.microsoft.com/office/drawing/2014/main" val="10001"/>
                  </a:ext>
                </a:extLst>
              </a:tr>
              <a:tr h="288036">
                <a:tc>
                  <a:txBody>
                    <a:bodyPr/>
                    <a:lstStyle/>
                    <a:p>
                      <a:r>
                        <a:rPr lang="en-US" sz="1400" dirty="0"/>
                        <a:t>Haiti</a:t>
                      </a:r>
                      <a:endParaRPr lang="en-US" sz="1400" dirty="0">
                        <a:solidFill>
                          <a:srgbClr val="FF0000"/>
                        </a:solidFill>
                      </a:endParaRPr>
                    </a:p>
                  </a:txBody>
                  <a:tcPr marT="34290" marB="34290"/>
                </a:tc>
                <a:tc>
                  <a:txBody>
                    <a:bodyPr/>
                    <a:lstStyle/>
                    <a:p>
                      <a:pPr algn="ctr"/>
                      <a:r>
                        <a:rPr lang="en-US" sz="1400" dirty="0"/>
                        <a:t>58,600</a:t>
                      </a:r>
                      <a:endParaRPr lang="en-US" sz="1400" dirty="0">
                        <a:solidFill>
                          <a:srgbClr val="FF0000"/>
                        </a:solidFill>
                      </a:endParaRPr>
                    </a:p>
                  </a:txBody>
                  <a:tcPr marT="34290" marB="34290"/>
                </a:tc>
                <a:tc>
                  <a:txBody>
                    <a:bodyPr/>
                    <a:lstStyle/>
                    <a:p>
                      <a:pPr algn="ctr"/>
                      <a:r>
                        <a:rPr lang="en-US" sz="1400" dirty="0"/>
                        <a:t>2010 </a:t>
                      </a:r>
                      <a:endParaRPr lang="en-US" sz="1400" dirty="0">
                        <a:solidFill>
                          <a:srgbClr val="FF0000"/>
                        </a:solidFill>
                      </a:endParaRPr>
                    </a:p>
                  </a:txBody>
                  <a:tcPr marT="34290" marB="34290"/>
                </a:tc>
                <a:tc>
                  <a:txBody>
                    <a:bodyPr/>
                    <a:lstStyle/>
                    <a:p>
                      <a:r>
                        <a:rPr lang="en-US" sz="1400" dirty="0">
                          <a:solidFill>
                            <a:srgbClr val="0070C0"/>
                          </a:solidFill>
                        </a:rPr>
                        <a:t>January</a:t>
                      </a:r>
                      <a:r>
                        <a:rPr lang="en-US" sz="1400" baseline="0" dirty="0">
                          <a:solidFill>
                            <a:srgbClr val="0070C0"/>
                          </a:solidFill>
                        </a:rPr>
                        <a:t> 2, 2020</a:t>
                      </a:r>
                      <a:endParaRPr lang="en-US" sz="1400" dirty="0">
                        <a:solidFill>
                          <a:srgbClr val="0070C0"/>
                        </a:solidFill>
                      </a:endParaRPr>
                    </a:p>
                  </a:txBody>
                  <a:tcPr marT="34290" marB="34290"/>
                </a:tc>
                <a:extLst>
                  <a:ext uri="{0D108BD9-81ED-4DB2-BD59-A6C34878D82A}">
                    <a16:rowId xmlns="" xmlns:a16="http://schemas.microsoft.com/office/drawing/2014/main" val="10002"/>
                  </a:ext>
                </a:extLst>
              </a:tr>
              <a:tr h="288036">
                <a:tc>
                  <a:txBody>
                    <a:bodyPr/>
                    <a:lstStyle/>
                    <a:p>
                      <a:r>
                        <a:rPr lang="en-US" sz="1400" dirty="0"/>
                        <a:t>Honduras </a:t>
                      </a:r>
                      <a:endParaRPr lang="en-US" sz="1400" b="0" dirty="0">
                        <a:solidFill>
                          <a:srgbClr val="FF0000"/>
                        </a:solidFill>
                      </a:endParaRPr>
                    </a:p>
                  </a:txBody>
                  <a:tcPr marT="34290" marB="34290"/>
                </a:tc>
                <a:tc>
                  <a:txBody>
                    <a:bodyPr/>
                    <a:lstStyle/>
                    <a:p>
                      <a:pPr algn="ctr"/>
                      <a:r>
                        <a:rPr lang="en-US" sz="1400" dirty="0"/>
                        <a:t>86,000</a:t>
                      </a:r>
                      <a:endParaRPr lang="en-US" sz="1400" b="0" dirty="0">
                        <a:solidFill>
                          <a:srgbClr val="FF0000"/>
                        </a:solidFill>
                      </a:endParaRPr>
                    </a:p>
                  </a:txBody>
                  <a:tcPr marT="34290" marB="34290"/>
                </a:tc>
                <a:tc>
                  <a:txBody>
                    <a:bodyPr/>
                    <a:lstStyle/>
                    <a:p>
                      <a:pPr algn="ctr"/>
                      <a:r>
                        <a:rPr lang="en-US" sz="1400" dirty="0"/>
                        <a:t>1999 </a:t>
                      </a:r>
                      <a:endParaRPr lang="en-US" sz="1400" b="0" dirty="0">
                        <a:solidFill>
                          <a:srgbClr val="FF0000"/>
                        </a:solidFill>
                      </a:endParaRPr>
                    </a:p>
                  </a:txBody>
                  <a:tcPr marT="34290" marB="34290"/>
                </a:tc>
                <a:tc>
                  <a:txBody>
                    <a:bodyPr/>
                    <a:lstStyle/>
                    <a:p>
                      <a:r>
                        <a:rPr lang="en-US" sz="1400" dirty="0">
                          <a:solidFill>
                            <a:srgbClr val="0070C0"/>
                          </a:solidFill>
                        </a:rPr>
                        <a:t>January 5, 2020</a:t>
                      </a:r>
                      <a:endParaRPr lang="en-US" sz="1400" b="0" dirty="0">
                        <a:solidFill>
                          <a:srgbClr val="0070C0"/>
                        </a:solidFill>
                      </a:endParaRPr>
                    </a:p>
                  </a:txBody>
                  <a:tcPr marT="34290" marB="34290"/>
                </a:tc>
                <a:extLst>
                  <a:ext uri="{0D108BD9-81ED-4DB2-BD59-A6C34878D82A}">
                    <a16:rowId xmlns="" xmlns:a16="http://schemas.microsoft.com/office/drawing/2014/main" val="10003"/>
                  </a:ext>
                </a:extLst>
              </a:tr>
              <a:tr h="288036">
                <a:tc>
                  <a:txBody>
                    <a:bodyPr/>
                    <a:lstStyle/>
                    <a:p>
                      <a:r>
                        <a:rPr lang="en-US" sz="1400" dirty="0"/>
                        <a:t>Nepal </a:t>
                      </a:r>
                      <a:endParaRPr lang="en-US" sz="1400" dirty="0">
                        <a:solidFill>
                          <a:srgbClr val="FF0000"/>
                        </a:solidFill>
                      </a:endParaRPr>
                    </a:p>
                  </a:txBody>
                  <a:tcPr marT="34290" marB="34290"/>
                </a:tc>
                <a:tc>
                  <a:txBody>
                    <a:bodyPr/>
                    <a:lstStyle/>
                    <a:p>
                      <a:pPr algn="ctr"/>
                      <a:r>
                        <a:rPr lang="en-US" sz="1400" dirty="0"/>
                        <a:t>14,800</a:t>
                      </a:r>
                      <a:endParaRPr lang="en-US" sz="1400" dirty="0">
                        <a:solidFill>
                          <a:srgbClr val="FF0000"/>
                        </a:solidFill>
                      </a:endParaRPr>
                    </a:p>
                  </a:txBody>
                  <a:tcPr marT="34290" marB="34290"/>
                </a:tc>
                <a:tc>
                  <a:txBody>
                    <a:bodyPr/>
                    <a:lstStyle/>
                    <a:p>
                      <a:pPr algn="ctr"/>
                      <a:r>
                        <a:rPr lang="en-US" sz="1400" dirty="0"/>
                        <a:t>2014 </a:t>
                      </a:r>
                      <a:endParaRPr lang="en-US" sz="1400" dirty="0">
                        <a:solidFill>
                          <a:srgbClr val="FF0000"/>
                        </a:solidFill>
                      </a:endParaRPr>
                    </a:p>
                  </a:txBody>
                  <a:tcPr marT="34290" marB="34290"/>
                </a:tc>
                <a:tc>
                  <a:txBody>
                    <a:bodyPr/>
                    <a:lstStyle/>
                    <a:p>
                      <a:r>
                        <a:rPr lang="en-US" sz="1400" b="0" dirty="0">
                          <a:solidFill>
                            <a:srgbClr val="0070C0"/>
                          </a:solidFill>
                        </a:rPr>
                        <a:t>January</a:t>
                      </a:r>
                      <a:r>
                        <a:rPr lang="en-US" sz="1400" b="0" baseline="0" dirty="0">
                          <a:solidFill>
                            <a:srgbClr val="0070C0"/>
                          </a:solidFill>
                        </a:rPr>
                        <a:t> 2, 2020</a:t>
                      </a:r>
                      <a:endParaRPr lang="en-US" sz="1400" b="0" dirty="0">
                        <a:solidFill>
                          <a:srgbClr val="0070C0"/>
                        </a:solidFill>
                      </a:endParaRPr>
                    </a:p>
                  </a:txBody>
                  <a:tcPr marT="34290" marB="34290"/>
                </a:tc>
                <a:extLst>
                  <a:ext uri="{0D108BD9-81ED-4DB2-BD59-A6C34878D82A}">
                    <a16:rowId xmlns="" xmlns:a16="http://schemas.microsoft.com/office/drawing/2014/main" val="10004"/>
                  </a:ext>
                </a:extLst>
              </a:tr>
              <a:tr h="288036">
                <a:tc>
                  <a:txBody>
                    <a:bodyPr/>
                    <a:lstStyle/>
                    <a:p>
                      <a:r>
                        <a:rPr lang="en-US" sz="1400" dirty="0"/>
                        <a:t>Nicaragua </a:t>
                      </a:r>
                      <a:endParaRPr lang="en-US" sz="1400" b="0" dirty="0">
                        <a:solidFill>
                          <a:srgbClr val="FF0000"/>
                        </a:solidFill>
                      </a:endParaRPr>
                    </a:p>
                  </a:txBody>
                  <a:tcPr marT="34290" marB="34290"/>
                </a:tc>
                <a:tc>
                  <a:txBody>
                    <a:bodyPr/>
                    <a:lstStyle/>
                    <a:p>
                      <a:pPr algn="ctr"/>
                      <a:r>
                        <a:rPr lang="en-US" sz="1400" dirty="0"/>
                        <a:t>5,300</a:t>
                      </a:r>
                      <a:endParaRPr lang="en-US" sz="1400" b="0" dirty="0">
                        <a:solidFill>
                          <a:srgbClr val="FF0000"/>
                        </a:solidFill>
                      </a:endParaRPr>
                    </a:p>
                  </a:txBody>
                  <a:tcPr marT="34290" marB="34290"/>
                </a:tc>
                <a:tc>
                  <a:txBody>
                    <a:bodyPr/>
                    <a:lstStyle/>
                    <a:p>
                      <a:pPr algn="ctr"/>
                      <a:r>
                        <a:rPr lang="en-US" sz="1400" dirty="0"/>
                        <a:t>1999 </a:t>
                      </a:r>
                      <a:endParaRPr lang="en-US" sz="1400" b="0" dirty="0">
                        <a:solidFill>
                          <a:srgbClr val="FF0000"/>
                        </a:solidFill>
                      </a:endParaRPr>
                    </a:p>
                  </a:txBody>
                  <a:tcPr marT="34290" marB="34290"/>
                </a:tc>
                <a:tc>
                  <a:txBody>
                    <a:bodyPr/>
                    <a:lstStyle/>
                    <a:p>
                      <a:r>
                        <a:rPr lang="en-US" sz="1400" b="0" dirty="0">
                          <a:solidFill>
                            <a:srgbClr val="0070C0"/>
                          </a:solidFill>
                        </a:rPr>
                        <a:t>January</a:t>
                      </a:r>
                      <a:r>
                        <a:rPr lang="en-US" sz="1400" b="0" baseline="0" dirty="0">
                          <a:solidFill>
                            <a:srgbClr val="0070C0"/>
                          </a:solidFill>
                        </a:rPr>
                        <a:t> 2, 2020</a:t>
                      </a:r>
                      <a:endParaRPr lang="en-US" sz="1400" b="0" dirty="0">
                        <a:solidFill>
                          <a:srgbClr val="0070C0"/>
                        </a:solidFill>
                      </a:endParaRPr>
                    </a:p>
                  </a:txBody>
                  <a:tcPr marT="34290" marB="34290"/>
                </a:tc>
                <a:extLst>
                  <a:ext uri="{0D108BD9-81ED-4DB2-BD59-A6C34878D82A}">
                    <a16:rowId xmlns="" xmlns:a16="http://schemas.microsoft.com/office/drawing/2014/main" val="10005"/>
                  </a:ext>
                </a:extLst>
              </a:tr>
              <a:tr h="288036">
                <a:tc>
                  <a:txBody>
                    <a:bodyPr/>
                    <a:lstStyle/>
                    <a:p>
                      <a:r>
                        <a:rPr lang="en-US" sz="1400" dirty="0"/>
                        <a:t>Somalia </a:t>
                      </a:r>
                    </a:p>
                  </a:txBody>
                  <a:tcPr marT="34290" marB="34290"/>
                </a:tc>
                <a:tc>
                  <a:txBody>
                    <a:bodyPr/>
                    <a:lstStyle/>
                    <a:p>
                      <a:pPr algn="ctr"/>
                      <a:r>
                        <a:rPr lang="en-US" sz="1400" dirty="0"/>
                        <a:t>500</a:t>
                      </a:r>
                    </a:p>
                  </a:txBody>
                  <a:tcPr marT="34290" marB="34290"/>
                </a:tc>
                <a:tc>
                  <a:txBody>
                    <a:bodyPr/>
                    <a:lstStyle/>
                    <a:p>
                      <a:pPr algn="ctr"/>
                      <a:r>
                        <a:rPr lang="en-US" sz="1400" dirty="0"/>
                        <a:t>2001 </a:t>
                      </a:r>
                    </a:p>
                  </a:txBody>
                  <a:tcPr marT="34290" marB="34290"/>
                </a:tc>
                <a:tc>
                  <a:txBody>
                    <a:bodyPr/>
                    <a:lstStyle/>
                    <a:p>
                      <a:r>
                        <a:rPr lang="en-US" sz="1400" dirty="0"/>
                        <a:t>March 17, 2020</a:t>
                      </a:r>
                    </a:p>
                  </a:txBody>
                  <a:tcPr marT="34290" marB="34290"/>
                </a:tc>
                <a:extLst>
                  <a:ext uri="{0D108BD9-81ED-4DB2-BD59-A6C34878D82A}">
                    <a16:rowId xmlns="" xmlns:a16="http://schemas.microsoft.com/office/drawing/2014/main" val="10006"/>
                  </a:ext>
                </a:extLst>
              </a:tr>
              <a:tr h="288036">
                <a:tc>
                  <a:txBody>
                    <a:bodyPr/>
                    <a:lstStyle/>
                    <a:p>
                      <a:r>
                        <a:rPr lang="en-US" sz="1400" dirty="0"/>
                        <a:t>Sudan </a:t>
                      </a:r>
                      <a:endParaRPr lang="en-US" sz="1400" dirty="0">
                        <a:solidFill>
                          <a:srgbClr val="FF0000"/>
                        </a:solidFill>
                      </a:endParaRPr>
                    </a:p>
                  </a:txBody>
                  <a:tcPr marT="34290" marB="34290"/>
                </a:tc>
                <a:tc>
                  <a:txBody>
                    <a:bodyPr/>
                    <a:lstStyle/>
                    <a:p>
                      <a:pPr algn="ctr"/>
                      <a:r>
                        <a:rPr lang="en-US" sz="1400" dirty="0"/>
                        <a:t>1,050</a:t>
                      </a:r>
                      <a:endParaRPr lang="en-US" sz="1400" dirty="0">
                        <a:solidFill>
                          <a:srgbClr val="FF0000"/>
                        </a:solidFill>
                      </a:endParaRPr>
                    </a:p>
                  </a:txBody>
                  <a:tcPr marT="34290" marB="34290"/>
                </a:tc>
                <a:tc>
                  <a:txBody>
                    <a:bodyPr/>
                    <a:lstStyle/>
                    <a:p>
                      <a:pPr algn="ctr"/>
                      <a:r>
                        <a:rPr lang="en-US" sz="1400" dirty="0"/>
                        <a:t>2004 </a:t>
                      </a:r>
                      <a:endParaRPr lang="en-US" sz="1400" dirty="0">
                        <a:solidFill>
                          <a:srgbClr val="FF0000"/>
                        </a:solidFill>
                      </a:endParaRPr>
                    </a:p>
                  </a:txBody>
                  <a:tcPr marT="34290" marB="34290"/>
                </a:tc>
                <a:tc>
                  <a:txBody>
                    <a:bodyPr/>
                    <a:lstStyle/>
                    <a:p>
                      <a:r>
                        <a:rPr lang="en-US" sz="1400" dirty="0">
                          <a:solidFill>
                            <a:srgbClr val="0070C0"/>
                          </a:solidFill>
                        </a:rPr>
                        <a:t>January</a:t>
                      </a:r>
                      <a:r>
                        <a:rPr lang="en-US" sz="1400" baseline="0" dirty="0">
                          <a:solidFill>
                            <a:srgbClr val="0070C0"/>
                          </a:solidFill>
                        </a:rPr>
                        <a:t> 2, 2020</a:t>
                      </a:r>
                      <a:endParaRPr lang="en-US" sz="1400" dirty="0">
                        <a:solidFill>
                          <a:srgbClr val="0070C0"/>
                        </a:solidFill>
                      </a:endParaRPr>
                    </a:p>
                  </a:txBody>
                  <a:tcPr marT="34290" marB="34290"/>
                </a:tc>
                <a:extLst>
                  <a:ext uri="{0D108BD9-81ED-4DB2-BD59-A6C34878D82A}">
                    <a16:rowId xmlns="" xmlns:a16="http://schemas.microsoft.com/office/drawing/2014/main" val="10007"/>
                  </a:ext>
                </a:extLst>
              </a:tr>
              <a:tr h="288036">
                <a:tc>
                  <a:txBody>
                    <a:bodyPr/>
                    <a:lstStyle/>
                    <a:p>
                      <a:r>
                        <a:rPr lang="en-US" sz="1400" dirty="0"/>
                        <a:t>South Sudan </a:t>
                      </a:r>
                    </a:p>
                  </a:txBody>
                  <a:tcPr marT="34290" marB="34290"/>
                </a:tc>
                <a:tc>
                  <a:txBody>
                    <a:bodyPr/>
                    <a:lstStyle/>
                    <a:p>
                      <a:pPr algn="ctr"/>
                      <a:r>
                        <a:rPr lang="en-US" sz="1400" dirty="0"/>
                        <a:t>75</a:t>
                      </a:r>
                    </a:p>
                  </a:txBody>
                  <a:tcPr marT="34290" marB="34290"/>
                </a:tc>
                <a:tc>
                  <a:txBody>
                    <a:bodyPr/>
                    <a:lstStyle/>
                    <a:p>
                      <a:pPr algn="ctr"/>
                      <a:r>
                        <a:rPr lang="en-US" sz="1400" dirty="0"/>
                        <a:t>2011 </a:t>
                      </a:r>
                    </a:p>
                  </a:txBody>
                  <a:tcPr marT="34290" marB="34290"/>
                </a:tc>
                <a:tc>
                  <a:txBody>
                    <a:bodyPr/>
                    <a:lstStyle/>
                    <a:p>
                      <a:r>
                        <a:rPr lang="en-US" sz="1400" dirty="0"/>
                        <a:t>November 2, 2020</a:t>
                      </a:r>
                    </a:p>
                  </a:txBody>
                  <a:tcPr marT="34290" marB="34290"/>
                </a:tc>
                <a:extLst>
                  <a:ext uri="{0D108BD9-81ED-4DB2-BD59-A6C34878D82A}">
                    <a16:rowId xmlns="" xmlns:a16="http://schemas.microsoft.com/office/drawing/2014/main" val="10008"/>
                  </a:ext>
                </a:extLst>
              </a:tr>
              <a:tr h="288036">
                <a:tc>
                  <a:txBody>
                    <a:bodyPr/>
                    <a:lstStyle/>
                    <a:p>
                      <a:r>
                        <a:rPr lang="en-US" sz="1400" dirty="0"/>
                        <a:t>Syria </a:t>
                      </a:r>
                    </a:p>
                  </a:txBody>
                  <a:tcPr marT="34290" marB="34290"/>
                </a:tc>
                <a:tc>
                  <a:txBody>
                    <a:bodyPr/>
                    <a:lstStyle/>
                    <a:p>
                      <a:pPr algn="ctr"/>
                      <a:r>
                        <a:rPr lang="en-US" sz="1400" dirty="0"/>
                        <a:t>6,900</a:t>
                      </a:r>
                    </a:p>
                  </a:txBody>
                  <a:tcPr marT="34290" marB="34290"/>
                </a:tc>
                <a:tc>
                  <a:txBody>
                    <a:bodyPr/>
                    <a:lstStyle/>
                    <a:p>
                      <a:pPr algn="ctr"/>
                      <a:r>
                        <a:rPr lang="en-US" sz="1400" dirty="0"/>
                        <a:t>2012 </a:t>
                      </a:r>
                    </a:p>
                  </a:txBody>
                  <a:tcPr marT="34290" marB="34290"/>
                </a:tc>
                <a:tc>
                  <a:txBody>
                    <a:bodyPr/>
                    <a:lstStyle/>
                    <a:p>
                      <a:r>
                        <a:rPr lang="en-US" sz="1400" dirty="0" smtClean="0"/>
                        <a:t>March 31, 2021</a:t>
                      </a:r>
                      <a:endParaRPr lang="en-US" sz="1400" dirty="0"/>
                    </a:p>
                  </a:txBody>
                  <a:tcPr marT="34290" marB="34290"/>
                </a:tc>
                <a:extLst>
                  <a:ext uri="{0D108BD9-81ED-4DB2-BD59-A6C34878D82A}">
                    <a16:rowId xmlns="" xmlns:a16="http://schemas.microsoft.com/office/drawing/2014/main" val="10009"/>
                  </a:ext>
                </a:extLst>
              </a:tr>
              <a:tr h="288036">
                <a:tc>
                  <a:txBody>
                    <a:bodyPr/>
                    <a:lstStyle/>
                    <a:p>
                      <a:r>
                        <a:rPr lang="en-US" sz="1400" dirty="0"/>
                        <a:t>Yemen </a:t>
                      </a:r>
                    </a:p>
                  </a:txBody>
                  <a:tcPr marT="34290" marB="34290"/>
                </a:tc>
                <a:tc>
                  <a:txBody>
                    <a:bodyPr/>
                    <a:lstStyle/>
                    <a:p>
                      <a:pPr algn="ctr"/>
                      <a:r>
                        <a:rPr lang="en-US" sz="1400" dirty="0"/>
                        <a:t>1,250</a:t>
                      </a:r>
                    </a:p>
                  </a:txBody>
                  <a:tcPr marT="34290" marB="34290"/>
                </a:tc>
                <a:tc>
                  <a:txBody>
                    <a:bodyPr/>
                    <a:lstStyle/>
                    <a:p>
                      <a:pPr algn="ctr"/>
                      <a:r>
                        <a:rPr lang="en-US" sz="1400" dirty="0"/>
                        <a:t>2015 </a:t>
                      </a:r>
                    </a:p>
                  </a:txBody>
                  <a:tcPr marT="34290" marB="34290"/>
                </a:tc>
                <a:tc>
                  <a:txBody>
                    <a:bodyPr/>
                    <a:lstStyle/>
                    <a:p>
                      <a:r>
                        <a:rPr lang="en-US" sz="1400" dirty="0">
                          <a:solidFill>
                            <a:srgbClr val="0070C0"/>
                          </a:solidFill>
                        </a:rPr>
                        <a:t>March 3, 2020</a:t>
                      </a:r>
                    </a:p>
                  </a:txBody>
                  <a:tcPr marT="34290" marB="34290"/>
                </a:tc>
                <a:extLst>
                  <a:ext uri="{0D108BD9-81ED-4DB2-BD59-A6C34878D82A}">
                    <a16:rowId xmlns="" xmlns:a16="http://schemas.microsoft.com/office/drawing/2014/main" val="10010"/>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0E7C7F-B534-4517-8F20-F640C88E1CD0}"/>
              </a:ext>
            </a:extLst>
          </p:cNvPr>
          <p:cNvSpPr>
            <a:spLocks noGrp="1"/>
          </p:cNvSpPr>
          <p:nvPr>
            <p:ph type="ctrTitle"/>
          </p:nvPr>
        </p:nvSpPr>
        <p:spPr/>
        <p:txBody>
          <a:bodyPr/>
          <a:lstStyle/>
          <a:p>
            <a:r>
              <a:rPr lang="en-US" dirty="0"/>
              <a:t>DACA</a:t>
            </a:r>
          </a:p>
        </p:txBody>
      </p:sp>
      <p:sp>
        <p:nvSpPr>
          <p:cNvPr id="3" name="Subtitle 2">
            <a:extLst>
              <a:ext uri="{FF2B5EF4-FFF2-40B4-BE49-F238E27FC236}">
                <a16:creationId xmlns="" xmlns:a16="http://schemas.microsoft.com/office/drawing/2014/main" id="{D4C83361-4689-4955-BE93-240EA96296EC}"/>
              </a:ext>
            </a:extLst>
          </p:cNvPr>
          <p:cNvSpPr>
            <a:spLocks noGrp="1"/>
          </p:cNvSpPr>
          <p:nvPr>
            <p:ph type="subTitle" idx="1"/>
          </p:nvPr>
        </p:nvSpPr>
        <p:spPr/>
        <p:txBody>
          <a:bodyPr/>
          <a:lstStyle/>
          <a:p>
            <a:endParaRPr lang="en-US"/>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2885120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DACA - Eligibility</a:t>
            </a:r>
          </a:p>
        </p:txBody>
      </p:sp>
      <p:sp>
        <p:nvSpPr>
          <p:cNvPr id="2" name="Content Placeholder 1"/>
          <p:cNvSpPr>
            <a:spLocks noGrp="1"/>
          </p:cNvSpPr>
          <p:nvPr>
            <p:ph idx="1"/>
          </p:nvPr>
        </p:nvSpPr>
        <p:spPr/>
        <p:txBody>
          <a:bodyPr>
            <a:normAutofit fontScale="85000" lnSpcReduction="20000"/>
          </a:bodyPr>
          <a:lstStyle/>
          <a:p>
            <a:r>
              <a:rPr lang="en-US" dirty="0"/>
              <a:t>Entry before June 15, 2007</a:t>
            </a:r>
          </a:p>
          <a:p>
            <a:r>
              <a:rPr lang="en-US" dirty="0"/>
              <a:t>Entry before turning 16 years old</a:t>
            </a:r>
          </a:p>
          <a:p>
            <a:r>
              <a:rPr lang="en-US" dirty="0"/>
              <a:t>Born after June 15, 1981</a:t>
            </a:r>
          </a:p>
          <a:p>
            <a:r>
              <a:rPr lang="en-US" dirty="0"/>
              <a:t>Undocumented on June 15, 2012</a:t>
            </a:r>
          </a:p>
          <a:p>
            <a:r>
              <a:rPr lang="en-US" dirty="0"/>
              <a:t>Be in school or have graduated from high school</a:t>
            </a:r>
          </a:p>
          <a:p>
            <a:r>
              <a:rPr lang="en-US" dirty="0"/>
              <a:t>Have no felony convictions, no more than 2 misdemeanor convictions, and no convictions for a “significant misdemeanor” </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DACA – Where are we?</a:t>
            </a:r>
          </a:p>
        </p:txBody>
      </p:sp>
      <p:sp>
        <p:nvSpPr>
          <p:cNvPr id="2" name="Content Placeholder 1"/>
          <p:cNvSpPr>
            <a:spLocks noGrp="1"/>
          </p:cNvSpPr>
          <p:nvPr>
            <p:ph idx="1"/>
          </p:nvPr>
        </p:nvSpPr>
        <p:spPr/>
        <p:txBody>
          <a:bodyPr>
            <a:normAutofit fontScale="92500" lnSpcReduction="20000"/>
          </a:bodyPr>
          <a:lstStyle/>
          <a:p>
            <a:r>
              <a:rPr lang="en-US" sz="2000" dirty="0"/>
              <a:t>September 5, 2017: announcement ending DACA</a:t>
            </a:r>
          </a:p>
          <a:p>
            <a:endParaRPr lang="en-US" sz="2000" dirty="0"/>
          </a:p>
          <a:p>
            <a:r>
              <a:rPr lang="en-US" sz="2000" dirty="0"/>
              <a:t>Various courts issued injunctions keeping DACA open:</a:t>
            </a:r>
          </a:p>
          <a:p>
            <a:pPr lvl="1"/>
            <a:r>
              <a:rPr lang="en-US" sz="2000" dirty="0"/>
              <a:t>January 9, 2018: CA District Court. </a:t>
            </a:r>
          </a:p>
          <a:p>
            <a:pPr lvl="2"/>
            <a:r>
              <a:rPr lang="en-US" sz="2000" dirty="0"/>
              <a:t>November 8, 2018: 9</a:t>
            </a:r>
            <a:r>
              <a:rPr lang="en-US" sz="2000" baseline="30000" dirty="0"/>
              <a:t>th</a:t>
            </a:r>
            <a:r>
              <a:rPr lang="en-US" sz="2000" dirty="0"/>
              <a:t> Circuit affirmed District Court opinion</a:t>
            </a:r>
          </a:p>
          <a:p>
            <a:pPr lvl="1"/>
            <a:r>
              <a:rPr lang="en-US" sz="2000" dirty="0"/>
              <a:t>February 13, 2018: NY District Court</a:t>
            </a:r>
          </a:p>
          <a:p>
            <a:pPr lvl="1"/>
            <a:r>
              <a:rPr lang="en-US" sz="2000" dirty="0"/>
              <a:t>March 5, 2018: MD District Court </a:t>
            </a:r>
            <a:r>
              <a:rPr lang="en-US" sz="2000" b="1" dirty="0">
                <a:solidFill>
                  <a:srgbClr val="FF0000"/>
                </a:solidFill>
              </a:rPr>
              <a:t>DENIED</a:t>
            </a:r>
            <a:r>
              <a:rPr lang="en-US" sz="2000" dirty="0"/>
              <a:t> injunction</a:t>
            </a:r>
          </a:p>
          <a:p>
            <a:pPr lvl="2"/>
            <a:r>
              <a:rPr lang="en-US" sz="2000" dirty="0"/>
              <a:t>May 17, 2019: 4</a:t>
            </a:r>
            <a:r>
              <a:rPr lang="en-US" sz="2000" baseline="30000" dirty="0"/>
              <a:t>th</a:t>
            </a:r>
            <a:r>
              <a:rPr lang="en-US" sz="2000" dirty="0"/>
              <a:t> Circuit reversed District Court opinion</a:t>
            </a:r>
          </a:p>
          <a:p>
            <a:pPr lvl="1"/>
            <a:r>
              <a:rPr lang="en-US" sz="2000" dirty="0"/>
              <a:t>April 24, 208: DC District Court</a:t>
            </a:r>
          </a:p>
          <a:p>
            <a:endParaRPr lang="en-US" sz="2000" dirty="0"/>
          </a:p>
          <a:p>
            <a:r>
              <a:rPr lang="en-US" sz="2000" dirty="0"/>
              <a:t>Supreme Court </a:t>
            </a:r>
            <a:r>
              <a:rPr lang="en-US" sz="2000" dirty="0" smtClean="0"/>
              <a:t>hearing </a:t>
            </a:r>
            <a:r>
              <a:rPr lang="en-US" sz="2000" b="1" dirty="0" smtClean="0">
                <a:solidFill>
                  <a:srgbClr val="FF0000"/>
                </a:solidFill>
              </a:rPr>
              <a:t>November 12!</a:t>
            </a:r>
            <a:endParaRPr lang="en-US" sz="2000" b="1" dirty="0">
              <a:solidFill>
                <a:srgbClr val="FF0000"/>
              </a:solidFill>
            </a:endParaRPr>
          </a:p>
          <a:p>
            <a:pPr>
              <a:buNone/>
            </a:pPr>
            <a:endParaRPr lang="en-US" sz="2200" dirty="0"/>
          </a:p>
          <a:p>
            <a:endParaRPr lang="en-US" sz="2200"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7970997-30DA-41A0-AF21-605D085395D4}"/>
              </a:ext>
            </a:extLst>
          </p:cNvPr>
          <p:cNvSpPr>
            <a:spLocks noGrp="1"/>
          </p:cNvSpPr>
          <p:nvPr>
            <p:ph type="ctrTitle"/>
          </p:nvPr>
        </p:nvSpPr>
        <p:spPr/>
        <p:txBody>
          <a:bodyPr/>
          <a:lstStyle/>
          <a:p>
            <a:r>
              <a:rPr lang="en-US" dirty="0"/>
              <a:t>Other Issues</a:t>
            </a:r>
          </a:p>
        </p:txBody>
      </p:sp>
      <p:sp>
        <p:nvSpPr>
          <p:cNvPr id="5" name="Subtitle 4">
            <a:extLst>
              <a:ext uri="{FF2B5EF4-FFF2-40B4-BE49-F238E27FC236}">
                <a16:creationId xmlns="" xmlns:a16="http://schemas.microsoft.com/office/drawing/2014/main" id="{B38044B9-78DB-48C5-87BB-5FBE00133E18}"/>
              </a:ext>
            </a:extLst>
          </p:cNvPr>
          <p:cNvSpPr>
            <a:spLocks noGrp="1"/>
          </p:cNvSpPr>
          <p:nvPr>
            <p:ph type="subTitle" idx="1"/>
          </p:nvPr>
        </p:nvSpPr>
        <p:spPr/>
        <p:txBody>
          <a:bodyPr/>
          <a:lstStyle/>
          <a:p>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 xmlns:p14="http://schemas.microsoft.com/office/powerpoint/2010/main" val="393750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Census</a:t>
            </a:r>
          </a:p>
        </p:txBody>
      </p:sp>
      <p:sp>
        <p:nvSpPr>
          <p:cNvPr id="2" name="Content Placeholder 1"/>
          <p:cNvSpPr>
            <a:spLocks noGrp="1"/>
          </p:cNvSpPr>
          <p:nvPr>
            <p:ph idx="1"/>
          </p:nvPr>
        </p:nvSpPr>
        <p:spPr/>
        <p:txBody>
          <a:bodyPr>
            <a:normAutofit/>
          </a:bodyPr>
          <a:lstStyle/>
          <a:p>
            <a:r>
              <a:rPr lang="en-US" dirty="0"/>
              <a:t>Supreme Court blocked inclusion of citizenship question</a:t>
            </a:r>
          </a:p>
          <a:p>
            <a:r>
              <a:rPr lang="en-US" dirty="0"/>
              <a:t>Encourage everyone to fill out the census</a:t>
            </a:r>
          </a:p>
          <a:p>
            <a:r>
              <a:rPr lang="en-US" dirty="0"/>
              <a:t>Law protects against use of census information for law enforcement purposes</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Mostly used for citizenship and green card renewals</a:t>
            </a:r>
          </a:p>
          <a:p>
            <a:r>
              <a:rPr lang="en-US" dirty="0"/>
              <a:t>Eligibility:</a:t>
            </a:r>
          </a:p>
          <a:p>
            <a:pPr lvl="1"/>
            <a:r>
              <a:rPr lang="en-US" strike="sngStrike" dirty="0"/>
              <a:t>Means-Tested Benefit</a:t>
            </a:r>
          </a:p>
          <a:p>
            <a:pPr lvl="1"/>
            <a:r>
              <a:rPr lang="en-US" dirty="0"/>
              <a:t>≤ 150% FPL</a:t>
            </a:r>
          </a:p>
          <a:p>
            <a:pPr lvl="1"/>
            <a:r>
              <a:rPr lang="en-US" dirty="0"/>
              <a:t>Financial </a:t>
            </a:r>
            <a:r>
              <a:rPr lang="en-US" dirty="0" smtClean="0"/>
              <a:t>Hardship</a:t>
            </a:r>
          </a:p>
          <a:p>
            <a:r>
              <a:rPr lang="en-US" dirty="0" smtClean="0"/>
              <a:t>Can use old form until Dec 2, 2019.</a:t>
            </a:r>
            <a:endParaRPr lang="en-US" dirty="0"/>
          </a:p>
        </p:txBody>
      </p:sp>
      <p:sp>
        <p:nvSpPr>
          <p:cNvPr id="3" name="Title 2"/>
          <p:cNvSpPr>
            <a:spLocks noGrp="1"/>
          </p:cNvSpPr>
          <p:nvPr>
            <p:ph type="title"/>
          </p:nvPr>
        </p:nvSpPr>
        <p:spPr/>
        <p:txBody>
          <a:bodyPr/>
          <a:lstStyle/>
          <a:p>
            <a:pPr algn="l"/>
            <a:r>
              <a:rPr lang="en-US" dirty="0"/>
              <a:t>Fee Waiver</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Charging document for immigration court</a:t>
            </a:r>
          </a:p>
          <a:p>
            <a:r>
              <a:rPr lang="en-US" dirty="0"/>
              <a:t>Under Obama, USCIS would only issue if:</a:t>
            </a:r>
          </a:p>
          <a:p>
            <a:pPr lvl="1"/>
            <a:r>
              <a:rPr lang="en-US" dirty="0"/>
              <a:t>Serious criminal conduct</a:t>
            </a:r>
          </a:p>
          <a:p>
            <a:pPr lvl="1"/>
            <a:r>
              <a:rPr lang="en-US" dirty="0"/>
              <a:t>Fraud in the application</a:t>
            </a:r>
          </a:p>
          <a:p>
            <a:r>
              <a:rPr lang="en-US" dirty="0"/>
              <a:t>New policy to issue NTA anytime an applicant is removable</a:t>
            </a:r>
          </a:p>
        </p:txBody>
      </p:sp>
      <p:sp>
        <p:nvSpPr>
          <p:cNvPr id="4" name="Title 3"/>
          <p:cNvSpPr>
            <a:spLocks noGrp="1"/>
          </p:cNvSpPr>
          <p:nvPr>
            <p:ph type="title"/>
          </p:nvPr>
        </p:nvSpPr>
        <p:spPr/>
        <p:txBody>
          <a:bodyPr/>
          <a:lstStyle/>
          <a:p>
            <a:pPr algn="l"/>
            <a:r>
              <a:rPr lang="en-US" dirty="0"/>
              <a:t>Notice To Appear</a:t>
            </a:r>
          </a:p>
        </p:txBody>
      </p:sp>
      <p:pic>
        <p:nvPicPr>
          <p:cNvPr id="7"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a:t>Particular Social Group</a:t>
            </a:r>
          </a:p>
          <a:p>
            <a:endParaRPr lang="en-US" sz="2200" dirty="0"/>
          </a:p>
          <a:p>
            <a:r>
              <a:rPr lang="en-US" dirty="0"/>
              <a:t>Impacted</a:t>
            </a:r>
          </a:p>
          <a:p>
            <a:pPr lvl="1"/>
            <a:r>
              <a:rPr lang="en-US" dirty="0"/>
              <a:t>Domestic Violence</a:t>
            </a:r>
          </a:p>
          <a:p>
            <a:pPr lvl="1"/>
            <a:r>
              <a:rPr lang="en-US" dirty="0"/>
              <a:t>Gang Violence</a:t>
            </a:r>
          </a:p>
          <a:p>
            <a:endParaRPr lang="en-US" sz="2200" dirty="0"/>
          </a:p>
          <a:p>
            <a:r>
              <a:rPr lang="en-US" i="1" dirty="0"/>
              <a:t>Grace v Whitaker</a:t>
            </a:r>
            <a:r>
              <a:rPr lang="en-US" dirty="0"/>
              <a:t> – DC District Court enjoined policy in credible fear determinations</a:t>
            </a:r>
          </a:p>
        </p:txBody>
      </p:sp>
      <p:sp>
        <p:nvSpPr>
          <p:cNvPr id="4" name="Title 3"/>
          <p:cNvSpPr>
            <a:spLocks noGrp="1"/>
          </p:cNvSpPr>
          <p:nvPr>
            <p:ph type="title"/>
          </p:nvPr>
        </p:nvSpPr>
        <p:spPr/>
        <p:txBody>
          <a:bodyPr/>
          <a:lstStyle/>
          <a:p>
            <a:pPr algn="l"/>
            <a:r>
              <a:rPr lang="en-US" dirty="0"/>
              <a:t>Matter of A-B</a:t>
            </a:r>
          </a:p>
        </p:txBody>
      </p:sp>
      <p:pic>
        <p:nvPicPr>
          <p:cNvPr id="7"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defTabSz="912813" fontAlgn="auto">
              <a:spcAft>
                <a:spcPts val="0"/>
              </a:spcAft>
              <a:defRPr/>
            </a:pPr>
            <a:r>
              <a:rPr lang="en-US" dirty="0"/>
              <a:t>Immigrants</a:t>
            </a:r>
          </a:p>
        </p:txBody>
      </p:sp>
      <p:sp>
        <p:nvSpPr>
          <p:cNvPr id="11268" name="Rectangle 1027"/>
          <p:cNvSpPr>
            <a:spLocks noGrp="1" noChangeArrowheads="1"/>
          </p:cNvSpPr>
          <p:nvPr>
            <p:ph idx="1"/>
          </p:nvPr>
        </p:nvSpPr>
        <p:spPr>
          <a:xfrm>
            <a:off x="301625" y="1145381"/>
            <a:ext cx="8504238" cy="3429000"/>
          </a:xfrm>
        </p:spPr>
        <p:txBody>
          <a:bodyPr>
            <a:normAutofit fontScale="92500" lnSpcReduction="20000"/>
          </a:bodyPr>
          <a:lstStyle/>
          <a:p>
            <a:pPr defTabSz="912813"/>
            <a:r>
              <a:rPr lang="en-US" sz="2400" dirty="0"/>
              <a:t>Lawful Permanent Residence (LPR) – the status of being lawfully accorded the privilege of permanently residing in the U.S. as an immigrant</a:t>
            </a:r>
          </a:p>
          <a:p>
            <a:pPr lvl="1" defTabSz="912813"/>
            <a:r>
              <a:rPr lang="en-US" dirty="0"/>
              <a:t>May engage in almost all types of employment</a:t>
            </a:r>
          </a:p>
          <a:p>
            <a:pPr lvl="1" defTabSz="912813"/>
            <a:r>
              <a:rPr lang="en-US" dirty="0"/>
              <a:t>After requisite period of residence – may apply for U.S. citizenship</a:t>
            </a:r>
          </a:p>
          <a:p>
            <a:pPr lvl="1" defTabSz="912813"/>
            <a:r>
              <a:rPr lang="en-US" dirty="0"/>
              <a:t>Can be deported if subject to a ground of </a:t>
            </a:r>
            <a:endParaRPr lang="en-US" dirty="0" smtClean="0"/>
          </a:p>
          <a:p>
            <a:pPr lvl="1" defTabSz="912813">
              <a:buNone/>
            </a:pPr>
            <a:r>
              <a:rPr lang="en-US" dirty="0" smtClean="0"/>
              <a:t>	</a:t>
            </a:r>
            <a:r>
              <a:rPr lang="en-US" dirty="0" smtClean="0"/>
              <a:t>deportation</a:t>
            </a:r>
            <a:endParaRPr lang="en-US" dirty="0"/>
          </a:p>
          <a:p>
            <a:pPr lvl="1" defTabSz="912813"/>
            <a:r>
              <a:rPr lang="en-US" dirty="0"/>
              <a:t>May lose status if deemed abandoned</a:t>
            </a:r>
          </a:p>
          <a:p>
            <a:pPr defTabSz="912813"/>
            <a:endParaRPr lang="en-US" sz="2400" dirty="0"/>
          </a:p>
          <a:p>
            <a:pPr defTabSz="912813">
              <a:buFont typeface="Wingdings" pitchFamily="2" charset="2"/>
              <a:buNone/>
            </a:pPr>
            <a:endParaRPr lang="en-US" sz="2400" dirty="0"/>
          </a:p>
        </p:txBody>
      </p:sp>
      <p:sp>
        <p:nvSpPr>
          <p:cNvPr id="1126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defTabSz="912813" fontAlgn="base">
              <a:spcBef>
                <a:spcPct val="0"/>
              </a:spcBef>
              <a:spcAft>
                <a:spcPct val="0"/>
              </a:spcAft>
            </a:pPr>
            <a:r>
              <a:rPr lang="en-US"/>
              <a:t>www.miracoalition.org</a:t>
            </a:r>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Enforcement Under Trump</a:t>
            </a:r>
            <a:endParaRPr lang="en-US" dirty="0"/>
          </a:p>
        </p:txBody>
      </p:sp>
      <p:sp>
        <p:nvSpPr>
          <p:cNvPr id="5" name="Subtitle 4"/>
          <p:cNvSpPr>
            <a:spLocks noGrp="1"/>
          </p:cNvSpPr>
          <p:nvPr>
            <p:ph type="subTitle" idx="1"/>
          </p:nvPr>
        </p:nvSpPr>
        <p:spPr/>
        <p:txBody>
          <a:bodyPr/>
          <a:lstStyle/>
          <a:p>
            <a:endParaRPr lang="en-US"/>
          </a:p>
        </p:txBody>
      </p:sp>
      <p:pic>
        <p:nvPicPr>
          <p:cNvPr id="6"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Landscape</a:t>
            </a:r>
          </a:p>
        </p:txBody>
      </p:sp>
      <p:sp>
        <p:nvSpPr>
          <p:cNvPr id="3" name="Content Placeholder 2"/>
          <p:cNvSpPr>
            <a:spLocks noGrp="1"/>
          </p:cNvSpPr>
          <p:nvPr>
            <p:ph idx="1"/>
          </p:nvPr>
        </p:nvSpPr>
        <p:spPr/>
        <p:txBody>
          <a:bodyPr>
            <a:normAutofit fontScale="92500" lnSpcReduction="20000"/>
          </a:bodyPr>
          <a:lstStyle/>
          <a:p>
            <a:r>
              <a:rPr lang="en-US" dirty="0"/>
              <a:t>No matter who is president, everyone living in the U.S. has certain basic rights under the U.S. Constitution.</a:t>
            </a:r>
          </a:p>
          <a:p>
            <a:r>
              <a:rPr lang="en-US" dirty="0"/>
              <a:t>Immigrants with status, pending status, and undocumented immigrants have Constitutional rights.</a:t>
            </a:r>
          </a:p>
          <a:p>
            <a:r>
              <a:rPr lang="en-US" dirty="0"/>
              <a:t>It is important to assert these rights </a:t>
            </a:r>
            <a:endParaRPr lang="en-US" dirty="0" smtClean="0"/>
          </a:p>
          <a:p>
            <a:pPr>
              <a:buNone/>
            </a:pPr>
            <a:r>
              <a:rPr lang="en-US" dirty="0" smtClean="0"/>
              <a:t>	and </a:t>
            </a:r>
            <a:r>
              <a:rPr lang="en-US" dirty="0"/>
              <a:t>protect our basic rights.</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867115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Trump Enforcement </a:t>
            </a:r>
            <a:r>
              <a:rPr lang="en-US" dirty="0"/>
              <a:t>Priorities</a:t>
            </a:r>
          </a:p>
        </p:txBody>
      </p:sp>
      <p:sp>
        <p:nvSpPr>
          <p:cNvPr id="2" name="Content Placeholder 1"/>
          <p:cNvSpPr>
            <a:spLocks noGrp="1"/>
          </p:cNvSpPr>
          <p:nvPr>
            <p:ph idx="1"/>
          </p:nvPr>
        </p:nvSpPr>
        <p:spPr/>
        <p:txBody>
          <a:bodyPr>
            <a:noAutofit/>
          </a:bodyPr>
          <a:lstStyle/>
          <a:p>
            <a:r>
              <a:rPr lang="en-US" sz="2500" dirty="0"/>
              <a:t>Convicted of any criminal offense</a:t>
            </a:r>
          </a:p>
          <a:p>
            <a:r>
              <a:rPr lang="en-US" sz="2500" dirty="0"/>
              <a:t>Charged with any criminal offense</a:t>
            </a:r>
          </a:p>
          <a:p>
            <a:r>
              <a:rPr lang="en-US" sz="2500" dirty="0"/>
              <a:t>Committed an act that constitutes a criminal offense</a:t>
            </a:r>
          </a:p>
          <a:p>
            <a:r>
              <a:rPr lang="en-US" sz="2500" dirty="0"/>
              <a:t>Engaged in fraud or willful misrepresentation</a:t>
            </a:r>
          </a:p>
          <a:p>
            <a:r>
              <a:rPr lang="en-US" sz="2500" dirty="0"/>
              <a:t>Abused a public benefits program</a:t>
            </a:r>
          </a:p>
          <a:p>
            <a:r>
              <a:rPr lang="en-US" sz="2500" dirty="0"/>
              <a:t>Subject to a deportation order</a:t>
            </a:r>
          </a:p>
          <a:p>
            <a:r>
              <a:rPr lang="en-US" sz="2500" dirty="0"/>
              <a:t>Risk to public safety or national security</a:t>
            </a:r>
          </a:p>
          <a:p>
            <a:r>
              <a:rPr lang="en-US" sz="2500" dirty="0">
                <a:solidFill>
                  <a:srgbClr val="FF0000"/>
                </a:solidFill>
              </a:rPr>
              <a:t>Eliminates categories for </a:t>
            </a:r>
            <a:r>
              <a:rPr lang="en-US" sz="2500" dirty="0" smtClean="0">
                <a:solidFill>
                  <a:srgbClr val="FF0000"/>
                </a:solidFill>
              </a:rPr>
              <a:t>Prosecutorial </a:t>
            </a:r>
            <a:r>
              <a:rPr lang="en-US" sz="2500" dirty="0">
                <a:solidFill>
                  <a:srgbClr val="FF0000"/>
                </a:solidFill>
              </a:rPr>
              <a:t>Discretion!</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Law Enforcement</a:t>
            </a:r>
          </a:p>
        </p:txBody>
      </p:sp>
      <p:sp>
        <p:nvSpPr>
          <p:cNvPr id="3" name="Content Placeholder 2"/>
          <p:cNvSpPr>
            <a:spLocks noGrp="1"/>
          </p:cNvSpPr>
          <p:nvPr>
            <p:ph idx="1"/>
          </p:nvPr>
        </p:nvSpPr>
        <p:spPr/>
        <p:txBody>
          <a:bodyPr>
            <a:normAutofit/>
          </a:bodyPr>
          <a:lstStyle/>
          <a:p>
            <a:r>
              <a:rPr lang="en-US" sz="3300" dirty="0"/>
              <a:t>Calls for expanding use of 287(g) agreements</a:t>
            </a:r>
          </a:p>
          <a:p>
            <a:pPr>
              <a:buNone/>
            </a:pPr>
            <a:endParaRPr lang="en-US" sz="2400" dirty="0"/>
          </a:p>
          <a:p>
            <a:r>
              <a:rPr lang="en-US" sz="3300" dirty="0"/>
              <a:t>Calls for expanding use of Criminal Alien Program (CAP)</a:t>
            </a:r>
          </a:p>
          <a:p>
            <a:pPr>
              <a:buNone/>
            </a:pPr>
            <a:endParaRPr lang="en-US" sz="2400" dirty="0"/>
          </a:p>
          <a:p>
            <a:r>
              <a:rPr lang="en-US" sz="3300" dirty="0"/>
              <a:t>Brings back “Secure Communities”</a:t>
            </a:r>
          </a:p>
          <a:p>
            <a:pPr lvl="1"/>
            <a:endParaRPr lang="en-US" sz="3600"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Due Process</a:t>
            </a:r>
          </a:p>
        </p:txBody>
      </p:sp>
      <p:sp>
        <p:nvSpPr>
          <p:cNvPr id="2" name="Content Placeholder 1"/>
          <p:cNvSpPr>
            <a:spLocks noGrp="1"/>
          </p:cNvSpPr>
          <p:nvPr>
            <p:ph idx="1"/>
          </p:nvPr>
        </p:nvSpPr>
        <p:spPr/>
        <p:txBody>
          <a:bodyPr>
            <a:normAutofit lnSpcReduction="10000"/>
          </a:bodyPr>
          <a:lstStyle/>
          <a:p>
            <a:r>
              <a:rPr lang="en-US" dirty="0"/>
              <a:t>Drastic expansion of the use of expedited removal</a:t>
            </a:r>
          </a:p>
          <a:p>
            <a:pPr lvl="1"/>
            <a:r>
              <a:rPr lang="en-US" dirty="0" smtClean="0"/>
              <a:t>Previously: within 2 weeks of entry and caught within 100 miles of the border.</a:t>
            </a:r>
            <a:endParaRPr lang="en-US" dirty="0"/>
          </a:p>
          <a:p>
            <a:pPr lvl="1">
              <a:buNone/>
            </a:pPr>
            <a:endParaRPr lang="en-US" dirty="0"/>
          </a:p>
          <a:p>
            <a:r>
              <a:rPr lang="en-US" dirty="0"/>
              <a:t>Makes it harder for new entrants to pass a “Credible Fear Interview”</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Unaccompanied Minors</a:t>
            </a:r>
          </a:p>
        </p:txBody>
      </p:sp>
      <p:sp>
        <p:nvSpPr>
          <p:cNvPr id="2" name="Content Placeholder 1"/>
          <p:cNvSpPr>
            <a:spLocks noGrp="1"/>
          </p:cNvSpPr>
          <p:nvPr>
            <p:ph idx="1"/>
          </p:nvPr>
        </p:nvSpPr>
        <p:spPr/>
        <p:txBody>
          <a:bodyPr>
            <a:normAutofit fontScale="85000" lnSpcReduction="20000"/>
          </a:bodyPr>
          <a:lstStyle/>
          <a:p>
            <a:r>
              <a:rPr lang="en-US" dirty="0"/>
              <a:t>Redefine “Unaccompanied Minors” to remove protections from many children entering the country alone</a:t>
            </a:r>
          </a:p>
          <a:p>
            <a:pPr lvl="1"/>
            <a:r>
              <a:rPr lang="en-US" dirty="0"/>
              <a:t>Takes away the right to an affirmative asylum claim;</a:t>
            </a:r>
          </a:p>
          <a:p>
            <a:pPr lvl="1"/>
            <a:r>
              <a:rPr lang="en-US" dirty="0"/>
              <a:t>Takes away right to be placed with family rather than detained;</a:t>
            </a:r>
          </a:p>
          <a:p>
            <a:pPr lvl="1"/>
            <a:r>
              <a:rPr lang="en-US" dirty="0"/>
              <a:t>Makes them subject to expedited removal.</a:t>
            </a:r>
          </a:p>
          <a:p>
            <a:r>
              <a:rPr lang="en-US" dirty="0"/>
              <a:t>Criminalize parents who help their children </a:t>
            </a:r>
            <a:endParaRPr lang="en-US" dirty="0" smtClean="0"/>
          </a:p>
          <a:p>
            <a:pPr>
              <a:buNone/>
            </a:pPr>
            <a:r>
              <a:rPr lang="en-US" dirty="0" smtClean="0"/>
              <a:t>	</a:t>
            </a:r>
            <a:r>
              <a:rPr lang="en-US" dirty="0" smtClean="0"/>
              <a:t>escape </a:t>
            </a:r>
            <a:r>
              <a:rPr lang="en-US" dirty="0"/>
              <a:t>extreme violence</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Ban</a:t>
            </a:r>
            <a:endParaRPr lang="en-US" dirty="0"/>
          </a:p>
        </p:txBody>
      </p:sp>
      <p:graphicFrame>
        <p:nvGraphicFramePr>
          <p:cNvPr id="6" name="Content Placeholder 5"/>
          <p:cNvGraphicFramePr>
            <a:graphicFrameLocks noGrp="1"/>
          </p:cNvGraphicFramePr>
          <p:nvPr>
            <p:ph idx="1"/>
          </p:nvPr>
        </p:nvGraphicFramePr>
        <p:xfrm>
          <a:off x="457200" y="1200150"/>
          <a:ext cx="8229600" cy="2743200"/>
        </p:xfrm>
        <a:graphic>
          <a:graphicData uri="http://schemas.openxmlformats.org/drawingml/2006/table">
            <a:tbl>
              <a:tblPr firstRow="1" bandRow="1">
                <a:tableStyleId>{3B4B98B0-60AC-42C2-AFA5-B58CD77FA1E5}</a:tableStyleId>
              </a:tblPr>
              <a:tblGrid>
                <a:gridCol w="2209800"/>
                <a:gridCol w="6019800"/>
              </a:tblGrid>
              <a:tr h="278130">
                <a:tc>
                  <a:txBody>
                    <a:bodyPr/>
                    <a:lstStyle/>
                    <a:p>
                      <a:pPr algn="ctr"/>
                      <a:r>
                        <a:rPr lang="en-US" sz="1400" dirty="0" smtClean="0"/>
                        <a:t>Country</a:t>
                      </a:r>
                      <a:endParaRPr lang="en-US" sz="1400" dirty="0"/>
                    </a:p>
                  </a:txBody>
                  <a:tcPr marT="34290" marB="34290"/>
                </a:tc>
                <a:tc>
                  <a:txBody>
                    <a:bodyPr/>
                    <a:lstStyle/>
                    <a:p>
                      <a:pPr algn="ctr"/>
                      <a:r>
                        <a:rPr lang="en-US" sz="1400" dirty="0" smtClean="0"/>
                        <a:t>Banned</a:t>
                      </a:r>
                      <a:endParaRPr lang="en-US" sz="1400" dirty="0"/>
                    </a:p>
                  </a:txBody>
                  <a:tcPr marT="34290" marB="34290"/>
                </a:tc>
              </a:tr>
              <a:tr h="480060">
                <a:tc>
                  <a:txBody>
                    <a:bodyPr/>
                    <a:lstStyle/>
                    <a:p>
                      <a:r>
                        <a:rPr lang="en-US" sz="1400" dirty="0" smtClean="0"/>
                        <a:t>N</a:t>
                      </a:r>
                      <a:r>
                        <a:rPr lang="en-US" sz="1400" baseline="0" dirty="0" smtClean="0"/>
                        <a:t>orth Korea</a:t>
                      </a:r>
                    </a:p>
                    <a:p>
                      <a:r>
                        <a:rPr lang="en-US" sz="1400" baseline="0" dirty="0" smtClean="0"/>
                        <a:t>Syria</a:t>
                      </a:r>
                      <a:endParaRPr lang="en-US" sz="1400" dirty="0"/>
                    </a:p>
                  </a:txBody>
                  <a:tcPr marT="34290" marB="34290"/>
                </a:tc>
                <a:tc>
                  <a:txBody>
                    <a:bodyPr/>
                    <a:lstStyle/>
                    <a:p>
                      <a:pPr>
                        <a:buFont typeface="Arial" pitchFamily="34" charset="0"/>
                        <a:buChar char="•"/>
                      </a:pPr>
                      <a:r>
                        <a:rPr lang="en-US" sz="1400" dirty="0" smtClean="0"/>
                        <a:t>All</a:t>
                      </a:r>
                      <a:endParaRPr lang="en-US" sz="1400" dirty="0"/>
                    </a:p>
                  </a:txBody>
                  <a:tcPr marT="34290" marB="34290"/>
                </a:tc>
              </a:tr>
              <a:tr h="480060">
                <a:tc>
                  <a:txBody>
                    <a:bodyPr/>
                    <a:lstStyle/>
                    <a:p>
                      <a:r>
                        <a:rPr lang="en-US" sz="1400" dirty="0" smtClean="0"/>
                        <a:t>Iran</a:t>
                      </a:r>
                      <a:endParaRPr lang="en-US" sz="1400" dirty="0"/>
                    </a:p>
                  </a:txBody>
                  <a:tcPr marT="34290" marB="34290"/>
                </a:tc>
                <a:tc>
                  <a:txBody>
                    <a:bodyPr/>
                    <a:lstStyle/>
                    <a:p>
                      <a:pPr>
                        <a:buFont typeface="Arial" pitchFamily="34" charset="0"/>
                        <a:buChar char="•"/>
                      </a:pPr>
                      <a:r>
                        <a:rPr lang="en-US" sz="1400" dirty="0" smtClean="0"/>
                        <a:t>Immigrant</a:t>
                      </a:r>
                    </a:p>
                    <a:p>
                      <a:pPr>
                        <a:buFont typeface="Arial" pitchFamily="34" charset="0"/>
                        <a:buChar char="•"/>
                      </a:pPr>
                      <a:r>
                        <a:rPr lang="en-US" sz="1400" dirty="0" smtClean="0"/>
                        <a:t>Non-Immigrant</a:t>
                      </a:r>
                      <a:r>
                        <a:rPr lang="en-US" sz="1400" baseline="0" dirty="0" smtClean="0"/>
                        <a:t> – Except F, M, J</a:t>
                      </a:r>
                      <a:endParaRPr lang="en-US" sz="1400" dirty="0"/>
                    </a:p>
                  </a:txBody>
                  <a:tcPr marT="34290" marB="34290"/>
                </a:tc>
              </a:tr>
              <a:tr h="685800">
                <a:tc>
                  <a:txBody>
                    <a:bodyPr/>
                    <a:lstStyle/>
                    <a:p>
                      <a:r>
                        <a:rPr lang="en-US" sz="1400" dirty="0" smtClean="0"/>
                        <a:t>Chad</a:t>
                      </a:r>
                    </a:p>
                    <a:p>
                      <a:r>
                        <a:rPr lang="en-US" sz="1400" dirty="0" smtClean="0"/>
                        <a:t>Libya</a:t>
                      </a:r>
                    </a:p>
                    <a:p>
                      <a:r>
                        <a:rPr lang="en-US" sz="1400" dirty="0" smtClean="0"/>
                        <a:t>Yemen</a:t>
                      </a:r>
                      <a:endParaRPr lang="en-US" sz="1400" dirty="0"/>
                    </a:p>
                  </a:txBody>
                  <a:tcPr marT="34290" marB="34290"/>
                </a:tc>
                <a:tc>
                  <a:txBody>
                    <a:bodyPr/>
                    <a:lstStyle/>
                    <a:p>
                      <a:pPr>
                        <a:buFont typeface="Arial" pitchFamily="34" charset="0"/>
                        <a:buChar char="•"/>
                      </a:pPr>
                      <a:r>
                        <a:rPr lang="en-US" sz="1400" dirty="0" smtClean="0"/>
                        <a:t>Immigrant</a:t>
                      </a:r>
                    </a:p>
                    <a:p>
                      <a:pPr>
                        <a:buFont typeface="Arial" pitchFamily="34" charset="0"/>
                        <a:buChar char="•"/>
                      </a:pPr>
                      <a:r>
                        <a:rPr lang="en-US" sz="1400" dirty="0" smtClean="0"/>
                        <a:t>B1/B2 Non-Immigrant</a:t>
                      </a:r>
                      <a:r>
                        <a:rPr lang="en-US" sz="1400" baseline="0" dirty="0" smtClean="0"/>
                        <a:t> </a:t>
                      </a:r>
                      <a:endParaRPr lang="en-US" sz="1400" dirty="0" smtClean="0"/>
                    </a:p>
                  </a:txBody>
                  <a:tcPr marT="34290" marB="34290"/>
                </a:tc>
              </a:tr>
              <a:tr h="278130">
                <a:tc>
                  <a:txBody>
                    <a:bodyPr/>
                    <a:lstStyle/>
                    <a:p>
                      <a:r>
                        <a:rPr lang="en-US" sz="1400" dirty="0" smtClean="0"/>
                        <a:t>Somalia</a:t>
                      </a:r>
                      <a:endParaRPr lang="en-US" sz="1400" dirty="0"/>
                    </a:p>
                  </a:txBody>
                  <a:tcPr marT="34290" marB="34290"/>
                </a:tc>
                <a:tc>
                  <a:txBody>
                    <a:bodyPr/>
                    <a:lstStyle/>
                    <a:p>
                      <a:pPr>
                        <a:buFont typeface="Arial" pitchFamily="34" charset="0"/>
                        <a:buChar char="•"/>
                      </a:pPr>
                      <a:r>
                        <a:rPr lang="en-US" sz="1400" dirty="0" smtClean="0"/>
                        <a:t>Immigrant</a:t>
                      </a:r>
                      <a:endParaRPr lang="en-US" sz="1400" dirty="0"/>
                    </a:p>
                  </a:txBody>
                  <a:tcPr marT="34290" marB="34290"/>
                </a:tc>
              </a:tr>
              <a:tr h="480060">
                <a:tc>
                  <a:txBody>
                    <a:bodyPr/>
                    <a:lstStyle/>
                    <a:p>
                      <a:r>
                        <a:rPr lang="en-US" sz="1400" dirty="0" smtClean="0"/>
                        <a:t>Venezuela</a:t>
                      </a:r>
                      <a:endParaRPr lang="en-US" sz="1400" dirty="0"/>
                    </a:p>
                  </a:txBody>
                  <a:tcPr marT="34290" marB="34290"/>
                </a:tc>
                <a:tc>
                  <a:txBody>
                    <a:bodyPr/>
                    <a:lstStyle/>
                    <a:p>
                      <a:pPr>
                        <a:buFont typeface="Arial" pitchFamily="34" charset="0"/>
                        <a:buChar char="•"/>
                      </a:pPr>
                      <a:r>
                        <a:rPr lang="en-US" sz="1400" dirty="0" smtClean="0"/>
                        <a:t>B1/B2 Non-Immigrant</a:t>
                      </a:r>
                      <a:r>
                        <a:rPr lang="en-US" sz="1400" baseline="0" dirty="0" smtClean="0"/>
                        <a:t> for government officials and their families</a:t>
                      </a:r>
                      <a:endParaRPr lang="en-US" sz="1400" dirty="0"/>
                    </a:p>
                  </a:txBody>
                  <a:tcPr marT="34290" marB="34290"/>
                </a:tc>
              </a:tr>
            </a:tbl>
          </a:graphicData>
        </a:graphic>
      </p:graphicFrame>
      <p:sp>
        <p:nvSpPr>
          <p:cNvPr id="4" name="Footer Placeholder 3"/>
          <p:cNvSpPr>
            <a:spLocks noGrp="1"/>
          </p:cNvSpPr>
          <p:nvPr>
            <p:ph type="ftr" sz="quarter" idx="11"/>
          </p:nvPr>
        </p:nvSpPr>
        <p:spPr/>
        <p:txBody>
          <a:bodyPr/>
          <a:lstStyle/>
          <a:p>
            <a:pPr>
              <a:defRPr/>
            </a:pPr>
            <a:r>
              <a:rPr lang="en-US"/>
              <a:t>www.miracoalition.org</a:t>
            </a:r>
          </a:p>
        </p:txBody>
      </p:sp>
      <p:sp>
        <p:nvSpPr>
          <p:cNvPr id="5" name="Slide Number Placeholder 4"/>
          <p:cNvSpPr>
            <a:spLocks noGrp="1"/>
          </p:cNvSpPr>
          <p:nvPr>
            <p:ph type="sldNum" sz="quarter" idx="12"/>
          </p:nvPr>
        </p:nvSpPr>
        <p:spPr/>
        <p:txBody>
          <a:bodyPr/>
          <a:lstStyle/>
          <a:p>
            <a:pPr>
              <a:defRPr/>
            </a:pPr>
            <a:fld id="{1229E09B-74B4-42EC-AA91-529B0CDA1164}" type="slidenum">
              <a:rPr lang="en-US" smtClean="0"/>
              <a:pPr>
                <a:defRPr/>
              </a:pPr>
              <a:t>76</a:t>
            </a:fld>
            <a:endParaRPr lang="en-US"/>
          </a:p>
        </p:txBody>
      </p:sp>
      <p:pic>
        <p:nvPicPr>
          <p:cNvPr id="7"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6501230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Ban – Exceptions</a:t>
            </a:r>
            <a:endParaRPr lang="en-US" dirty="0"/>
          </a:p>
        </p:txBody>
      </p:sp>
      <p:sp>
        <p:nvSpPr>
          <p:cNvPr id="2" name="Content Placeholder 1"/>
          <p:cNvSpPr>
            <a:spLocks noGrp="1"/>
          </p:cNvSpPr>
          <p:nvPr>
            <p:ph idx="1"/>
          </p:nvPr>
        </p:nvSpPr>
        <p:spPr/>
        <p:txBody>
          <a:bodyPr/>
          <a:lstStyle/>
          <a:p>
            <a:r>
              <a:rPr lang="en-US" dirty="0" smtClean="0"/>
              <a:t>LPRs</a:t>
            </a:r>
          </a:p>
          <a:p>
            <a:r>
              <a:rPr lang="en-US" dirty="0" smtClean="0"/>
              <a:t>Admitted or paroled</a:t>
            </a:r>
          </a:p>
          <a:p>
            <a:r>
              <a:rPr lang="en-US" dirty="0" smtClean="0"/>
              <a:t>Diplomats</a:t>
            </a:r>
          </a:p>
          <a:p>
            <a:r>
              <a:rPr lang="en-US" dirty="0" smtClean="0"/>
              <a:t>Already granted asylum</a:t>
            </a: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 Ban – Waivers</a:t>
            </a:r>
            <a:endParaRPr lang="en-US" dirty="0"/>
          </a:p>
        </p:txBody>
      </p:sp>
      <p:sp>
        <p:nvSpPr>
          <p:cNvPr id="2" name="Content Placeholder 1"/>
          <p:cNvSpPr>
            <a:spLocks noGrp="1"/>
          </p:cNvSpPr>
          <p:nvPr>
            <p:ph idx="1"/>
          </p:nvPr>
        </p:nvSpPr>
        <p:spPr/>
        <p:txBody>
          <a:bodyPr>
            <a:normAutofit fontScale="92500" lnSpcReduction="10000"/>
          </a:bodyPr>
          <a:lstStyle/>
          <a:p>
            <a:pPr lvl="0"/>
            <a:r>
              <a:rPr lang="en-US" sz="2200" dirty="0" smtClean="0"/>
              <a:t>Previously admitted for continuous work, study, or other reason</a:t>
            </a:r>
          </a:p>
          <a:p>
            <a:pPr lvl="0"/>
            <a:r>
              <a:rPr lang="en-US" sz="2200" dirty="0" smtClean="0"/>
              <a:t>Previously established significant contacts</a:t>
            </a:r>
          </a:p>
          <a:p>
            <a:pPr lvl="0"/>
            <a:r>
              <a:rPr lang="en-US" sz="2200" dirty="0" smtClean="0"/>
              <a:t>Significant business or professional obligations</a:t>
            </a:r>
          </a:p>
          <a:p>
            <a:pPr lvl="0"/>
            <a:r>
              <a:rPr lang="en-US" sz="2200" dirty="0" smtClean="0"/>
              <a:t>Close family member (spouse, child, or parent) and undue hardship</a:t>
            </a:r>
          </a:p>
          <a:p>
            <a:pPr lvl="0"/>
            <a:r>
              <a:rPr lang="en-US" sz="2200" dirty="0" smtClean="0"/>
              <a:t>Infant, adoptee, or medical necessity</a:t>
            </a:r>
          </a:p>
          <a:p>
            <a:pPr lvl="0"/>
            <a:r>
              <a:rPr lang="en-US" sz="2200" dirty="0" smtClean="0"/>
              <a:t>Employed by on behalf of the US</a:t>
            </a:r>
          </a:p>
          <a:p>
            <a:pPr lvl="0"/>
            <a:r>
              <a:rPr lang="en-US" sz="2200" dirty="0" smtClean="0"/>
              <a:t>Canadian permanent resident applying in Canada</a:t>
            </a:r>
          </a:p>
          <a:p>
            <a:pPr lvl="0"/>
            <a:r>
              <a:rPr lang="en-US" sz="2200" dirty="0" smtClean="0"/>
              <a:t>International organization</a:t>
            </a:r>
          </a:p>
          <a:p>
            <a:pPr lvl="0"/>
            <a:r>
              <a:rPr lang="en-US" sz="2200" dirty="0" smtClean="0"/>
              <a:t>US-sponsored exchange visitor</a:t>
            </a:r>
          </a:p>
          <a:p>
            <a:pPr lvl="0"/>
            <a:r>
              <a:rPr lang="en-US" sz="2200" dirty="0" smtClean="0"/>
              <a:t>Traveling at the request of the US</a:t>
            </a:r>
          </a:p>
          <a:p>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1428750"/>
            <a:ext cx="7886700" cy="2414588"/>
          </a:xfrm>
        </p:spPr>
        <p:txBody>
          <a:bodyPr>
            <a:normAutofit fontScale="90000"/>
          </a:bodyPr>
          <a:lstStyle/>
          <a:p>
            <a:pPr algn="ctr"/>
            <a:r>
              <a:rPr lang="en-US" sz="6000" dirty="0"/>
              <a:t>What To Do When Confronted By Law Enforcement</a:t>
            </a:r>
          </a:p>
        </p:txBody>
      </p:sp>
      <p:pic>
        <p:nvPicPr>
          <p:cNvPr id="3"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355290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Older </a:t>
            </a:r>
            <a:r>
              <a:rPr lang="en-US" dirty="0" err="1"/>
              <a:t>Greencards</a:t>
            </a:r>
            <a:endParaRPr lang="en-US" dirty="0"/>
          </a:p>
        </p:txBody>
      </p:sp>
      <p:sp>
        <p:nvSpPr>
          <p:cNvPr id="25604" name="Footer Placeholder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t>www.miracoalition.org</a:t>
            </a:r>
          </a:p>
        </p:txBody>
      </p:sp>
      <p:sp>
        <p:nvSpPr>
          <p:cNvPr id="5" name="Slide Number Placeholder 4"/>
          <p:cNvSpPr>
            <a:spLocks noGrp="1"/>
          </p:cNvSpPr>
          <p:nvPr>
            <p:ph type="sldNum" sz="quarter" idx="12"/>
          </p:nvPr>
        </p:nvSpPr>
        <p:spPr/>
        <p:txBody>
          <a:bodyPr/>
          <a:lstStyle/>
          <a:p>
            <a:pPr>
              <a:defRPr/>
            </a:pPr>
            <a:fld id="{8BAA6673-9056-470F-856A-0098A501A9FD}" type="slidenum">
              <a:rPr lang="en-US" smtClean="0"/>
              <a:pPr>
                <a:defRPr/>
              </a:pPr>
              <a:t>8</a:t>
            </a:fld>
            <a:endParaRPr lang="en-US"/>
          </a:p>
        </p:txBody>
      </p:sp>
      <p:pic>
        <p:nvPicPr>
          <p:cNvPr id="3074" name="Picture 2" descr="Image result for permanent resident card image"/>
          <p:cNvPicPr>
            <a:picLocks noChangeAspect="1" noChangeArrowheads="1"/>
          </p:cNvPicPr>
          <p:nvPr/>
        </p:nvPicPr>
        <p:blipFill>
          <a:blip r:embed="rId2" cstate="print"/>
          <a:srcRect/>
          <a:stretch>
            <a:fillRect/>
          </a:stretch>
        </p:blipFill>
        <p:spPr bwMode="auto">
          <a:xfrm>
            <a:off x="4572000" y="895350"/>
            <a:ext cx="3865204" cy="2343150"/>
          </a:xfrm>
          <a:prstGeom prst="rect">
            <a:avLst/>
          </a:prstGeom>
          <a:noFill/>
        </p:spPr>
      </p:pic>
      <p:pic>
        <p:nvPicPr>
          <p:cNvPr id="3076" name="Picture 4" descr="Image result for permanent resident card image"/>
          <p:cNvPicPr>
            <a:picLocks noChangeAspect="1" noChangeArrowheads="1"/>
          </p:cNvPicPr>
          <p:nvPr/>
        </p:nvPicPr>
        <p:blipFill>
          <a:blip r:embed="rId3" cstate="print"/>
          <a:srcRect/>
          <a:stretch>
            <a:fillRect/>
          </a:stretch>
        </p:blipFill>
        <p:spPr bwMode="auto">
          <a:xfrm>
            <a:off x="685800" y="2495550"/>
            <a:ext cx="3981211" cy="2285999"/>
          </a:xfrm>
          <a:prstGeom prst="rect">
            <a:avLst/>
          </a:prstGeom>
          <a:noFill/>
        </p:spPr>
      </p:pic>
      <p:pic>
        <p:nvPicPr>
          <p:cNvPr id="7" name="Picture 2" descr="K:\MIRA Templates &amp; Logos\MIRA Logos - USE US\MIRA-stateoutline.png"/>
          <p:cNvPicPr>
            <a:picLocks noChangeAspect="1" noChangeArrowheads="1"/>
          </p:cNvPicPr>
          <p:nvPr/>
        </p:nvPicPr>
        <p:blipFill>
          <a:blip r:embed="rId4"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6681021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My Rights if Law Enforcement Confronts Me</a:t>
            </a:r>
          </a:p>
        </p:txBody>
      </p:sp>
      <p:sp>
        <p:nvSpPr>
          <p:cNvPr id="3" name="Content Placeholder 2"/>
          <p:cNvSpPr>
            <a:spLocks noGrp="1"/>
          </p:cNvSpPr>
          <p:nvPr>
            <p:ph idx="1"/>
          </p:nvPr>
        </p:nvSpPr>
        <p:spPr/>
        <p:txBody>
          <a:bodyPr>
            <a:normAutofit lnSpcReduction="10000"/>
          </a:bodyPr>
          <a:lstStyle/>
          <a:p>
            <a:r>
              <a:rPr lang="en-US" dirty="0"/>
              <a:t>Regardless of whether you have status or not, you have basic rights under the U.S. Constitution, no matter who is President of the United States.</a:t>
            </a:r>
          </a:p>
          <a:p>
            <a:r>
              <a:rPr lang="en-US" dirty="0"/>
              <a:t>Be familiar with these rights and be comfortable asserting them so that your rights can be protected.</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698975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Law Enforcement Comes to my Home?</a:t>
            </a:r>
          </a:p>
        </p:txBody>
      </p:sp>
      <p:sp>
        <p:nvSpPr>
          <p:cNvPr id="3" name="Content Placeholder 2"/>
          <p:cNvSpPr>
            <a:spLocks noGrp="1"/>
          </p:cNvSpPr>
          <p:nvPr>
            <p:ph idx="1"/>
          </p:nvPr>
        </p:nvSpPr>
        <p:spPr/>
        <p:txBody>
          <a:bodyPr>
            <a:normAutofit fontScale="92500" lnSpcReduction="20000"/>
          </a:bodyPr>
          <a:lstStyle/>
          <a:p>
            <a:r>
              <a:rPr lang="en-US" dirty="0"/>
              <a:t>You do </a:t>
            </a:r>
            <a:r>
              <a:rPr lang="en-US" u="sng" dirty="0"/>
              <a:t>not</a:t>
            </a:r>
            <a:r>
              <a:rPr lang="en-US" dirty="0"/>
              <a:t> need to open the door unless the officer provides you with a </a:t>
            </a:r>
            <a:r>
              <a:rPr lang="en-US" b="1" dirty="0"/>
              <a:t>court warrant</a:t>
            </a:r>
            <a:r>
              <a:rPr lang="en-US" dirty="0"/>
              <a:t>.</a:t>
            </a:r>
          </a:p>
          <a:p>
            <a:pPr lvl="1"/>
            <a:r>
              <a:rPr lang="en-US" u="sng" dirty="0"/>
              <a:t>Do not</a:t>
            </a:r>
            <a:r>
              <a:rPr lang="en-US" dirty="0"/>
              <a:t> open the door.</a:t>
            </a:r>
          </a:p>
          <a:p>
            <a:pPr lvl="1"/>
            <a:r>
              <a:rPr lang="en-US" dirty="0"/>
              <a:t>Slide your “Know Your Rights” card under the door.</a:t>
            </a:r>
          </a:p>
          <a:p>
            <a:pPr lvl="1"/>
            <a:r>
              <a:rPr lang="en-US" dirty="0"/>
              <a:t>Ask to see a signed warrant from a </a:t>
            </a:r>
            <a:r>
              <a:rPr lang="en-US" b="1" dirty="0"/>
              <a:t>judge</a:t>
            </a:r>
            <a:r>
              <a:rPr lang="en-US" dirty="0"/>
              <a:t>.</a:t>
            </a:r>
          </a:p>
          <a:p>
            <a:pPr lvl="1"/>
            <a:r>
              <a:rPr lang="en-US" dirty="0"/>
              <a:t>Look at the warrant carefully to make sure it is signed by a judge.</a:t>
            </a:r>
          </a:p>
          <a:p>
            <a:pPr lvl="1"/>
            <a:r>
              <a:rPr lang="en-US" dirty="0"/>
              <a:t>Call an attorney.</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5954529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14400" y="626269"/>
            <a:ext cx="7772400" cy="457200"/>
          </a:xfrm>
        </p:spPr>
        <p:txBody>
          <a:bodyPr>
            <a:normAutofit fontScale="90000"/>
          </a:bodyPr>
          <a:lstStyle/>
          <a:p>
            <a:r>
              <a:rPr lang="en-US" dirty="0"/>
              <a:t>Judicial Warrant - Signed by a Judge</a:t>
            </a:r>
            <a:r>
              <a:rPr lang="en-US" sz="3400" dirty="0"/>
              <a:t> </a:t>
            </a:r>
          </a:p>
        </p:txBody>
      </p:sp>
      <p:pic>
        <p:nvPicPr>
          <p:cNvPr id="64514" name="Content Placeholder 5"/>
          <p:cNvPicPr>
            <a:picLocks noGrp="1" noChangeAspect="1"/>
          </p:cNvPicPr>
          <p:nvPr>
            <p:ph idx="1"/>
          </p:nvPr>
        </p:nvPicPr>
        <p:blipFill>
          <a:blip r:embed="rId3" cstate="print"/>
          <a:stretch>
            <a:fillRect/>
          </a:stretch>
        </p:blipFill>
        <p:spPr>
          <a:xfrm>
            <a:off x="1856740" y="1200150"/>
            <a:ext cx="5430520" cy="3394075"/>
          </a:xfrm>
        </p:spPr>
      </p:pic>
      <p:sp>
        <p:nvSpPr>
          <p:cNvPr id="64515" name="Slide Number Placeholder 2"/>
          <p:cNvSpPr>
            <a:spLocks noGrp="1"/>
          </p:cNvSpPr>
          <p:nvPr>
            <p:ph type="sldNum" sz="quarter" idx="12"/>
          </p:nvPr>
        </p:nvSpPr>
        <p:spPr bwMode="auto">
          <a:ln>
            <a:round/>
            <a:headEnd/>
            <a:tailEnd/>
          </a:ln>
        </p:spPr>
        <p:txBody>
          <a:bodyPr/>
          <a:lstStyle/>
          <a:p>
            <a:fld id="{B97E9E95-D261-4E09-8DE9-DE46F31488EC}" type="slidenum">
              <a:rPr lang="en-US"/>
              <a:pPr/>
              <a:t>82</a:t>
            </a:fld>
            <a:endParaRPr lang="en-US"/>
          </a:p>
        </p:txBody>
      </p:sp>
      <p:pic>
        <p:nvPicPr>
          <p:cNvPr id="5" name="Picture 2" descr="K:\MIRA Templates &amp; Logos\MIRA Logos - USE US\MIRA-stateoutline.png"/>
          <p:cNvPicPr>
            <a:picLocks noChangeAspect="1" noChangeArrowheads="1"/>
          </p:cNvPicPr>
          <p:nvPr/>
        </p:nvPicPr>
        <p:blipFill>
          <a:blip r:embed="rId4" cstate="print"/>
          <a:srcRect/>
          <a:stretch>
            <a:fillRect/>
          </a:stretch>
        </p:blipFill>
        <p:spPr bwMode="auto">
          <a:xfrm>
            <a:off x="7010400" y="3867150"/>
            <a:ext cx="1816611" cy="979724"/>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09600" y="514350"/>
            <a:ext cx="7772400" cy="503635"/>
          </a:xfrm>
        </p:spPr>
        <p:txBody>
          <a:bodyPr>
            <a:normAutofit fontScale="90000"/>
          </a:bodyPr>
          <a:lstStyle/>
          <a:p>
            <a:r>
              <a:rPr lang="en-US" dirty="0"/>
              <a:t>Arrest Warrant- </a:t>
            </a:r>
            <a:r>
              <a:rPr lang="en-US" u="sng" dirty="0"/>
              <a:t>Not</a:t>
            </a:r>
            <a:r>
              <a:rPr lang="en-US" dirty="0"/>
              <a:t> Signed by </a:t>
            </a:r>
            <a:r>
              <a:rPr lang="en-US" dirty="0" smtClean="0"/>
              <a:t>a Judge</a:t>
            </a:r>
            <a:r>
              <a:rPr lang="en-US" sz="3400" dirty="0" smtClean="0"/>
              <a:t> </a:t>
            </a:r>
            <a:endParaRPr lang="en-US" sz="3400" dirty="0"/>
          </a:p>
        </p:txBody>
      </p:sp>
      <p:pic>
        <p:nvPicPr>
          <p:cNvPr id="66562" name="Picture 7"/>
          <p:cNvPicPr>
            <a:picLocks noChangeAspect="1"/>
          </p:cNvPicPr>
          <p:nvPr/>
        </p:nvPicPr>
        <p:blipFill>
          <a:blip r:embed="rId3" cstate="print"/>
          <a:srcRect/>
          <a:stretch>
            <a:fillRect/>
          </a:stretch>
        </p:blipFill>
        <p:spPr bwMode="auto">
          <a:xfrm>
            <a:off x="-76200" y="971550"/>
            <a:ext cx="9220200" cy="4057110"/>
          </a:xfrm>
          <a:prstGeom prst="rect">
            <a:avLst/>
          </a:prstGeom>
          <a:noFill/>
          <a:ln w="9525">
            <a:noFill/>
            <a:miter lim="800000"/>
            <a:headEnd/>
            <a:tailEnd/>
          </a:ln>
        </p:spPr>
      </p:pic>
      <p:pic>
        <p:nvPicPr>
          <p:cNvPr id="4" name="Picture 2" descr="K:\MIRA Templates &amp; Logos\MIRA Logos - USE US\MIRA-stateoutline.png"/>
          <p:cNvPicPr>
            <a:picLocks noChangeAspect="1" noChangeArrowheads="1"/>
          </p:cNvPicPr>
          <p:nvPr/>
        </p:nvPicPr>
        <p:blipFill>
          <a:blip r:embed="rId4" cstate="print"/>
          <a:srcRect/>
          <a:stretch>
            <a:fillRect/>
          </a:stretch>
        </p:blipFill>
        <p:spPr bwMode="auto">
          <a:xfrm>
            <a:off x="7010400" y="3867150"/>
            <a:ext cx="1816611" cy="979724"/>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Law Enforcement Comes to my Home?</a:t>
            </a:r>
          </a:p>
        </p:txBody>
      </p:sp>
      <p:sp>
        <p:nvSpPr>
          <p:cNvPr id="3" name="Content Placeholder 2"/>
          <p:cNvSpPr>
            <a:spLocks noGrp="1"/>
          </p:cNvSpPr>
          <p:nvPr>
            <p:ph idx="1"/>
          </p:nvPr>
        </p:nvSpPr>
        <p:spPr/>
        <p:txBody>
          <a:bodyPr>
            <a:normAutofit fontScale="92500" lnSpcReduction="20000"/>
          </a:bodyPr>
          <a:lstStyle/>
          <a:p>
            <a:r>
              <a:rPr lang="en-US" b="1" u="sng" dirty="0"/>
              <a:t>You do not have to let ICE or other law enforcement into your home without a signed warrant from a judge.</a:t>
            </a:r>
          </a:p>
          <a:p>
            <a:r>
              <a:rPr lang="en-US" dirty="0"/>
              <a:t>If you allow ICE into your home, they can look for your passport as evidence that you are not a U.S. citizen.</a:t>
            </a:r>
          </a:p>
          <a:p>
            <a:r>
              <a:rPr lang="en-US" dirty="0"/>
              <a:t>If ICE officers find evidence in your home, they can use the evidence against you.</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2951743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Law Enforcement Confronts me in Public?</a:t>
            </a:r>
          </a:p>
        </p:txBody>
      </p:sp>
      <p:sp>
        <p:nvSpPr>
          <p:cNvPr id="3" name="Content Placeholder 2"/>
          <p:cNvSpPr>
            <a:spLocks noGrp="1"/>
          </p:cNvSpPr>
          <p:nvPr>
            <p:ph idx="1"/>
          </p:nvPr>
        </p:nvSpPr>
        <p:spPr/>
        <p:txBody>
          <a:bodyPr>
            <a:normAutofit fontScale="92500" lnSpcReduction="20000"/>
          </a:bodyPr>
          <a:lstStyle/>
          <a:p>
            <a:r>
              <a:rPr lang="en-US" dirty="0"/>
              <a:t>Stay calm. Do not run or resist arrest.</a:t>
            </a:r>
          </a:p>
          <a:p>
            <a:r>
              <a:rPr lang="en-US" dirty="0"/>
              <a:t>Keep your hands where they officer can see them. Do not get upset or agitated.</a:t>
            </a:r>
          </a:p>
          <a:p>
            <a:r>
              <a:rPr lang="en-US" dirty="0"/>
              <a:t>Ask if you are under arrest or free to leave. If you are free to leave, </a:t>
            </a:r>
            <a:r>
              <a:rPr lang="en-US" b="1" dirty="0"/>
              <a:t>ask to leave</a:t>
            </a:r>
            <a:r>
              <a:rPr lang="en-US" dirty="0"/>
              <a:t>.</a:t>
            </a:r>
          </a:p>
          <a:p>
            <a:r>
              <a:rPr lang="en-US" dirty="0"/>
              <a:t>You have the right to remain silent. </a:t>
            </a:r>
            <a:r>
              <a:rPr lang="en-US" b="1" dirty="0"/>
              <a:t>Say you want to remain silent</a:t>
            </a:r>
            <a:r>
              <a:rPr lang="en-US" dirty="0"/>
              <a:t>.</a:t>
            </a:r>
          </a:p>
          <a:p>
            <a:r>
              <a:rPr lang="en-US" dirty="0"/>
              <a:t>You have a right to an attorney. </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1543077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have the Right to Remain Silent!</a:t>
            </a:r>
          </a:p>
        </p:txBody>
      </p:sp>
      <p:sp>
        <p:nvSpPr>
          <p:cNvPr id="3" name="Content Placeholder 2"/>
          <p:cNvSpPr>
            <a:spLocks noGrp="1"/>
          </p:cNvSpPr>
          <p:nvPr>
            <p:ph idx="1"/>
          </p:nvPr>
        </p:nvSpPr>
        <p:spPr/>
        <p:txBody>
          <a:bodyPr/>
          <a:lstStyle/>
          <a:p>
            <a:r>
              <a:rPr lang="en-US" dirty="0"/>
              <a:t>You </a:t>
            </a:r>
            <a:r>
              <a:rPr lang="en-US" b="1" dirty="0"/>
              <a:t>DO NOT</a:t>
            </a:r>
            <a:r>
              <a:rPr lang="en-US" dirty="0"/>
              <a:t> have to answer questions, even simple ones about where you are from.</a:t>
            </a:r>
          </a:p>
          <a:p>
            <a:r>
              <a:rPr lang="en-US" dirty="0"/>
              <a:t>Say you want to remain silent.</a:t>
            </a:r>
          </a:p>
          <a:p>
            <a:r>
              <a:rPr lang="en-US" dirty="0"/>
              <a:t>Ask to call a lawyer.</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30789816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be Deported?</a:t>
            </a:r>
          </a:p>
        </p:txBody>
      </p:sp>
      <p:sp>
        <p:nvSpPr>
          <p:cNvPr id="3" name="Content Placeholder 2"/>
          <p:cNvSpPr>
            <a:spLocks noGrp="1"/>
          </p:cNvSpPr>
          <p:nvPr>
            <p:ph idx="1"/>
          </p:nvPr>
        </p:nvSpPr>
        <p:spPr/>
        <p:txBody>
          <a:bodyPr>
            <a:normAutofit fontScale="92500" lnSpcReduction="20000"/>
          </a:bodyPr>
          <a:lstStyle/>
          <a:p>
            <a:r>
              <a:rPr lang="en-US" dirty="0"/>
              <a:t>The only people who </a:t>
            </a:r>
            <a:r>
              <a:rPr lang="en-US" b="1" dirty="0"/>
              <a:t>cannot</a:t>
            </a:r>
            <a:r>
              <a:rPr lang="en-US" dirty="0"/>
              <a:t> ever be deported are U.S. citizens.</a:t>
            </a:r>
          </a:p>
          <a:p>
            <a:r>
              <a:rPr lang="en-US" dirty="0"/>
              <a:t>People with immigration status can lose that status if they commit certain crimes or violate their status.</a:t>
            </a:r>
          </a:p>
          <a:p>
            <a:r>
              <a:rPr lang="en-US" dirty="0"/>
              <a:t>ICE needs information about where you were born and where you are a citizen in order to place you into immigration court.</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350944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be Prepared?</a:t>
            </a:r>
          </a:p>
        </p:txBody>
      </p:sp>
      <p:sp>
        <p:nvSpPr>
          <p:cNvPr id="3" name="Content Placeholder 2"/>
          <p:cNvSpPr>
            <a:spLocks noGrp="1"/>
          </p:cNvSpPr>
          <p:nvPr>
            <p:ph idx="1"/>
          </p:nvPr>
        </p:nvSpPr>
        <p:spPr/>
        <p:txBody>
          <a:bodyPr>
            <a:normAutofit fontScale="85000" lnSpcReduction="20000"/>
          </a:bodyPr>
          <a:lstStyle/>
          <a:p>
            <a:r>
              <a:rPr lang="en-US" dirty="0"/>
              <a:t>Know your rights in case an officer asks you questions or comes to your home.</a:t>
            </a:r>
          </a:p>
          <a:p>
            <a:r>
              <a:rPr lang="en-US" dirty="0"/>
              <a:t>Memorize phone numbers for your family members and/or an attorney/organization that you trust. </a:t>
            </a:r>
            <a:r>
              <a:rPr lang="en-US" b="1" dirty="0"/>
              <a:t>You might only be able to make one phone call while detained!</a:t>
            </a:r>
          </a:p>
          <a:p>
            <a:r>
              <a:rPr lang="en-US" dirty="0"/>
              <a:t>Think of a U.S. citizen or someone with immigration status that you trust who can pay bond if you are granted one by an immigration judge.</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608615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be Prepared?</a:t>
            </a:r>
          </a:p>
        </p:txBody>
      </p:sp>
      <p:sp>
        <p:nvSpPr>
          <p:cNvPr id="3" name="Content Placeholder 2"/>
          <p:cNvSpPr>
            <a:spLocks noGrp="1"/>
          </p:cNvSpPr>
          <p:nvPr>
            <p:ph idx="1"/>
          </p:nvPr>
        </p:nvSpPr>
        <p:spPr/>
        <p:txBody>
          <a:bodyPr>
            <a:noAutofit/>
          </a:bodyPr>
          <a:lstStyle/>
          <a:p>
            <a:r>
              <a:rPr lang="en-US" sz="2200" dirty="0"/>
              <a:t>Make sure all information and emergency contacts are up to date at your children’s school(s), including who can and cannot pick up your children.</a:t>
            </a:r>
          </a:p>
          <a:p>
            <a:r>
              <a:rPr lang="en-US" sz="2200" dirty="0"/>
              <a:t>Create a sheet of emergency numbers and contact information and a file of important documents so that you, your family or your emergency contact person can easily access them.</a:t>
            </a:r>
          </a:p>
          <a:p>
            <a:r>
              <a:rPr lang="en-US" sz="2200" dirty="0"/>
              <a:t>Complete a caregiver’s authorization affidavit so another adult can care for your children.</a:t>
            </a:r>
          </a:p>
          <a:p>
            <a:r>
              <a:rPr lang="en-US" sz="2200" dirty="0"/>
              <a:t>Designate and document someone you trust with Power of Attorney to make financial, legal or childcare decisions in your absence.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Most Recent </a:t>
            </a:r>
            <a:r>
              <a:rPr lang="en-US" dirty="0" err="1" smtClean="0"/>
              <a:t>Greencard</a:t>
            </a:r>
            <a:endParaRPr lang="en-US" dirty="0"/>
          </a:p>
        </p:txBody>
      </p:sp>
      <p:pic>
        <p:nvPicPr>
          <p:cNvPr id="1026" name="Picture 2" descr="C:\Users\Federal Policy\Desktop\us-green-card44871d.JPG"/>
          <p:cNvPicPr>
            <a:picLocks noChangeAspect="1" noChangeArrowheads="1"/>
          </p:cNvPicPr>
          <p:nvPr/>
        </p:nvPicPr>
        <p:blipFill>
          <a:blip r:embed="rId2" cstate="print"/>
          <a:srcRect/>
          <a:stretch>
            <a:fillRect/>
          </a:stretch>
        </p:blipFill>
        <p:spPr bwMode="auto">
          <a:xfrm>
            <a:off x="2133600" y="1123950"/>
            <a:ext cx="4800601" cy="3429000"/>
          </a:xfrm>
          <a:prstGeom prst="rect">
            <a:avLst/>
          </a:prstGeom>
          <a:noFill/>
        </p:spPr>
      </p:pic>
      <p:pic>
        <p:nvPicPr>
          <p:cNvPr id="4" name="Picture 2" descr="K:\MIRA Templates &amp; Logos\MIRA Logos - USE US\MIRA-stateoutline.png"/>
          <p:cNvPicPr>
            <a:picLocks noChangeAspect="1" noChangeArrowheads="1"/>
          </p:cNvPicPr>
          <p:nvPr/>
        </p:nvPicPr>
        <p:blipFill>
          <a:blip r:embed="rId3" cstate="print"/>
          <a:srcRect/>
          <a:stretch>
            <a:fillRect/>
          </a:stretch>
        </p:blipFill>
        <p:spPr bwMode="auto">
          <a:xfrm>
            <a:off x="7010400" y="3867150"/>
            <a:ext cx="1816611" cy="979724"/>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My Children?</a:t>
            </a:r>
          </a:p>
        </p:txBody>
      </p:sp>
      <p:sp>
        <p:nvSpPr>
          <p:cNvPr id="3" name="Content Placeholder 2"/>
          <p:cNvSpPr>
            <a:spLocks noGrp="1"/>
          </p:cNvSpPr>
          <p:nvPr>
            <p:ph idx="1"/>
          </p:nvPr>
        </p:nvSpPr>
        <p:spPr/>
        <p:txBody>
          <a:bodyPr>
            <a:normAutofit fontScale="77500" lnSpcReduction="20000"/>
          </a:bodyPr>
          <a:lstStyle/>
          <a:p>
            <a:r>
              <a:rPr lang="en-US" dirty="0"/>
              <a:t>Having a U.S. citizen child will not protect you from deportation.</a:t>
            </a:r>
          </a:p>
          <a:p>
            <a:r>
              <a:rPr lang="en-US" dirty="0"/>
              <a:t>ICE does detain entire families together in special detention facilities.</a:t>
            </a:r>
          </a:p>
          <a:p>
            <a:r>
              <a:rPr lang="en-US" dirty="0"/>
              <a:t>Undocumented children have a right to public education. The school should not be asking about immigration status.</a:t>
            </a:r>
          </a:p>
          <a:p>
            <a:pPr lvl="1"/>
            <a:r>
              <a:rPr lang="en-US" dirty="0"/>
              <a:t>If the school asks for a social security number when registering your child, leave the information blank. </a:t>
            </a:r>
            <a:r>
              <a:rPr lang="en-US" b="1" dirty="0"/>
              <a:t>Do not provide a fake number</a:t>
            </a:r>
            <a:r>
              <a:rPr lang="en-US" dirty="0"/>
              <a:t>.</a:t>
            </a:r>
          </a:p>
          <a:p>
            <a:pPr lvl="1"/>
            <a:endParaRPr lang="en-US" dirty="0"/>
          </a:p>
          <a:p>
            <a:pPr marL="457200" lvl="1" indent="0">
              <a:buNone/>
            </a:pPr>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7250155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1352550"/>
            <a:ext cx="7886700" cy="2414588"/>
          </a:xfrm>
        </p:spPr>
        <p:txBody>
          <a:bodyPr>
            <a:normAutofit/>
          </a:bodyPr>
          <a:lstStyle/>
          <a:p>
            <a:pPr algn="ctr"/>
            <a:r>
              <a:rPr lang="en-US" dirty="0"/>
              <a:t>What Happens if I am Detained?</a:t>
            </a:r>
          </a:p>
        </p:txBody>
      </p:sp>
      <p:pic>
        <p:nvPicPr>
          <p:cNvPr id="3"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18248311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Immigration Status do I Have?</a:t>
            </a:r>
          </a:p>
        </p:txBody>
      </p:sp>
      <p:sp>
        <p:nvSpPr>
          <p:cNvPr id="3" name="Content Placeholder 2"/>
          <p:cNvSpPr>
            <a:spLocks noGrp="1"/>
          </p:cNvSpPr>
          <p:nvPr>
            <p:ph idx="1"/>
          </p:nvPr>
        </p:nvSpPr>
        <p:spPr/>
        <p:txBody>
          <a:bodyPr>
            <a:normAutofit fontScale="70000" lnSpcReduction="20000"/>
          </a:bodyPr>
          <a:lstStyle/>
          <a:p>
            <a:r>
              <a:rPr lang="en-US" dirty="0"/>
              <a:t>It is important to understand whether you have immigration status or not.</a:t>
            </a:r>
          </a:p>
          <a:p>
            <a:r>
              <a:rPr lang="en-US" dirty="0"/>
              <a:t>Have you ever filed an application with immigration before?</a:t>
            </a:r>
          </a:p>
          <a:p>
            <a:r>
              <a:rPr lang="en-US" dirty="0"/>
              <a:t>Do you have a work card or a green card?</a:t>
            </a:r>
          </a:p>
          <a:p>
            <a:r>
              <a:rPr lang="en-US" dirty="0"/>
              <a:t>Have you ever been caught by immigration before? At the border?</a:t>
            </a:r>
          </a:p>
          <a:p>
            <a:r>
              <a:rPr lang="en-US" dirty="0"/>
              <a:t>Do you have an open court case?</a:t>
            </a:r>
          </a:p>
          <a:p>
            <a:r>
              <a:rPr lang="en-US" dirty="0"/>
              <a:t>Did you ever miss a court hearing?</a:t>
            </a:r>
          </a:p>
          <a:p>
            <a:r>
              <a:rPr lang="en-US" dirty="0"/>
              <a:t>Did you miss a scheduled interview?</a:t>
            </a:r>
          </a:p>
          <a:p>
            <a:r>
              <a:rPr lang="en-US" dirty="0"/>
              <a:t>Have you ever had any contact with immigration?</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42271104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I Have the Right to See an Immigration Judge?</a:t>
            </a:r>
          </a:p>
        </p:txBody>
      </p:sp>
      <p:sp>
        <p:nvSpPr>
          <p:cNvPr id="3" name="Content Placeholder 2"/>
          <p:cNvSpPr>
            <a:spLocks noGrp="1"/>
          </p:cNvSpPr>
          <p:nvPr>
            <p:ph idx="1"/>
          </p:nvPr>
        </p:nvSpPr>
        <p:spPr/>
        <p:txBody>
          <a:bodyPr>
            <a:normAutofit fontScale="85000" lnSpcReduction="20000"/>
          </a:bodyPr>
          <a:lstStyle/>
          <a:p>
            <a:r>
              <a:rPr lang="en-US" dirty="0"/>
              <a:t>If you have never seen an immigration judge before or have never been ordered deported at the border before, </a:t>
            </a:r>
            <a:r>
              <a:rPr lang="en-US" b="1" dirty="0"/>
              <a:t>you </a:t>
            </a:r>
            <a:r>
              <a:rPr lang="en-US" b="1" u="sng" dirty="0"/>
              <a:t>probably</a:t>
            </a:r>
            <a:r>
              <a:rPr lang="en-US" b="1" dirty="0"/>
              <a:t> have a right to see an immigration judge</a:t>
            </a:r>
            <a:r>
              <a:rPr lang="en-US" dirty="0"/>
              <a:t>.</a:t>
            </a:r>
          </a:p>
          <a:p>
            <a:r>
              <a:rPr lang="en-US" dirty="0"/>
              <a:t>In immigration court, you have the right to have an attorney represent you, but the attorney </a:t>
            </a:r>
            <a:r>
              <a:rPr lang="en-US" u="sng" dirty="0"/>
              <a:t>is not free</a:t>
            </a:r>
            <a:r>
              <a:rPr lang="en-US" dirty="0"/>
              <a:t>.</a:t>
            </a:r>
          </a:p>
          <a:p>
            <a:r>
              <a:rPr lang="en-US" dirty="0"/>
              <a:t>Ask for the legal services list of attorneys.</a:t>
            </a:r>
          </a:p>
          <a:p>
            <a:r>
              <a:rPr lang="en-US" dirty="0"/>
              <a:t>You have a right to apply for any forms of </a:t>
            </a:r>
            <a:endParaRPr lang="en-US" dirty="0" smtClean="0"/>
          </a:p>
          <a:p>
            <a:pPr>
              <a:buNone/>
            </a:pPr>
            <a:r>
              <a:rPr lang="en-US" dirty="0" smtClean="0"/>
              <a:t>	</a:t>
            </a:r>
            <a:r>
              <a:rPr lang="en-US" dirty="0" smtClean="0"/>
              <a:t>immigration </a:t>
            </a:r>
            <a:r>
              <a:rPr lang="en-US" dirty="0"/>
              <a:t>relief that you qualify for.</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28138386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I Have the Right to See an Immigration Judge?</a:t>
            </a:r>
          </a:p>
        </p:txBody>
      </p:sp>
      <p:sp>
        <p:nvSpPr>
          <p:cNvPr id="3" name="Content Placeholder 2"/>
          <p:cNvSpPr>
            <a:spLocks noGrp="1"/>
          </p:cNvSpPr>
          <p:nvPr>
            <p:ph idx="1"/>
          </p:nvPr>
        </p:nvSpPr>
        <p:spPr/>
        <p:txBody>
          <a:bodyPr>
            <a:normAutofit/>
          </a:bodyPr>
          <a:lstStyle/>
          <a:p>
            <a:r>
              <a:rPr lang="en-US" dirty="0"/>
              <a:t>If you have already been ordered deported by an immigration judge or at the border, you will </a:t>
            </a:r>
            <a:r>
              <a:rPr lang="en-US" u="sng" dirty="0"/>
              <a:t>not</a:t>
            </a:r>
            <a:r>
              <a:rPr lang="en-US" dirty="0"/>
              <a:t> automatically be able to see a judge.</a:t>
            </a:r>
          </a:p>
          <a:p>
            <a:r>
              <a:rPr lang="en-US" dirty="0"/>
              <a:t>You should speak with an experienced immigration attorney to get advice on your </a:t>
            </a:r>
            <a:r>
              <a:rPr lang="en-US" dirty="0" smtClean="0"/>
              <a:t>case.</a:t>
            </a:r>
            <a:endParaRPr lang="en-US" dirty="0"/>
          </a:p>
          <a:p>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909723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Ask for Bond if I am Detained?</a:t>
            </a:r>
          </a:p>
        </p:txBody>
      </p:sp>
      <p:sp>
        <p:nvSpPr>
          <p:cNvPr id="3" name="Content Placeholder 2"/>
          <p:cNvSpPr>
            <a:spLocks noGrp="1"/>
          </p:cNvSpPr>
          <p:nvPr>
            <p:ph idx="1"/>
          </p:nvPr>
        </p:nvSpPr>
        <p:spPr/>
        <p:txBody>
          <a:bodyPr>
            <a:normAutofit fontScale="70000" lnSpcReduction="20000"/>
          </a:bodyPr>
          <a:lstStyle/>
          <a:p>
            <a:r>
              <a:rPr lang="en-US" dirty="0"/>
              <a:t>Not everyone is eligible for a bond.</a:t>
            </a:r>
          </a:p>
          <a:p>
            <a:r>
              <a:rPr lang="en-US" dirty="0"/>
              <a:t>If you are granted bond, you </a:t>
            </a:r>
            <a:r>
              <a:rPr lang="en-US" u="sng" dirty="0"/>
              <a:t>cannot</a:t>
            </a:r>
            <a:r>
              <a:rPr lang="en-US" dirty="0"/>
              <a:t> miss a court appointment or you will be ordered deported.</a:t>
            </a:r>
          </a:p>
          <a:p>
            <a:r>
              <a:rPr lang="en-US" dirty="0"/>
              <a:t>Things that an immigration judge will look at in determining whether to grant a bond:</a:t>
            </a:r>
          </a:p>
          <a:p>
            <a:pPr lvl="1"/>
            <a:r>
              <a:rPr lang="en-US" dirty="0"/>
              <a:t>Family/community ties</a:t>
            </a:r>
          </a:p>
          <a:p>
            <a:pPr lvl="1"/>
            <a:r>
              <a:rPr lang="en-US" dirty="0"/>
              <a:t>Danger to the community</a:t>
            </a:r>
          </a:p>
          <a:p>
            <a:r>
              <a:rPr lang="en-US" dirty="0"/>
              <a:t>Bond is difficult, get assistance from an experienced attorney.</a:t>
            </a:r>
          </a:p>
          <a:p>
            <a:r>
              <a:rPr lang="en-US" dirty="0"/>
              <a:t>Start thinking of who you would ask to write letters </a:t>
            </a:r>
            <a:endParaRPr lang="en-US" dirty="0" smtClean="0"/>
          </a:p>
          <a:p>
            <a:pPr>
              <a:buNone/>
            </a:pPr>
            <a:r>
              <a:rPr lang="en-US" dirty="0" smtClean="0"/>
              <a:t>	</a:t>
            </a:r>
            <a:r>
              <a:rPr lang="en-US" dirty="0" smtClean="0"/>
              <a:t>supporting </a:t>
            </a:r>
            <a:r>
              <a:rPr lang="en-US" dirty="0"/>
              <a:t>your request for bond.</a:t>
            </a:r>
          </a:p>
          <a:p>
            <a:endParaRPr lang="en-US" dirty="0"/>
          </a:p>
          <a:p>
            <a:endParaRPr lang="en-US" dirty="0"/>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609504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Immigration Released Me – Now What?</a:t>
            </a:r>
          </a:p>
        </p:txBody>
      </p:sp>
      <p:sp>
        <p:nvSpPr>
          <p:cNvPr id="3" name="Content Placeholder 2"/>
          <p:cNvSpPr>
            <a:spLocks noGrp="1"/>
          </p:cNvSpPr>
          <p:nvPr>
            <p:ph idx="1"/>
          </p:nvPr>
        </p:nvSpPr>
        <p:spPr/>
        <p:txBody>
          <a:bodyPr>
            <a:normAutofit fontScale="77500" lnSpcReduction="20000"/>
          </a:bodyPr>
          <a:lstStyle/>
          <a:p>
            <a:r>
              <a:rPr lang="en-US" b="1" dirty="0"/>
              <a:t>Wait for a court date</a:t>
            </a:r>
          </a:p>
          <a:p>
            <a:pPr lvl="1"/>
            <a:r>
              <a:rPr lang="en-US" dirty="0"/>
              <a:t>In western MA, people could have court in either Boston, MA or Hartford, CT.</a:t>
            </a:r>
          </a:p>
          <a:p>
            <a:pPr lvl="1"/>
            <a:r>
              <a:rPr lang="en-US" dirty="0"/>
              <a:t>Some might have court dates in Texas or elsewhere, you can request to have the location of your case changed.</a:t>
            </a:r>
          </a:p>
          <a:p>
            <a:pPr lvl="1"/>
            <a:r>
              <a:rPr lang="en-US" dirty="0"/>
              <a:t>Call 1-800-898-7180 to check court date and location.</a:t>
            </a:r>
          </a:p>
          <a:p>
            <a:pPr lvl="1"/>
            <a:r>
              <a:rPr lang="en-US" dirty="0"/>
              <a:t>If you move, comply with requirements for the court and DHS.</a:t>
            </a:r>
          </a:p>
          <a:p>
            <a:r>
              <a:rPr lang="en-US" b="1" dirty="0"/>
              <a:t>Do NOT miss a court date. Missing a court date usually results in a deportation order.</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5357347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Immigration Released Me – Now What?</a:t>
            </a:r>
          </a:p>
        </p:txBody>
      </p:sp>
      <p:sp>
        <p:nvSpPr>
          <p:cNvPr id="3" name="Content Placeholder 2"/>
          <p:cNvSpPr>
            <a:spLocks noGrp="1"/>
          </p:cNvSpPr>
          <p:nvPr>
            <p:ph idx="1"/>
          </p:nvPr>
        </p:nvSpPr>
        <p:spPr/>
        <p:txBody>
          <a:bodyPr>
            <a:normAutofit fontScale="70000" lnSpcReduction="20000"/>
          </a:bodyPr>
          <a:lstStyle/>
          <a:p>
            <a:r>
              <a:rPr lang="en-US" b="1" dirty="0"/>
              <a:t>Reporting</a:t>
            </a:r>
          </a:p>
          <a:p>
            <a:pPr lvl="1"/>
            <a:r>
              <a:rPr lang="en-US" dirty="0"/>
              <a:t>Some people released by immigration will be required to report to ICE in person.</a:t>
            </a:r>
          </a:p>
          <a:p>
            <a:pPr lvl="1"/>
            <a:r>
              <a:rPr lang="en-US" dirty="0"/>
              <a:t>Those with a bracelet might have regular check-ins at their home.</a:t>
            </a:r>
          </a:p>
          <a:p>
            <a:endParaRPr lang="en-US" dirty="0"/>
          </a:p>
          <a:p>
            <a:r>
              <a:rPr lang="en-US" dirty="0"/>
              <a:t>Someone with reporting requirements or a bracelet should speak to a lawyer as soon as possible.</a:t>
            </a:r>
          </a:p>
          <a:p>
            <a:endParaRPr lang="en-US" dirty="0"/>
          </a:p>
          <a:p>
            <a:r>
              <a:rPr lang="en-US" u="sng" dirty="0"/>
              <a:t>Anyone</a:t>
            </a:r>
            <a:r>
              <a:rPr lang="en-US" dirty="0"/>
              <a:t> in immigration proceedings should consult </a:t>
            </a:r>
            <a:endParaRPr lang="en-US" dirty="0" smtClean="0"/>
          </a:p>
          <a:p>
            <a:pPr>
              <a:buNone/>
            </a:pPr>
            <a:r>
              <a:rPr lang="en-US" dirty="0" smtClean="0"/>
              <a:t>	</a:t>
            </a:r>
            <a:r>
              <a:rPr lang="en-US" dirty="0" smtClean="0"/>
              <a:t>with </a:t>
            </a:r>
            <a:r>
              <a:rPr lang="en-US" dirty="0"/>
              <a:t>an attorney as soon as possible.</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extLst>
      <p:ext uri="{BB962C8B-B14F-4D97-AF65-F5344CB8AC3E}">
        <p14:creationId xmlns:p14="http://schemas.microsoft.com/office/powerpoint/2010/main" xmlns="" val="42379338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Footer Placeholder 3"/>
          <p:cNvSpPr>
            <a:spLocks noGrp="1"/>
          </p:cNvSpPr>
          <p:nvPr>
            <p:ph type="ftr" sz="quarter" idx="11"/>
          </p:nvPr>
        </p:nvSpPr>
        <p:spPr bwMode="auto">
          <a:ln>
            <a:miter lim="800000"/>
            <a:headEnd/>
            <a:tailEnd/>
          </a:ln>
        </p:spPr>
        <p:txBody>
          <a:bodyPr wrap="square" lIns="91440" tIns="45720" rIns="91440" bIns="45720" numCol="1" anchor="t" anchorCtr="0" compatLnSpc="1">
            <a:prstTxWarp prst="textNoShape">
              <a:avLst/>
            </a:prstTxWarp>
          </a:bodyPr>
          <a:lstStyle/>
          <a:p>
            <a:pPr>
              <a:defRPr/>
            </a:pPr>
            <a:r>
              <a:rPr lang="en-US"/>
              <a:t>www.miracoalition.org</a:t>
            </a:r>
          </a:p>
        </p:txBody>
      </p:sp>
      <p:sp>
        <p:nvSpPr>
          <p:cNvPr id="1434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32BCAB1-F2F4-4F02-A2DF-77359AA7068E}" type="slidenum">
              <a:rPr lang="en-US"/>
              <a:pPr fontAlgn="base">
                <a:spcBef>
                  <a:spcPct val="0"/>
                </a:spcBef>
                <a:spcAft>
                  <a:spcPct val="0"/>
                </a:spcAft>
              </a:pPr>
              <a:t>98</a:t>
            </a:fld>
            <a:endParaRPr lang="en-US"/>
          </a:p>
        </p:txBody>
      </p:sp>
      <p:sp>
        <p:nvSpPr>
          <p:cNvPr id="27651" name="Title 7"/>
          <p:cNvSpPr>
            <a:spLocks noGrp="1"/>
          </p:cNvSpPr>
          <p:nvPr>
            <p:ph type="ctrTitle" idx="4294967295"/>
          </p:nvPr>
        </p:nvSpPr>
        <p:spPr>
          <a:xfrm>
            <a:off x="685800" y="1885950"/>
            <a:ext cx="7772400" cy="1373188"/>
          </a:xfrm>
        </p:spPr>
        <p:txBody>
          <a:bodyPr>
            <a:normAutofit/>
          </a:bodyPr>
          <a:lstStyle/>
          <a:p>
            <a:pPr fontAlgn="auto">
              <a:spcAft>
                <a:spcPts val="0"/>
              </a:spcAft>
              <a:defRPr/>
            </a:pPr>
            <a:r>
              <a:rPr lang="en-US" dirty="0" smtClean="0"/>
              <a:t>Other Rights</a:t>
            </a:r>
            <a:endParaRPr lang="en-US" dirty="0"/>
          </a:p>
        </p:txBody>
      </p:sp>
      <p:pic>
        <p:nvPicPr>
          <p:cNvPr id="5"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Rights</a:t>
            </a:r>
            <a:endParaRPr lang="en-US" dirty="0"/>
          </a:p>
        </p:txBody>
      </p:sp>
      <p:sp>
        <p:nvSpPr>
          <p:cNvPr id="3" name="Content Placeholder 2"/>
          <p:cNvSpPr>
            <a:spLocks noGrp="1"/>
          </p:cNvSpPr>
          <p:nvPr>
            <p:ph idx="1"/>
          </p:nvPr>
        </p:nvSpPr>
        <p:spPr/>
        <p:txBody>
          <a:bodyPr>
            <a:normAutofit fontScale="70000" lnSpcReduction="20000"/>
          </a:bodyPr>
          <a:lstStyle/>
          <a:p>
            <a:r>
              <a:rPr lang="en-US" sz="3600" u="sng" dirty="0" smtClean="0"/>
              <a:t>All</a:t>
            </a:r>
            <a:r>
              <a:rPr lang="en-US" sz="3600" dirty="0" smtClean="0"/>
              <a:t> students have a right to education free from unlawful discrimination and harassment, regardless of immigration status.</a:t>
            </a:r>
          </a:p>
          <a:p>
            <a:r>
              <a:rPr lang="en-US" sz="3600" dirty="0" smtClean="0"/>
              <a:t>Federal law prohibits schools from disclosing a student’s personally identifiable information without written consent.</a:t>
            </a:r>
          </a:p>
          <a:p>
            <a:pPr lvl="1"/>
            <a:r>
              <a:rPr lang="en-US" dirty="0" smtClean="0"/>
              <a:t>Exception for “directory information” (opt out).</a:t>
            </a:r>
          </a:p>
          <a:p>
            <a:r>
              <a:rPr lang="en-US" sz="3600" dirty="0" smtClean="0"/>
              <a:t>Generally, schools should not collect or maintain information relating to the immigration </a:t>
            </a:r>
            <a:endParaRPr lang="en-US" sz="3600" dirty="0" smtClean="0"/>
          </a:p>
          <a:p>
            <a:pPr>
              <a:buNone/>
            </a:pPr>
            <a:r>
              <a:rPr lang="en-US" sz="3600" dirty="0" smtClean="0"/>
              <a:t>	</a:t>
            </a:r>
            <a:r>
              <a:rPr lang="en-US" sz="3600" dirty="0" smtClean="0"/>
              <a:t>status </a:t>
            </a:r>
            <a:r>
              <a:rPr lang="en-US" sz="3600" dirty="0" smtClean="0"/>
              <a:t>of students or parents.</a:t>
            </a:r>
          </a:p>
        </p:txBody>
      </p:sp>
      <p:pic>
        <p:nvPicPr>
          <p:cNvPr id="4" name="Picture 2" descr="K:\MIRA Templates &amp; Logos\MIRA Logos - USE US\MIRA-stateoutline.png"/>
          <p:cNvPicPr>
            <a:picLocks noChangeAspect="1" noChangeArrowheads="1"/>
          </p:cNvPicPr>
          <p:nvPr/>
        </p:nvPicPr>
        <p:blipFill>
          <a:blip r:embed="rId2" cstate="print"/>
          <a:srcRect/>
          <a:stretch>
            <a:fillRect/>
          </a:stretch>
        </p:blipFill>
        <p:spPr bwMode="auto">
          <a:xfrm>
            <a:off x="7010400" y="3867150"/>
            <a:ext cx="1816611" cy="97972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3989</Words>
  <Application>Microsoft Office PowerPoint</Application>
  <PresentationFormat>On-screen Show (16:9)</PresentationFormat>
  <Paragraphs>780</Paragraphs>
  <Slides>107</Slides>
  <Notes>3</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Know Your Rights</vt:lpstr>
      <vt:lpstr>Agencies and Laws</vt:lpstr>
      <vt:lpstr>Non-immigrants</vt:lpstr>
      <vt:lpstr>Older Employment Authorization Document</vt:lpstr>
      <vt:lpstr>Most Recent EAD</vt:lpstr>
      <vt:lpstr>Current EAD</vt:lpstr>
      <vt:lpstr>Immigrants</vt:lpstr>
      <vt:lpstr>Older Greencards</vt:lpstr>
      <vt:lpstr>Most Recent Greencard</vt:lpstr>
      <vt:lpstr>Current Greencard</vt:lpstr>
      <vt:lpstr>Undocumented Immigrant</vt:lpstr>
      <vt:lpstr>OBTAINING A GREEN CARD </vt:lpstr>
      <vt:lpstr>Some Paths to a Green Card</vt:lpstr>
      <vt:lpstr>Family-Based Process</vt:lpstr>
      <vt:lpstr>Who can apply for whom?</vt:lpstr>
      <vt:lpstr>Immediate Relative</vt:lpstr>
      <vt:lpstr>Preference Categories</vt:lpstr>
      <vt:lpstr>Preference Categories</vt:lpstr>
      <vt:lpstr>Preference Categories</vt:lpstr>
      <vt:lpstr>Family-sponsored Immigration</vt:lpstr>
      <vt:lpstr>Violence Against Women Act (VAWA)</vt:lpstr>
      <vt:lpstr>Who is eligible to self-petition?</vt:lpstr>
      <vt:lpstr>Employer Sponsored Immigration</vt:lpstr>
      <vt:lpstr>5 Different Categories</vt:lpstr>
      <vt:lpstr>5 Categories (cont.)</vt:lpstr>
      <vt:lpstr>5 Categories (cont.)</vt:lpstr>
      <vt:lpstr>Employer Sponsored Immigration</vt:lpstr>
      <vt:lpstr>Diversity Immigrant</vt:lpstr>
      <vt:lpstr>What is a Refugee/Asylee?</vt:lpstr>
      <vt:lpstr>Withholding of Removal or Deportation:</vt:lpstr>
      <vt:lpstr>What is a U Visa?</vt:lpstr>
      <vt:lpstr>U Visa – Qualifying Crimes</vt:lpstr>
      <vt:lpstr>Victims of Human Trafficking</vt:lpstr>
      <vt:lpstr>Requirements for a T-visa</vt:lpstr>
      <vt:lpstr>Special Immigrant Juvenile</vt:lpstr>
      <vt:lpstr>Public Charge Blocked</vt:lpstr>
      <vt:lpstr>Admissibility</vt:lpstr>
      <vt:lpstr>What is “Public Charge”</vt:lpstr>
      <vt:lpstr>Who is Subject?</vt:lpstr>
      <vt:lpstr>Who is NOT Subject?</vt:lpstr>
      <vt:lpstr>Current Policy</vt:lpstr>
      <vt:lpstr>Factors They Consider</vt:lpstr>
      <vt:lpstr>Factors to Consider</vt:lpstr>
      <vt:lpstr>Current Policy</vt:lpstr>
      <vt:lpstr>Court Injunctions</vt:lpstr>
      <vt:lpstr>New Rule</vt:lpstr>
      <vt:lpstr>Subject to Public Charge Consideration</vt:lpstr>
      <vt:lpstr>Factors to Consider</vt:lpstr>
      <vt:lpstr>New Factors to Consider</vt:lpstr>
      <vt:lpstr>Proposed Policy</vt:lpstr>
      <vt:lpstr>Resources</vt:lpstr>
      <vt:lpstr>What Can We Do?</vt:lpstr>
      <vt:lpstr>Public Charge: Deportability</vt:lpstr>
      <vt:lpstr>Current Law</vt:lpstr>
      <vt:lpstr>What do we know?</vt:lpstr>
      <vt:lpstr>Proposed HUD Rule</vt:lpstr>
      <vt:lpstr>HUD Proposed Rule</vt:lpstr>
      <vt:lpstr>HUD Proposed Rule</vt:lpstr>
      <vt:lpstr>Temporary Protected Status</vt:lpstr>
      <vt:lpstr>Slide 60</vt:lpstr>
      <vt:lpstr>Temporary Protected Status</vt:lpstr>
      <vt:lpstr>DACA</vt:lpstr>
      <vt:lpstr>DACA - Eligibility</vt:lpstr>
      <vt:lpstr>DACA – Where are we?</vt:lpstr>
      <vt:lpstr>Other Issues</vt:lpstr>
      <vt:lpstr>Census</vt:lpstr>
      <vt:lpstr>Fee Waiver</vt:lpstr>
      <vt:lpstr>Notice To Appear</vt:lpstr>
      <vt:lpstr>Matter of A-B</vt:lpstr>
      <vt:lpstr>Enforcement Under Trump</vt:lpstr>
      <vt:lpstr>The Current Landscape</vt:lpstr>
      <vt:lpstr>Trump Enforcement Priorities</vt:lpstr>
      <vt:lpstr>Local Law Enforcement</vt:lpstr>
      <vt:lpstr>Due Process</vt:lpstr>
      <vt:lpstr>Unaccompanied Minors</vt:lpstr>
      <vt:lpstr>Travel Ban</vt:lpstr>
      <vt:lpstr>Travel Ban – Exceptions</vt:lpstr>
      <vt:lpstr>Travel Ban – Waivers</vt:lpstr>
      <vt:lpstr>What To Do When Confronted By Law Enforcement</vt:lpstr>
      <vt:lpstr>What are My Rights if Law Enforcement Confronts Me</vt:lpstr>
      <vt:lpstr>What if Law Enforcement Comes to my Home?</vt:lpstr>
      <vt:lpstr>Judicial Warrant - Signed by a Judge </vt:lpstr>
      <vt:lpstr>Arrest Warrant- Not Signed by a Judge </vt:lpstr>
      <vt:lpstr>What if Law Enforcement Comes to my Home?</vt:lpstr>
      <vt:lpstr>What if Law Enforcement Confronts me in Public?</vt:lpstr>
      <vt:lpstr>You have the Right to Remain Silent!</vt:lpstr>
      <vt:lpstr>Can I be Deported?</vt:lpstr>
      <vt:lpstr>How can I be Prepared?</vt:lpstr>
      <vt:lpstr>How can I be Prepared?</vt:lpstr>
      <vt:lpstr>What About My Children?</vt:lpstr>
      <vt:lpstr>What Happens if I am Detained?</vt:lpstr>
      <vt:lpstr>What Immigration Status do I Have?</vt:lpstr>
      <vt:lpstr>Do I Have the Right to See an Immigration Judge?</vt:lpstr>
      <vt:lpstr>Do I Have the Right to See an Immigration Judge?</vt:lpstr>
      <vt:lpstr>Can I Ask for Bond if I am Detained?</vt:lpstr>
      <vt:lpstr>Immigration Released Me – Now What?</vt:lpstr>
      <vt:lpstr>Immigration Released Me – Now What?</vt:lpstr>
      <vt:lpstr>Other Rights</vt:lpstr>
      <vt:lpstr>Education Rights</vt:lpstr>
      <vt:lpstr>Access to Healthcare</vt:lpstr>
      <vt:lpstr>Employment Rights</vt:lpstr>
      <vt:lpstr>Where Can People  Get Help?</vt:lpstr>
      <vt:lpstr>What Resources Are Available?</vt:lpstr>
      <vt:lpstr>What Resources Are Available?</vt:lpstr>
      <vt:lpstr>What Resources Are Available?</vt:lpstr>
      <vt:lpstr>What Resources Are Available?</vt:lpstr>
      <vt:lpstr>Slide 107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Federal Policy</dc:creator>
  <cp:lastModifiedBy>Federal Policy</cp:lastModifiedBy>
  <cp:revision>74</cp:revision>
  <dcterms:created xsi:type="dcterms:W3CDTF">2017-02-08T15:16:39Z</dcterms:created>
  <dcterms:modified xsi:type="dcterms:W3CDTF">2019-10-28T14:49:03Z</dcterms:modified>
</cp:coreProperties>
</file>