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8" r:id="rId2"/>
  </p:sldIdLst>
  <p:sldSz cx="15544800" cy="10058400"/>
  <p:notesSz cx="9296400" cy="7010400"/>
  <p:defaultTextStyle>
    <a:defPPr>
      <a:defRPr lang="en-US"/>
    </a:defPPr>
    <a:lvl1pPr marL="0" algn="l" defTabSz="146304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1520" algn="l" defTabSz="146304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63040" algn="l" defTabSz="146304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94560" algn="l" defTabSz="146304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26080" algn="l" defTabSz="146304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57600" algn="l" defTabSz="146304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89120" algn="l" defTabSz="146304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20640" algn="l" defTabSz="146304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52160" algn="l" defTabSz="146304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489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>
          <p15:clr>
            <a:srgbClr val="A4A3A4"/>
          </p15:clr>
        </p15:guide>
        <p15:guide id="2" pos="292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 showGuides="1">
      <p:cViewPr varScale="1">
        <p:scale>
          <a:sx n="78" d="100"/>
          <a:sy n="78" d="100"/>
        </p:scale>
        <p:origin x="1928" y="176"/>
      </p:cViewPr>
      <p:guideLst>
        <p:guide orient="horz" pos="3168"/>
        <p:guide pos="489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2106" y="-78"/>
      </p:cViewPr>
      <p:guideLst>
        <p:guide orient="horz" pos="2208"/>
        <p:guide pos="2928"/>
      </p:guideLst>
    </p:cSldViewPr>
  </p:notesViewPr>
  <p:gridSpacing cx="91439" cy="91439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738" y="0"/>
            <a:ext cx="4029075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A1331-6ADD-48D8-BD5E-EDD3FE20DD69}" type="datetimeFigureOut">
              <a:rPr lang="en-US" smtClean="0"/>
              <a:t>4/16/19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7975"/>
            <a:ext cx="4029075" cy="3508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738" y="6657975"/>
            <a:ext cx="4029075" cy="3508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C4C1C4-73FD-4CE4-A175-B1E6FC09F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5538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5860" y="3124624"/>
            <a:ext cx="13213080" cy="21560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1720" y="5699760"/>
            <a:ext cx="1088136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1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630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26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5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FD503-587F-444E-B3EA-E88B09747F81}" type="datetimeFigureOut">
              <a:rPr lang="en-US" smtClean="0"/>
              <a:t>4/16/19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91B1-306D-4295-9C4E-7DBC783D0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39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FD503-587F-444E-B3EA-E88B09747F81}" type="datetimeFigureOut">
              <a:rPr lang="en-US" smtClean="0"/>
              <a:t>4/16/19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91B1-306D-4295-9C4E-7DBC783D0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232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158427" y="591397"/>
            <a:ext cx="5945345" cy="125869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22387" y="591397"/>
            <a:ext cx="17576960" cy="125869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FD503-587F-444E-B3EA-E88B09747F81}" type="datetimeFigureOut">
              <a:rPr lang="en-US" smtClean="0"/>
              <a:t>4/16/19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91B1-306D-4295-9C4E-7DBC783D0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495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FD503-587F-444E-B3EA-E88B09747F81}" type="datetimeFigureOut">
              <a:rPr lang="en-US" smtClean="0"/>
              <a:t>4/16/19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91B1-306D-4295-9C4E-7DBC783D0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945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932" y="6463454"/>
            <a:ext cx="13213080" cy="199771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7932" y="4263180"/>
            <a:ext cx="13213080" cy="2200274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152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6304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1945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2608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5760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891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12064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52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FD503-587F-444E-B3EA-E88B09747F81}" type="datetimeFigureOut">
              <a:rPr lang="en-US" smtClean="0"/>
              <a:t>4/16/19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91B1-306D-4295-9C4E-7DBC783D0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549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22388" y="3441277"/>
            <a:ext cx="11761153" cy="9737090"/>
          </a:xfrm>
        </p:spPr>
        <p:txBody>
          <a:bodyPr/>
          <a:lstStyle>
            <a:lvl1pPr>
              <a:defRPr sz="45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342621" y="3441277"/>
            <a:ext cx="11761153" cy="9737090"/>
          </a:xfrm>
        </p:spPr>
        <p:txBody>
          <a:bodyPr/>
          <a:lstStyle>
            <a:lvl1pPr>
              <a:defRPr sz="45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FD503-587F-444E-B3EA-E88B09747F81}" type="datetimeFigureOut">
              <a:rPr lang="en-US" smtClean="0"/>
              <a:t>4/16/19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91B1-306D-4295-9C4E-7DBC783D0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306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402802"/>
            <a:ext cx="1399032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7240" y="2251499"/>
            <a:ext cx="6868320" cy="938318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31520" indent="0">
              <a:buNone/>
              <a:defRPr sz="3200" b="1"/>
            </a:lvl2pPr>
            <a:lvl3pPr marL="1463040" indent="0">
              <a:buNone/>
              <a:defRPr sz="2900" b="1"/>
            </a:lvl3pPr>
            <a:lvl4pPr marL="2194560" indent="0">
              <a:buNone/>
              <a:defRPr sz="2600" b="1"/>
            </a:lvl4pPr>
            <a:lvl5pPr marL="2926080" indent="0">
              <a:buNone/>
              <a:defRPr sz="2600" b="1"/>
            </a:lvl5pPr>
            <a:lvl6pPr marL="3657600" indent="0">
              <a:buNone/>
              <a:defRPr sz="2600" b="1"/>
            </a:lvl6pPr>
            <a:lvl7pPr marL="4389120" indent="0">
              <a:buNone/>
              <a:defRPr sz="2600" b="1"/>
            </a:lvl7pPr>
            <a:lvl8pPr marL="5120640" indent="0">
              <a:buNone/>
              <a:defRPr sz="2600" b="1"/>
            </a:lvl8pPr>
            <a:lvl9pPr marL="5852160" indent="0">
              <a:buNone/>
              <a:defRPr sz="2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7240" y="3189817"/>
            <a:ext cx="6868320" cy="5795222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96543" y="2251499"/>
            <a:ext cx="6871018" cy="938318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31520" indent="0">
              <a:buNone/>
              <a:defRPr sz="3200" b="1"/>
            </a:lvl2pPr>
            <a:lvl3pPr marL="1463040" indent="0">
              <a:buNone/>
              <a:defRPr sz="2900" b="1"/>
            </a:lvl3pPr>
            <a:lvl4pPr marL="2194560" indent="0">
              <a:buNone/>
              <a:defRPr sz="2600" b="1"/>
            </a:lvl4pPr>
            <a:lvl5pPr marL="2926080" indent="0">
              <a:buNone/>
              <a:defRPr sz="2600" b="1"/>
            </a:lvl5pPr>
            <a:lvl6pPr marL="3657600" indent="0">
              <a:buNone/>
              <a:defRPr sz="2600" b="1"/>
            </a:lvl6pPr>
            <a:lvl7pPr marL="4389120" indent="0">
              <a:buNone/>
              <a:defRPr sz="2600" b="1"/>
            </a:lvl7pPr>
            <a:lvl8pPr marL="5120640" indent="0">
              <a:buNone/>
              <a:defRPr sz="2600" b="1"/>
            </a:lvl8pPr>
            <a:lvl9pPr marL="5852160" indent="0">
              <a:buNone/>
              <a:defRPr sz="2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96543" y="3189817"/>
            <a:ext cx="6871018" cy="5795222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FD503-587F-444E-B3EA-E88B09747F81}" type="datetimeFigureOut">
              <a:rPr lang="en-US" smtClean="0"/>
              <a:t>4/16/19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91B1-306D-4295-9C4E-7DBC783D0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442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FD503-587F-444E-B3EA-E88B09747F81}" type="datetimeFigureOut">
              <a:rPr lang="en-US" smtClean="0"/>
              <a:t>4/16/19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91B1-306D-4295-9C4E-7DBC783D0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27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FD503-587F-444E-B3EA-E88B09747F81}" type="datetimeFigureOut">
              <a:rPr lang="en-US" smtClean="0"/>
              <a:t>4/16/19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91B1-306D-4295-9C4E-7DBC783D0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151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1" y="400473"/>
            <a:ext cx="5114132" cy="170434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77585" y="400474"/>
            <a:ext cx="8689975" cy="8584566"/>
          </a:xfrm>
        </p:spPr>
        <p:txBody>
          <a:bodyPr/>
          <a:lstStyle>
            <a:lvl1pPr>
              <a:defRPr sz="5100"/>
            </a:lvl1pPr>
            <a:lvl2pPr>
              <a:defRPr sz="45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1" y="2104814"/>
            <a:ext cx="5114132" cy="6880226"/>
          </a:xfrm>
        </p:spPr>
        <p:txBody>
          <a:bodyPr/>
          <a:lstStyle>
            <a:lvl1pPr marL="0" indent="0">
              <a:buNone/>
              <a:defRPr sz="2200"/>
            </a:lvl1pPr>
            <a:lvl2pPr marL="731520" indent="0">
              <a:buNone/>
              <a:defRPr sz="1900"/>
            </a:lvl2pPr>
            <a:lvl3pPr marL="1463040" indent="0">
              <a:buNone/>
              <a:defRPr sz="1600"/>
            </a:lvl3pPr>
            <a:lvl4pPr marL="2194560" indent="0">
              <a:buNone/>
              <a:defRPr sz="1400"/>
            </a:lvl4pPr>
            <a:lvl5pPr marL="2926080" indent="0">
              <a:buNone/>
              <a:defRPr sz="1400"/>
            </a:lvl5pPr>
            <a:lvl6pPr marL="3657600" indent="0">
              <a:buNone/>
              <a:defRPr sz="1400"/>
            </a:lvl6pPr>
            <a:lvl7pPr marL="4389120" indent="0">
              <a:buNone/>
              <a:defRPr sz="1400"/>
            </a:lvl7pPr>
            <a:lvl8pPr marL="5120640" indent="0">
              <a:buNone/>
              <a:defRPr sz="1400"/>
            </a:lvl8pPr>
            <a:lvl9pPr marL="585216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FD503-587F-444E-B3EA-E88B09747F81}" type="datetimeFigureOut">
              <a:rPr lang="en-US" smtClean="0"/>
              <a:t>4/16/19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91B1-306D-4295-9C4E-7DBC783D0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95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6890" y="7040880"/>
            <a:ext cx="9326880" cy="831216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6890" y="898737"/>
            <a:ext cx="9326880" cy="6035040"/>
          </a:xfrm>
        </p:spPr>
        <p:txBody>
          <a:bodyPr/>
          <a:lstStyle>
            <a:lvl1pPr marL="0" indent="0">
              <a:buNone/>
              <a:defRPr sz="5100"/>
            </a:lvl1pPr>
            <a:lvl2pPr marL="731520" indent="0">
              <a:buNone/>
              <a:defRPr sz="4500"/>
            </a:lvl2pPr>
            <a:lvl3pPr marL="1463040" indent="0">
              <a:buNone/>
              <a:defRPr sz="3800"/>
            </a:lvl3pPr>
            <a:lvl4pPr marL="2194560" indent="0">
              <a:buNone/>
              <a:defRPr sz="3200"/>
            </a:lvl4pPr>
            <a:lvl5pPr marL="2926080" indent="0">
              <a:buNone/>
              <a:defRPr sz="3200"/>
            </a:lvl5pPr>
            <a:lvl6pPr marL="3657600" indent="0">
              <a:buNone/>
              <a:defRPr sz="3200"/>
            </a:lvl6pPr>
            <a:lvl7pPr marL="4389120" indent="0">
              <a:buNone/>
              <a:defRPr sz="3200"/>
            </a:lvl7pPr>
            <a:lvl8pPr marL="5120640" indent="0">
              <a:buNone/>
              <a:defRPr sz="3200"/>
            </a:lvl8pPr>
            <a:lvl9pPr marL="5852160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6890" y="7872096"/>
            <a:ext cx="9326880" cy="1180464"/>
          </a:xfrm>
        </p:spPr>
        <p:txBody>
          <a:bodyPr/>
          <a:lstStyle>
            <a:lvl1pPr marL="0" indent="0">
              <a:buNone/>
              <a:defRPr sz="2200"/>
            </a:lvl1pPr>
            <a:lvl2pPr marL="731520" indent="0">
              <a:buNone/>
              <a:defRPr sz="1900"/>
            </a:lvl2pPr>
            <a:lvl3pPr marL="1463040" indent="0">
              <a:buNone/>
              <a:defRPr sz="1600"/>
            </a:lvl3pPr>
            <a:lvl4pPr marL="2194560" indent="0">
              <a:buNone/>
              <a:defRPr sz="1400"/>
            </a:lvl4pPr>
            <a:lvl5pPr marL="2926080" indent="0">
              <a:buNone/>
              <a:defRPr sz="1400"/>
            </a:lvl5pPr>
            <a:lvl6pPr marL="3657600" indent="0">
              <a:buNone/>
              <a:defRPr sz="1400"/>
            </a:lvl6pPr>
            <a:lvl7pPr marL="4389120" indent="0">
              <a:buNone/>
              <a:defRPr sz="1400"/>
            </a:lvl7pPr>
            <a:lvl8pPr marL="5120640" indent="0">
              <a:buNone/>
              <a:defRPr sz="1400"/>
            </a:lvl8pPr>
            <a:lvl9pPr marL="585216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FD503-587F-444E-B3EA-E88B09747F81}" type="datetimeFigureOut">
              <a:rPr lang="en-US" smtClean="0"/>
              <a:t>4/16/19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91B1-306D-4295-9C4E-7DBC783D0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551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02802"/>
            <a:ext cx="13990320" cy="1676400"/>
          </a:xfrm>
          <a:prstGeom prst="rect">
            <a:avLst/>
          </a:prstGeom>
        </p:spPr>
        <p:txBody>
          <a:bodyPr vert="horz" lIns="146304" tIns="73152" rIns="146304" bIns="73152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7240" y="2346961"/>
            <a:ext cx="13990320" cy="6638079"/>
          </a:xfrm>
          <a:prstGeom prst="rect">
            <a:avLst/>
          </a:prstGeom>
        </p:spPr>
        <p:txBody>
          <a:bodyPr vert="horz" lIns="146304" tIns="73152" rIns="146304" bIns="7315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" y="9322647"/>
            <a:ext cx="3627120" cy="535517"/>
          </a:xfrm>
          <a:prstGeom prst="rect">
            <a:avLst/>
          </a:prstGeom>
        </p:spPr>
        <p:txBody>
          <a:bodyPr vert="horz" lIns="146304" tIns="73152" rIns="146304" bIns="73152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FD503-587F-444E-B3EA-E88B09747F81}" type="datetimeFigureOut">
              <a:rPr lang="en-US" smtClean="0"/>
              <a:t>4/16/19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11140" y="9322647"/>
            <a:ext cx="4922520" cy="535517"/>
          </a:xfrm>
          <a:prstGeom prst="rect">
            <a:avLst/>
          </a:prstGeom>
        </p:spPr>
        <p:txBody>
          <a:bodyPr vert="horz" lIns="146304" tIns="73152" rIns="146304" bIns="73152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40440" y="9322647"/>
            <a:ext cx="3627120" cy="535517"/>
          </a:xfrm>
          <a:prstGeom prst="rect">
            <a:avLst/>
          </a:prstGeom>
        </p:spPr>
        <p:txBody>
          <a:bodyPr vert="horz" lIns="146304" tIns="73152" rIns="146304" bIns="73152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391B1-306D-4295-9C4E-7DBC783D0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264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63040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1463040" rtl="0" eaLnBrk="1" latinLnBrk="0" hangingPunct="1">
        <a:spcBef>
          <a:spcPct val="20000"/>
        </a:spcBef>
        <a:buFont typeface="Arial" panose="020B0604020202020204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8720" indent="-457200" algn="l" defTabSz="1463040" rtl="0" eaLnBrk="1" latinLnBrk="0" hangingPunct="1">
        <a:spcBef>
          <a:spcPct val="20000"/>
        </a:spcBef>
        <a:buFont typeface="Arial" panose="020B0604020202020204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indent="-365760" algn="l" defTabSz="1463040" rtl="0" eaLnBrk="1" latinLnBrk="0" hangingPunct="1">
        <a:spcBef>
          <a:spcPct val="20000"/>
        </a:spcBef>
        <a:buFont typeface="Arial" panose="020B0604020202020204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60320" indent="-365760" algn="l" defTabSz="146304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91840" indent="-365760" algn="l" defTabSz="1463040" rtl="0" eaLnBrk="1" latinLnBrk="0" hangingPunct="1">
        <a:spcBef>
          <a:spcPct val="20000"/>
        </a:spcBef>
        <a:buFont typeface="Arial" panose="020B0604020202020204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23360" indent="-365760" algn="l" defTabSz="146304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54880" indent="-365760" algn="l" defTabSz="146304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86400" indent="-365760" algn="l" defTabSz="146304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17920" indent="-365760" algn="l" defTabSz="146304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6304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9456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2608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5760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8912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2064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5216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737426" y="3343277"/>
            <a:ext cx="914400" cy="11887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8288" tIns="18288" rIns="18288" bIns="18288" rtlCol="0" anchor="ctr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 dirty="0"/>
              <a:t>Application for Complaint filed by Police or</a:t>
            </a:r>
            <a:r>
              <a:rPr lang="en-US" sz="1100" baseline="0" dirty="0"/>
              <a:t> Citizen at Clerk’s office </a:t>
            </a:r>
            <a:endParaRPr lang="en-US" sz="1100" dirty="0"/>
          </a:p>
        </p:txBody>
      </p:sp>
      <p:sp>
        <p:nvSpPr>
          <p:cNvPr id="7" name="Rounded Rectangle 6"/>
          <p:cNvSpPr/>
          <p:nvPr/>
        </p:nvSpPr>
        <p:spPr>
          <a:xfrm>
            <a:off x="5303537" y="3343277"/>
            <a:ext cx="914400" cy="11887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8288" tIns="18288" rIns="18288" bIns="18288" rtlCol="0" anchor="ctr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 dirty="0"/>
              <a:t>Probation Intake, MRCP R.7,</a:t>
            </a:r>
            <a:r>
              <a:rPr lang="en-US" sz="1100" baseline="0" dirty="0"/>
              <a:t> </a:t>
            </a:r>
            <a:endParaRPr lang="en-US" sz="1100" dirty="0"/>
          </a:p>
          <a:p>
            <a:pPr algn="l"/>
            <a:r>
              <a:rPr lang="en-US" sz="1100" dirty="0"/>
              <a:t>J-PAAST</a:t>
            </a:r>
            <a:r>
              <a:rPr lang="en-US" sz="1100" baseline="0" dirty="0"/>
              <a:t> scored</a:t>
            </a:r>
            <a:endParaRPr lang="en-US" sz="1100" dirty="0"/>
          </a:p>
        </p:txBody>
      </p:sp>
      <p:sp>
        <p:nvSpPr>
          <p:cNvPr id="8" name="Rounded Rectangle 7"/>
          <p:cNvSpPr/>
          <p:nvPr/>
        </p:nvSpPr>
        <p:spPr>
          <a:xfrm>
            <a:off x="2926123" y="6035016"/>
            <a:ext cx="914400" cy="118872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lIns="18288" tIns="18288" rIns="18288" bIns="18288" rtlCol="0" anchor="ctr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 baseline="0" dirty="0"/>
              <a:t>Resolution by Clerk Magistrate, with or without a hearing</a:t>
            </a:r>
            <a:endParaRPr lang="en-US" sz="1100" dirty="0"/>
          </a:p>
        </p:txBody>
      </p:sp>
      <p:sp>
        <p:nvSpPr>
          <p:cNvPr id="9" name="Rounded Rectangle 8"/>
          <p:cNvSpPr/>
          <p:nvPr/>
        </p:nvSpPr>
        <p:spPr>
          <a:xfrm>
            <a:off x="4114830" y="6035016"/>
            <a:ext cx="914400" cy="118872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lIns="18288" tIns="18288" rIns="18288" bIns="18288" rtlCol="0" anchor="ctr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 dirty="0"/>
              <a:t>If no PC</a:t>
            </a:r>
            <a:r>
              <a:rPr lang="en-US" sz="1100" baseline="0" dirty="0"/>
              <a:t> Found: Dismissed</a:t>
            </a:r>
            <a:endParaRPr lang="en-US" sz="1100" dirty="0"/>
          </a:p>
        </p:txBody>
      </p:sp>
      <p:sp>
        <p:nvSpPr>
          <p:cNvPr id="10" name="Rounded Rectangle 9"/>
          <p:cNvSpPr/>
          <p:nvPr/>
        </p:nvSpPr>
        <p:spPr>
          <a:xfrm>
            <a:off x="3088194" y="1194475"/>
            <a:ext cx="3221182" cy="274317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lIns="18288" tIns="18288" rIns="18288" bIns="18288" rtlCol="0" anchor="ctr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100" dirty="0"/>
              <a:t>District Attorney</a:t>
            </a:r>
            <a:r>
              <a:rPr lang="en-US" sz="1100" baseline="0" dirty="0"/>
              <a:t> Diversion Opportunity</a:t>
            </a:r>
            <a:endParaRPr lang="en-US" sz="1100" dirty="0"/>
          </a:p>
        </p:txBody>
      </p:sp>
      <p:cxnSp>
        <p:nvCxnSpPr>
          <p:cNvPr id="11" name="Straight Arrow Connector 10"/>
          <p:cNvCxnSpPr>
            <a:stCxn id="6" idx="2"/>
            <a:endCxn id="8" idx="0"/>
          </p:cNvCxnSpPr>
          <p:nvPr/>
        </p:nvCxnSpPr>
        <p:spPr>
          <a:xfrm>
            <a:off x="3383323" y="4531997"/>
            <a:ext cx="0" cy="15030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64" idx="2"/>
            <a:endCxn id="9" idx="0"/>
          </p:cNvCxnSpPr>
          <p:nvPr/>
        </p:nvCxnSpPr>
        <p:spPr>
          <a:xfrm>
            <a:off x="4572030" y="4531997"/>
            <a:ext cx="0" cy="15030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>
            <a:stCxn id="5" idx="0"/>
            <a:endCxn id="10" idx="1"/>
          </p:cNvCxnSpPr>
          <p:nvPr/>
        </p:nvCxnSpPr>
        <p:spPr>
          <a:xfrm rot="5400000" flipH="1" flipV="1">
            <a:off x="1635589" y="1890672"/>
            <a:ext cx="2011643" cy="893568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5" idx="3"/>
            <a:endCxn id="6" idx="1"/>
          </p:cNvCxnSpPr>
          <p:nvPr/>
        </p:nvCxnSpPr>
        <p:spPr>
          <a:xfrm>
            <a:off x="2651826" y="3937637"/>
            <a:ext cx="27429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6492244" y="3343277"/>
            <a:ext cx="914400" cy="11887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8288" tIns="18288" rIns="18288" bIns="18288" rtlCol="0" anchor="ctr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100" dirty="0"/>
              <a:t>Arraignment Hearing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5303547" y="6035016"/>
            <a:ext cx="914400" cy="118872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lIns="18288" tIns="18288" rIns="18288" bIns="18288" rtlCol="0" anchor="ctr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 dirty="0"/>
              <a:t>Dismissed by Judge prior to Arraignment- No</a:t>
            </a:r>
            <a:r>
              <a:rPr lang="en-US" sz="1100" baseline="0" dirty="0"/>
              <a:t> P.C. per </a:t>
            </a:r>
            <a:r>
              <a:rPr lang="en-US" sz="1100" i="1" baseline="0" dirty="0"/>
              <a:t>Humberto H. </a:t>
            </a:r>
            <a:endParaRPr lang="en-US" sz="1100" dirty="0"/>
          </a:p>
        </p:txBody>
      </p:sp>
      <p:sp>
        <p:nvSpPr>
          <p:cNvPr id="17" name="Rounded Rectangle 16"/>
          <p:cNvSpPr/>
          <p:nvPr/>
        </p:nvSpPr>
        <p:spPr>
          <a:xfrm>
            <a:off x="7223766" y="1423078"/>
            <a:ext cx="914400" cy="100584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lIns="18288" tIns="18288" rIns="18288" bIns="18288" rtlCol="0" anchor="ctr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 dirty="0"/>
              <a:t>Personal Recognizance-</a:t>
            </a:r>
            <a:r>
              <a:rPr lang="en-US" sz="1100" baseline="0" dirty="0"/>
              <a:t> No Bail or Conditions Imposed</a:t>
            </a:r>
            <a:endParaRPr lang="en-US" sz="1100" dirty="0"/>
          </a:p>
        </p:txBody>
      </p:sp>
      <p:sp>
        <p:nvSpPr>
          <p:cNvPr id="18" name="Rounded Rectangle 17"/>
          <p:cNvSpPr/>
          <p:nvPr/>
        </p:nvSpPr>
        <p:spPr>
          <a:xfrm>
            <a:off x="8321039" y="7000850"/>
            <a:ext cx="2620197" cy="58678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lIns="18288" tIns="18288" rIns="18288" bIns="18288" rtlCol="0" anchor="ctr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 dirty="0"/>
              <a:t>Conditions of Release  Imposed</a:t>
            </a:r>
            <a:r>
              <a:rPr lang="en-US" sz="1100" baseline="0" dirty="0"/>
              <a:t> </a:t>
            </a:r>
            <a:r>
              <a:rPr lang="en-US" sz="1000" baseline="0" dirty="0">
                <a:latin typeface="+mn-lt"/>
              </a:rPr>
              <a:t>under  </a:t>
            </a:r>
            <a:r>
              <a:rPr lang="en-US" sz="800" baseline="0" dirty="0">
                <a:latin typeface="+mn-lt"/>
              </a:rPr>
              <a:t>MGL. </a:t>
            </a:r>
            <a:r>
              <a:rPr lang="en-US" sz="800" baseline="0" dirty="0" err="1">
                <a:latin typeface="+mn-lt"/>
              </a:rPr>
              <a:t>ch.</a:t>
            </a:r>
            <a:r>
              <a:rPr lang="en-US" sz="800" baseline="0" dirty="0">
                <a:latin typeface="+mn-lt"/>
              </a:rPr>
              <a:t> 276 </a:t>
            </a:r>
            <a:r>
              <a:rPr lang="en-US" sz="800" baseline="0" dirty="0">
                <a:latin typeface="+mn-lt"/>
                <a:cs typeface="Arial" panose="020B0604020202020204" pitchFamily="34" charset="0"/>
              </a:rPr>
              <a:t>§ </a:t>
            </a:r>
            <a:r>
              <a:rPr lang="en-US" sz="800" baseline="0" dirty="0">
                <a:latin typeface="+mn-lt"/>
              </a:rPr>
              <a:t>87 (generally affirmative conditions)  only with the </a:t>
            </a:r>
            <a:r>
              <a:rPr lang="en-US" sz="800" b="1" baseline="0" dirty="0">
                <a:latin typeface="+mn-lt"/>
              </a:rPr>
              <a:t>with the DEFENDANT's CONSENT, </a:t>
            </a:r>
            <a:r>
              <a:rPr lang="en-US" sz="800" b="1" i="1" baseline="0" dirty="0">
                <a:latin typeface="+mn-lt"/>
              </a:rPr>
              <a:t>Jake J. </a:t>
            </a:r>
            <a:endParaRPr lang="en-US" sz="800" b="1" dirty="0">
              <a:latin typeface="+mn-lt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7713201" y="4714875"/>
            <a:ext cx="3168125" cy="443517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lIns="18288" tIns="18288" rIns="18288" bIns="18288" rtlCol="0" anchor="ctr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/>
            <a:r>
              <a:rPr lang="en-US" sz="110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Cash</a:t>
            </a:r>
            <a:r>
              <a:rPr lang="en-US" sz="1100" baseline="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 Bail set- only if judge is not assured  of appearance if released, </a:t>
            </a:r>
            <a:r>
              <a:rPr lang="en-US" sz="1000" baseline="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MGL </a:t>
            </a:r>
            <a:r>
              <a:rPr lang="en-US" sz="1000" baseline="0" dirty="0" err="1">
                <a:solidFill>
                  <a:schemeClr val="lt1"/>
                </a:solidFill>
                <a:latin typeface="+mn-lt"/>
                <a:ea typeface="+mn-ea"/>
                <a:cs typeface="+mn-cs"/>
              </a:rPr>
              <a:t>ch</a:t>
            </a:r>
            <a:r>
              <a:rPr lang="en-US" sz="1000" baseline="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 276 </a:t>
            </a:r>
            <a:r>
              <a:rPr lang="en-US" sz="1000" baseline="0" dirty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§ </a:t>
            </a:r>
            <a:r>
              <a:rPr lang="en-US" sz="1000" baseline="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58 </a:t>
            </a:r>
            <a:endParaRPr lang="en-US" sz="10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7713201" y="7823801"/>
            <a:ext cx="3119644" cy="581023"/>
          </a:xfrm>
          <a:prstGeom prst="roundRect">
            <a:avLst/>
          </a:prstGeom>
          <a:solidFill>
            <a:schemeClr val="accent6">
              <a:alpha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lIns="18288" tIns="18288" rIns="18288" bIns="18288" rtlCol="0" anchor="ctr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 dirty="0"/>
              <a:t>Petition for Dangerousness</a:t>
            </a:r>
            <a:r>
              <a:rPr lang="en-US" sz="1100" baseline="0" dirty="0"/>
              <a:t> Hearing, MGL </a:t>
            </a:r>
            <a:r>
              <a:rPr lang="en-US" sz="1100" baseline="0" dirty="0" err="1"/>
              <a:t>ch</a:t>
            </a:r>
            <a:r>
              <a:rPr lang="en-US" sz="1100" baseline="0" dirty="0"/>
              <a:t> 276 </a:t>
            </a:r>
            <a:r>
              <a:rPr lang="en-US" sz="1100" baseline="0" dirty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§ </a:t>
            </a:r>
            <a:r>
              <a:rPr lang="en-US" sz="1100" baseline="0" dirty="0"/>
              <a:t> 58A, for certain offenses in s 58 A(1)</a:t>
            </a:r>
            <a:endParaRPr lang="en-US" sz="1100" dirty="0"/>
          </a:p>
        </p:txBody>
      </p:sp>
      <p:sp>
        <p:nvSpPr>
          <p:cNvPr id="21" name="Rounded Rectangle 20"/>
          <p:cNvSpPr/>
          <p:nvPr/>
        </p:nvSpPr>
        <p:spPr>
          <a:xfrm>
            <a:off x="7713201" y="5537826"/>
            <a:ext cx="338086" cy="2103097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vert270" wrap="square" lIns="18288" tIns="18288" rIns="18288" bIns="18288" rtlCol="0" anchor="ctr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/>
              <a:t>Conditions</a:t>
            </a:r>
            <a:r>
              <a:rPr lang="en-US" sz="1100" baseline="0"/>
              <a:t> Set: </a:t>
            </a:r>
            <a:r>
              <a:rPr lang="en-US" sz="1100"/>
              <a:t> </a:t>
            </a:r>
          </a:p>
        </p:txBody>
      </p:sp>
      <p:cxnSp>
        <p:nvCxnSpPr>
          <p:cNvPr id="22" name="Straight Arrow Connector 21"/>
          <p:cNvCxnSpPr>
            <a:stCxn id="6" idx="0"/>
            <a:endCxn id="63" idx="1"/>
          </p:cNvCxnSpPr>
          <p:nvPr/>
        </p:nvCxnSpPr>
        <p:spPr>
          <a:xfrm rot="5400000" flipH="1" flipV="1">
            <a:off x="3330951" y="2559389"/>
            <a:ext cx="836260" cy="731517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7" idx="3"/>
            <a:endCxn id="15" idx="1"/>
          </p:cNvCxnSpPr>
          <p:nvPr/>
        </p:nvCxnSpPr>
        <p:spPr>
          <a:xfrm>
            <a:off x="6217937" y="3937637"/>
            <a:ext cx="27430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15" idx="0"/>
            <a:endCxn id="10" idx="3"/>
          </p:cNvCxnSpPr>
          <p:nvPr/>
        </p:nvCxnSpPr>
        <p:spPr>
          <a:xfrm rot="16200000" flipV="1">
            <a:off x="5623589" y="2017422"/>
            <a:ext cx="2011643" cy="640068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5" idx="2"/>
            <a:endCxn id="16" idx="0"/>
          </p:cNvCxnSpPr>
          <p:nvPr/>
        </p:nvCxnSpPr>
        <p:spPr>
          <a:xfrm rot="5400000">
            <a:off x="5603587" y="4689158"/>
            <a:ext cx="1503019" cy="1188697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5" idx="0"/>
            <a:endCxn id="17" idx="1"/>
          </p:cNvCxnSpPr>
          <p:nvPr/>
        </p:nvCxnSpPr>
        <p:spPr>
          <a:xfrm rot="5400000" flipH="1" flipV="1">
            <a:off x="6377966" y="2497477"/>
            <a:ext cx="1417279" cy="27432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5" idx="2"/>
            <a:endCxn id="19" idx="1"/>
          </p:cNvCxnSpPr>
          <p:nvPr/>
        </p:nvCxnSpPr>
        <p:spPr>
          <a:xfrm rot="16200000" flipH="1">
            <a:off x="7129004" y="4352436"/>
            <a:ext cx="404637" cy="763757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5" idx="2"/>
            <a:endCxn id="21" idx="1"/>
          </p:cNvCxnSpPr>
          <p:nvPr/>
        </p:nvCxnSpPr>
        <p:spPr>
          <a:xfrm rot="16200000" flipH="1">
            <a:off x="6302633" y="5178807"/>
            <a:ext cx="2057378" cy="763757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5" idx="2"/>
            <a:endCxn id="20" idx="1"/>
          </p:cNvCxnSpPr>
          <p:nvPr/>
        </p:nvCxnSpPr>
        <p:spPr>
          <a:xfrm rot="16200000" flipH="1">
            <a:off x="5540164" y="5941276"/>
            <a:ext cx="3582316" cy="763757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8" idx="3"/>
            <a:endCxn id="106" idx="3"/>
          </p:cNvCxnSpPr>
          <p:nvPr/>
        </p:nvCxnSpPr>
        <p:spPr>
          <a:xfrm flipV="1">
            <a:off x="10941236" y="6755838"/>
            <a:ext cx="1403029" cy="5384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9" idx="3"/>
            <a:endCxn id="106" idx="0"/>
          </p:cNvCxnSpPr>
          <p:nvPr/>
        </p:nvCxnSpPr>
        <p:spPr>
          <a:xfrm>
            <a:off x="10881326" y="4936634"/>
            <a:ext cx="1462940" cy="31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56"/>
          <p:cNvSpPr txBox="1"/>
          <p:nvPr/>
        </p:nvSpPr>
        <p:spPr>
          <a:xfrm>
            <a:off x="10972765" y="4929786"/>
            <a:ext cx="1280140" cy="242284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18288" tIns="18288" rIns="18288" bIns="18288" rtlCol="0" anchor="ctr" anchorCtr="1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/>
              <a:t>If</a:t>
            </a:r>
            <a:r>
              <a:rPr lang="en-US" sz="1100" baseline="0" dirty="0"/>
              <a:t> bail is not posted</a:t>
            </a:r>
            <a:endParaRPr lang="en-US" sz="1100" dirty="0"/>
          </a:p>
        </p:txBody>
      </p:sp>
      <p:cxnSp>
        <p:nvCxnSpPr>
          <p:cNvPr id="34" name="Straight Arrow Connector 33"/>
          <p:cNvCxnSpPr>
            <a:stCxn id="71" idx="3"/>
            <a:endCxn id="106" idx="2"/>
          </p:cNvCxnSpPr>
          <p:nvPr/>
        </p:nvCxnSpPr>
        <p:spPr>
          <a:xfrm flipV="1">
            <a:off x="10941236" y="6015270"/>
            <a:ext cx="1403029" cy="769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59"/>
          <p:cNvSpPr txBox="1"/>
          <p:nvPr/>
        </p:nvSpPr>
        <p:spPr>
          <a:xfrm>
            <a:off x="8321039" y="6360777"/>
            <a:ext cx="3695655" cy="78105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18288" tIns="18288" rIns="18288" bIns="18288" rtlCol="0" anchor="ctr" anchorCtr="1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/>
              <a:t>If determined to have violated</a:t>
            </a:r>
            <a:r>
              <a:rPr lang="en-US" sz="1100" baseline="0" dirty="0"/>
              <a:t> conditions, judge may detain, MGL </a:t>
            </a:r>
            <a:r>
              <a:rPr lang="en-US" sz="1100" baseline="0" dirty="0" err="1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ch</a:t>
            </a:r>
            <a:r>
              <a:rPr lang="en-US" sz="1100" baseline="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 276 s 58B</a:t>
            </a:r>
            <a:endParaRPr lang="en-US" dirty="0">
              <a:effectLst/>
            </a:endParaRPr>
          </a:p>
          <a:p>
            <a:endParaRPr lang="en-US" sz="1100" dirty="0"/>
          </a:p>
        </p:txBody>
      </p:sp>
      <p:cxnSp>
        <p:nvCxnSpPr>
          <p:cNvPr id="36" name="Straight Arrow Connector 35"/>
          <p:cNvCxnSpPr>
            <a:stCxn id="20" idx="3"/>
            <a:endCxn id="106" idx="4"/>
          </p:cNvCxnSpPr>
          <p:nvPr/>
        </p:nvCxnSpPr>
        <p:spPr>
          <a:xfrm flipV="1">
            <a:off x="10832845" y="7062591"/>
            <a:ext cx="1511421" cy="10517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62"/>
          <p:cNvSpPr txBox="1"/>
          <p:nvPr/>
        </p:nvSpPr>
        <p:spPr>
          <a:xfrm>
            <a:off x="7713201" y="8404778"/>
            <a:ext cx="3081544" cy="55629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18288" tIns="18288" rIns="18288" bIns="18288" rtlCol="0" anchor="ctr" anchorCtr="1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/>
              <a:t>Detained: Pending Dangerousness</a:t>
            </a:r>
            <a:r>
              <a:rPr lang="en-US" sz="1100" baseline="0" dirty="0"/>
              <a:t> Hearing.  If after hearing, judge determines no conditions can assure appearance and safety. </a:t>
            </a:r>
            <a:endParaRPr lang="en-US" sz="1100" dirty="0"/>
          </a:p>
        </p:txBody>
      </p:sp>
      <p:sp>
        <p:nvSpPr>
          <p:cNvPr id="38" name="Rounded Rectangle 37"/>
          <p:cNvSpPr/>
          <p:nvPr/>
        </p:nvSpPr>
        <p:spPr>
          <a:xfrm>
            <a:off x="7223766" y="2520333"/>
            <a:ext cx="914400" cy="5486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lIns="18288" tIns="18288" rIns="18288" bIns="18288" rtlCol="0" anchor="ctr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 dirty="0"/>
              <a:t>Continued</a:t>
            </a:r>
            <a:r>
              <a:rPr lang="en-US" sz="1100" baseline="0" dirty="0"/>
              <a:t> Arraignment,</a:t>
            </a:r>
            <a:endParaRPr lang="en-US" sz="1100" dirty="0"/>
          </a:p>
        </p:txBody>
      </p:sp>
      <p:sp>
        <p:nvSpPr>
          <p:cNvPr id="39" name="Rounded Rectangle 38"/>
          <p:cNvSpPr/>
          <p:nvPr/>
        </p:nvSpPr>
        <p:spPr>
          <a:xfrm>
            <a:off x="457280" y="1880266"/>
            <a:ext cx="914400" cy="11887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8288" tIns="18288" rIns="18288" bIns="18288" rtlCol="0" anchor="ctr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/>
              <a:t>Arrest,</a:t>
            </a:r>
            <a:r>
              <a:rPr lang="en-US" sz="1100" baseline="0" dirty="0"/>
              <a:t> </a:t>
            </a:r>
            <a:r>
              <a:rPr lang="en-US" sz="1100" dirty="0"/>
              <a:t>NOT released</a:t>
            </a:r>
          </a:p>
        </p:txBody>
      </p:sp>
      <p:cxnSp>
        <p:nvCxnSpPr>
          <p:cNvPr id="40" name="Straight Arrow Connector 39"/>
          <p:cNvCxnSpPr>
            <a:stCxn id="39" idx="3"/>
            <a:endCxn id="5" idx="1"/>
          </p:cNvCxnSpPr>
          <p:nvPr/>
        </p:nvCxnSpPr>
        <p:spPr>
          <a:xfrm>
            <a:off x="1371680" y="2474626"/>
            <a:ext cx="365746" cy="146301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79"/>
          <p:cNvSpPr txBox="1"/>
          <p:nvPr/>
        </p:nvSpPr>
        <p:spPr>
          <a:xfrm>
            <a:off x="457280" y="663949"/>
            <a:ext cx="1280145" cy="1490634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18288" tIns="18288" rIns="18288" bIns="18288" rtlCol="0" anchor="ctr" anchorCtr="1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100" dirty="0"/>
              <a:t>If not released, must be brought</a:t>
            </a:r>
            <a:r>
              <a:rPr lang="en-US" sz="1100" baseline="0" dirty="0"/>
              <a:t> to court same day, or next day if court is not in session, </a:t>
            </a:r>
            <a:r>
              <a:rPr lang="en-US" sz="11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MRCP R.7</a:t>
            </a:r>
            <a:endParaRPr lang="en-US" sz="1100" dirty="0"/>
          </a:p>
        </p:txBody>
      </p:sp>
      <p:sp>
        <p:nvSpPr>
          <p:cNvPr id="42" name="Rounded Rectangle 41"/>
          <p:cNvSpPr/>
          <p:nvPr/>
        </p:nvSpPr>
        <p:spPr>
          <a:xfrm>
            <a:off x="457280" y="3343277"/>
            <a:ext cx="914400" cy="11887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8288" tIns="18288" rIns="18288" bIns="18288" rtlCol="0" anchor="ctr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/>
              <a:t>Arrest</a:t>
            </a:r>
            <a:r>
              <a:rPr lang="en-US" sz="1100" baseline="0" dirty="0"/>
              <a:t>, </a:t>
            </a:r>
            <a:r>
              <a:rPr lang="en-US" sz="1100" dirty="0"/>
              <a:t>RELEASED to</a:t>
            </a:r>
            <a:r>
              <a:rPr lang="en-US" sz="1100" baseline="0" dirty="0"/>
              <a:t> receive </a:t>
            </a:r>
            <a:r>
              <a:rPr lang="en-US" sz="1100" dirty="0"/>
              <a:t>Summons, </a:t>
            </a:r>
            <a:r>
              <a:rPr lang="en-US" sz="1100" dirty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MRCP R.6</a:t>
            </a:r>
            <a:r>
              <a:rPr lang="en-US" sz="1100" baseline="0" dirty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 &amp; 7</a:t>
            </a:r>
            <a:endParaRPr lang="en-US" sz="1100" dirty="0"/>
          </a:p>
        </p:txBody>
      </p:sp>
      <p:sp>
        <p:nvSpPr>
          <p:cNvPr id="43" name="Rounded Rectangle 42"/>
          <p:cNvSpPr/>
          <p:nvPr/>
        </p:nvSpPr>
        <p:spPr>
          <a:xfrm>
            <a:off x="457280" y="4806301"/>
            <a:ext cx="914400" cy="11887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8288" tIns="18288" rIns="18288" bIns="18288" rtlCol="0" anchor="ctr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 baseline="0" dirty="0"/>
              <a:t>Summons, </a:t>
            </a:r>
            <a:r>
              <a:rPr lang="en-US" sz="1100" dirty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MRCP R.</a:t>
            </a:r>
            <a:r>
              <a:rPr lang="en-US" sz="1100" baseline="0" dirty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 6 &amp; 7</a:t>
            </a:r>
            <a:endParaRPr lang="en-US" sz="1100" dirty="0"/>
          </a:p>
        </p:txBody>
      </p:sp>
      <p:cxnSp>
        <p:nvCxnSpPr>
          <p:cNvPr id="44" name="Straight Arrow Connector 43"/>
          <p:cNvCxnSpPr>
            <a:stCxn id="42" idx="2"/>
            <a:endCxn id="43" idx="0"/>
          </p:cNvCxnSpPr>
          <p:nvPr/>
        </p:nvCxnSpPr>
        <p:spPr>
          <a:xfrm>
            <a:off x="914480" y="4531997"/>
            <a:ext cx="0" cy="2743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43" idx="3"/>
            <a:endCxn id="5" idx="1"/>
          </p:cNvCxnSpPr>
          <p:nvPr/>
        </p:nvCxnSpPr>
        <p:spPr>
          <a:xfrm flipV="1">
            <a:off x="1371680" y="3937637"/>
            <a:ext cx="365746" cy="146302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2926123" y="3343277"/>
            <a:ext cx="914400" cy="11887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8288" tIns="18288" rIns="18288" bIns="18288" rtlCol="0" anchor="ctr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 baseline="0" dirty="0"/>
              <a:t>Clerk's Review</a:t>
            </a:r>
            <a:endParaRPr lang="en-US" sz="1100" dirty="0"/>
          </a:p>
        </p:txBody>
      </p:sp>
      <p:sp>
        <p:nvSpPr>
          <p:cNvPr id="46" name="TextBox 125"/>
          <p:cNvSpPr txBox="1"/>
          <p:nvPr/>
        </p:nvSpPr>
        <p:spPr>
          <a:xfrm>
            <a:off x="2560377" y="2394541"/>
            <a:ext cx="731478" cy="108019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18288" tIns="18288" rIns="18288" bIns="18288" rtlCol="0" anchor="ctr" anchorCtr="1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/>
              <a:t>Probable</a:t>
            </a:r>
            <a:r>
              <a:rPr lang="en-US" sz="1100" baseline="0" dirty="0"/>
              <a:t> Cause (PC) Review by Clerk, MRCP R. 3</a:t>
            </a:r>
            <a:endParaRPr lang="en-US" sz="1100" dirty="0"/>
          </a:p>
        </p:txBody>
      </p:sp>
      <p:sp>
        <p:nvSpPr>
          <p:cNvPr id="47" name="TextBox 144"/>
          <p:cNvSpPr txBox="1"/>
          <p:nvPr/>
        </p:nvSpPr>
        <p:spPr>
          <a:xfrm>
            <a:off x="5669303" y="2575561"/>
            <a:ext cx="1318951" cy="76772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18288" tIns="18288" rIns="18288" bIns="18288" rtlCol="0" anchor="ctr" anchorCtr="1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100" dirty="0"/>
              <a:t>If Indigent,</a:t>
            </a:r>
            <a:r>
              <a:rPr lang="en-US" sz="1100" baseline="0" dirty="0"/>
              <a:t> </a:t>
            </a:r>
            <a:r>
              <a:rPr lang="en-US" sz="1100" dirty="0"/>
              <a:t>Counsel Appointed before or at Arraignment</a:t>
            </a:r>
          </a:p>
        </p:txBody>
      </p:sp>
      <p:sp>
        <p:nvSpPr>
          <p:cNvPr id="48" name="TextBox 149"/>
          <p:cNvSpPr txBox="1"/>
          <p:nvPr/>
        </p:nvSpPr>
        <p:spPr>
          <a:xfrm>
            <a:off x="8138156" y="5545444"/>
            <a:ext cx="2576241" cy="26670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18288" tIns="18288" rIns="18288" bIns="18288" rtlCol="0" anchor="ctr" anchorCtr="1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/>
              <a:t>Both Cash Bail and Conditions</a:t>
            </a:r>
            <a:r>
              <a:rPr lang="en-US" sz="1100" baseline="0" dirty="0"/>
              <a:t> may be set</a:t>
            </a:r>
            <a:endParaRPr lang="en-US" sz="1100" dirty="0"/>
          </a:p>
        </p:txBody>
      </p:sp>
      <p:sp>
        <p:nvSpPr>
          <p:cNvPr id="49" name="TextBox 176"/>
          <p:cNvSpPr txBox="1"/>
          <p:nvPr/>
        </p:nvSpPr>
        <p:spPr>
          <a:xfrm>
            <a:off x="182963" y="8423866"/>
            <a:ext cx="3278332" cy="628650"/>
          </a:xfrm>
          <a:prstGeom prst="rect">
            <a:avLst/>
          </a:prstGeom>
          <a:noFill/>
          <a:ln w="9525" cmpd="sng">
            <a:solidFill>
              <a:schemeClr val="accent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18288" tIns="18288" rIns="18288" bIns="18288" rtlCol="0" anchor="ctr" anchorCtr="1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 b="1"/>
              <a:t>MRCP: Massachusetts Rules of Criminal Procedure</a:t>
            </a:r>
          </a:p>
          <a:p>
            <a:pPr algn="l"/>
            <a:r>
              <a:rPr lang="en-US" sz="1100" b="1"/>
              <a:t>MGL:</a:t>
            </a:r>
            <a:r>
              <a:rPr lang="en-US" sz="1100" b="1" baseline="0"/>
              <a:t> Massachusetts General Laws</a:t>
            </a:r>
          </a:p>
          <a:p>
            <a:pPr algn="l"/>
            <a:r>
              <a:rPr lang="en-US" sz="1100" b="1" baseline="0"/>
              <a:t>PC: Probable Cause</a:t>
            </a:r>
            <a:endParaRPr lang="en-US" sz="1100" b="1"/>
          </a:p>
        </p:txBody>
      </p:sp>
      <p:sp>
        <p:nvSpPr>
          <p:cNvPr id="51" name="Rounded Rectangle 50"/>
          <p:cNvSpPr/>
          <p:nvPr/>
        </p:nvSpPr>
        <p:spPr>
          <a:xfrm>
            <a:off x="7680951" y="3343277"/>
            <a:ext cx="914400" cy="11887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8288" tIns="18288" rIns="18288" bIns="18288" rtlCol="0" anchor="ctr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/>
              <a:t>Pre-Trial Hearings</a:t>
            </a:r>
          </a:p>
        </p:txBody>
      </p:sp>
      <p:sp>
        <p:nvSpPr>
          <p:cNvPr id="52" name="Rounded Rectangle 51"/>
          <p:cNvSpPr/>
          <p:nvPr/>
        </p:nvSpPr>
        <p:spPr>
          <a:xfrm>
            <a:off x="12344350" y="7640918"/>
            <a:ext cx="1036180" cy="457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lIns="18288" tIns="18288" rIns="18288" bIns="18288" rtlCol="0" anchor="ctr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 dirty="0"/>
              <a:t>Bail Review- Superior Court</a:t>
            </a:r>
          </a:p>
        </p:txBody>
      </p:sp>
      <p:sp>
        <p:nvSpPr>
          <p:cNvPr id="53" name="TextBox 93"/>
          <p:cNvSpPr txBox="1"/>
          <p:nvPr/>
        </p:nvSpPr>
        <p:spPr>
          <a:xfrm>
            <a:off x="12344356" y="8189559"/>
            <a:ext cx="2377419" cy="73151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18288" tIns="18288" rIns="18288" bIns="18288" rtlCol="0" anchor="ctr" anchorCtr="1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/>
              <a:t>A Bail Review can be requested after arraignment, or bail can be reviewed at any subsequent hearing, if there is a change in circumstance.</a:t>
            </a:r>
            <a:r>
              <a:rPr lang="en-US" sz="1100" baseline="0" dirty="0"/>
              <a:t> </a:t>
            </a:r>
            <a:endParaRPr lang="en-US" dirty="0">
              <a:effectLst/>
            </a:endParaRPr>
          </a:p>
          <a:p>
            <a:endParaRPr lang="en-US" sz="1100" dirty="0"/>
          </a:p>
        </p:txBody>
      </p:sp>
      <p:sp>
        <p:nvSpPr>
          <p:cNvPr id="55" name="Rounded Rectangle 54"/>
          <p:cNvSpPr/>
          <p:nvPr/>
        </p:nvSpPr>
        <p:spPr>
          <a:xfrm>
            <a:off x="8869658" y="3343278"/>
            <a:ext cx="914400" cy="11887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8288" tIns="18288" rIns="18288" bIns="18288" rtlCol="0" anchor="ctr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/>
              <a:t>Additional</a:t>
            </a:r>
            <a:r>
              <a:rPr lang="en-US" sz="1100" baseline="0"/>
              <a:t> </a:t>
            </a:r>
            <a:r>
              <a:rPr lang="en-US" sz="1100"/>
              <a:t>Hearings</a:t>
            </a:r>
          </a:p>
        </p:txBody>
      </p:sp>
      <p:sp>
        <p:nvSpPr>
          <p:cNvPr id="56" name="Rectangle 55"/>
          <p:cNvSpPr/>
          <p:nvPr/>
        </p:nvSpPr>
        <p:spPr>
          <a:xfrm>
            <a:off x="9339495" y="2611775"/>
            <a:ext cx="993197" cy="27432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lIns="18288" tIns="18288" rIns="18288" bIns="18288" rtlCol="0" anchor="ctr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/>
              <a:t>Dismissed</a:t>
            </a:r>
          </a:p>
        </p:txBody>
      </p:sp>
      <p:sp>
        <p:nvSpPr>
          <p:cNvPr id="57" name="Rounded Rectangle 56"/>
          <p:cNvSpPr/>
          <p:nvPr/>
        </p:nvSpPr>
        <p:spPr>
          <a:xfrm>
            <a:off x="10058365" y="3343277"/>
            <a:ext cx="914400" cy="11887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8288" tIns="18288" rIns="18288" bIns="18288" rtlCol="0" anchor="ctr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 dirty="0"/>
              <a:t>Disposition: (Plea, Jury Trial, Bench Trial)</a:t>
            </a:r>
          </a:p>
        </p:txBody>
      </p:sp>
      <p:sp>
        <p:nvSpPr>
          <p:cNvPr id="58" name="Rectangle 57"/>
          <p:cNvSpPr/>
          <p:nvPr/>
        </p:nvSpPr>
        <p:spPr>
          <a:xfrm>
            <a:off x="10789887" y="2703213"/>
            <a:ext cx="1280160" cy="36576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lIns="18288" tIns="18288" rIns="18288" bIns="18288" rtlCol="0" anchor="ctr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 dirty="0"/>
              <a:t>Delinquent</a:t>
            </a:r>
          </a:p>
        </p:txBody>
      </p:sp>
      <p:cxnSp>
        <p:nvCxnSpPr>
          <p:cNvPr id="59" name="Straight Arrow Connector 58"/>
          <p:cNvCxnSpPr>
            <a:stCxn id="51" idx="3"/>
            <a:endCxn id="55" idx="1"/>
          </p:cNvCxnSpPr>
          <p:nvPr/>
        </p:nvCxnSpPr>
        <p:spPr>
          <a:xfrm>
            <a:off x="8595351" y="3937637"/>
            <a:ext cx="274307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55" idx="3"/>
            <a:endCxn id="57" idx="1"/>
          </p:cNvCxnSpPr>
          <p:nvPr/>
        </p:nvCxnSpPr>
        <p:spPr>
          <a:xfrm flipV="1">
            <a:off x="9784058" y="3937637"/>
            <a:ext cx="274307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Rounded Rectangle 61"/>
          <p:cNvSpPr/>
          <p:nvPr/>
        </p:nvSpPr>
        <p:spPr>
          <a:xfrm>
            <a:off x="3474767" y="4937748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8288" tIns="18288" rIns="18288" bIns="18288" rtlCol="0" anchor="ctr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 dirty="0"/>
              <a:t>Paper</a:t>
            </a:r>
            <a:r>
              <a:rPr lang="en-US" sz="1100" baseline="0" dirty="0"/>
              <a:t> review: </a:t>
            </a:r>
            <a:r>
              <a:rPr lang="en-US" sz="1000" baseline="0" dirty="0"/>
              <a:t>for arrests, and felonies </a:t>
            </a:r>
            <a:endParaRPr lang="en-US" sz="1000" dirty="0"/>
          </a:p>
        </p:txBody>
      </p:sp>
      <p:sp>
        <p:nvSpPr>
          <p:cNvPr id="63" name="Rounded Rectangle 62"/>
          <p:cNvSpPr/>
          <p:nvPr/>
        </p:nvSpPr>
        <p:spPr>
          <a:xfrm>
            <a:off x="4114840" y="1912657"/>
            <a:ext cx="914400" cy="11887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8288" tIns="18288" rIns="18288" bIns="18288" rtlCol="0" anchor="ctr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050" dirty="0"/>
              <a:t>Magistrate Hearing: </a:t>
            </a:r>
            <a:r>
              <a:rPr lang="en-US" sz="800" dirty="0"/>
              <a:t>On Non-arrest, or Misdemeanor</a:t>
            </a:r>
            <a:r>
              <a:rPr lang="en-US" sz="800" baseline="0" dirty="0"/>
              <a:t>  outside officers presence </a:t>
            </a:r>
            <a:r>
              <a:rPr lang="en-US" sz="800" dirty="0"/>
              <a:t> 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4114830" y="3343277"/>
            <a:ext cx="914400" cy="11887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8288" tIns="18288" rIns="18288" bIns="18288" rtlCol="0" anchor="ctr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 dirty="0"/>
              <a:t>PC</a:t>
            </a:r>
            <a:r>
              <a:rPr lang="en-US" sz="1100" baseline="0" dirty="0"/>
              <a:t> Found-</a:t>
            </a:r>
            <a:r>
              <a:rPr lang="en-US" sz="1100" dirty="0"/>
              <a:t>Delinquency File created</a:t>
            </a:r>
            <a:r>
              <a:rPr lang="en-US" sz="1100" baseline="0" dirty="0"/>
              <a:t> by Clerk- Arraignment Scheduled</a:t>
            </a:r>
            <a:endParaRPr lang="en-US" sz="1100" dirty="0"/>
          </a:p>
        </p:txBody>
      </p:sp>
      <p:cxnSp>
        <p:nvCxnSpPr>
          <p:cNvPr id="65" name="Straight Arrow Connector 64"/>
          <p:cNvCxnSpPr>
            <a:stCxn id="6" idx="2"/>
            <a:endCxn id="62" idx="0"/>
          </p:cNvCxnSpPr>
          <p:nvPr/>
        </p:nvCxnSpPr>
        <p:spPr>
          <a:xfrm rot="16200000" flipH="1">
            <a:off x="3454770" y="4460550"/>
            <a:ext cx="405751" cy="54864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6" idx="3"/>
            <a:endCxn id="64" idx="1"/>
          </p:cNvCxnSpPr>
          <p:nvPr/>
        </p:nvCxnSpPr>
        <p:spPr>
          <a:xfrm>
            <a:off x="3840523" y="3937637"/>
            <a:ext cx="27430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64" idx="3"/>
            <a:endCxn id="7" idx="1"/>
          </p:cNvCxnSpPr>
          <p:nvPr/>
        </p:nvCxnSpPr>
        <p:spPr>
          <a:xfrm>
            <a:off x="5029230" y="3937637"/>
            <a:ext cx="27430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8" name="Rounded Rectangle 67"/>
          <p:cNvSpPr/>
          <p:nvPr/>
        </p:nvSpPr>
        <p:spPr>
          <a:xfrm>
            <a:off x="3291854" y="7435163"/>
            <a:ext cx="3200400" cy="27432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lIns="18288" tIns="18288" rIns="18288" bIns="18288" rtlCol="0" anchor="ctr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100" dirty="0"/>
              <a:t>Case</a:t>
            </a:r>
            <a:r>
              <a:rPr lang="en-US" sz="1100" baseline="0" dirty="0"/>
              <a:t> Referred by Judge back to Magistrate for Review</a:t>
            </a:r>
            <a:endParaRPr lang="en-US" sz="1100" dirty="0"/>
          </a:p>
        </p:txBody>
      </p:sp>
      <p:cxnSp>
        <p:nvCxnSpPr>
          <p:cNvPr id="69" name="Elbow Connector 68"/>
          <p:cNvCxnSpPr>
            <a:stCxn id="15" idx="2"/>
            <a:endCxn id="68" idx="3"/>
          </p:cNvCxnSpPr>
          <p:nvPr/>
        </p:nvCxnSpPr>
        <p:spPr>
          <a:xfrm rot="5400000">
            <a:off x="5200686" y="5823565"/>
            <a:ext cx="3040326" cy="45719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lbow Connector 69"/>
          <p:cNvCxnSpPr>
            <a:stCxn id="68" idx="1"/>
            <a:endCxn id="5" idx="2"/>
          </p:cNvCxnSpPr>
          <p:nvPr/>
        </p:nvCxnSpPr>
        <p:spPr>
          <a:xfrm rot="10800000">
            <a:off x="2194626" y="4531997"/>
            <a:ext cx="1097228" cy="3040326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ounded Rectangle 70"/>
          <p:cNvSpPr/>
          <p:nvPr/>
        </p:nvSpPr>
        <p:spPr>
          <a:xfrm>
            <a:off x="8321039" y="5812144"/>
            <a:ext cx="2620197" cy="560115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lIns="18288" tIns="18288" rIns="18288" bIns="18288" rtlCol="0" anchor="ctr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 dirty="0"/>
              <a:t>Conditions of Release  Imposed</a:t>
            </a:r>
            <a:r>
              <a:rPr lang="en-US" sz="1100" baseline="0" dirty="0"/>
              <a:t> </a:t>
            </a:r>
            <a:r>
              <a:rPr lang="en-US" sz="1000" baseline="0" dirty="0"/>
              <a:t>u</a:t>
            </a:r>
            <a:r>
              <a:rPr lang="en-US" sz="1000" baseline="0" dirty="0">
                <a:latin typeface="+mn-lt"/>
              </a:rPr>
              <a:t>nder  </a:t>
            </a:r>
            <a:r>
              <a:rPr lang="en-US" sz="800" baseline="0" dirty="0">
                <a:latin typeface="+mn-lt"/>
              </a:rPr>
              <a:t>MGL. </a:t>
            </a:r>
            <a:r>
              <a:rPr lang="en-US" sz="800" baseline="0" dirty="0" err="1">
                <a:latin typeface="+mn-lt"/>
              </a:rPr>
              <a:t>ch.</a:t>
            </a:r>
            <a:r>
              <a:rPr lang="en-US" sz="800" baseline="0" dirty="0">
                <a:latin typeface="+mn-lt"/>
              </a:rPr>
              <a:t> 276 </a:t>
            </a:r>
            <a:r>
              <a:rPr lang="en-US" sz="800" baseline="0" dirty="0">
                <a:latin typeface="+mn-lt"/>
                <a:cs typeface="Arial" panose="020B0604020202020204" pitchFamily="34" charset="0"/>
              </a:rPr>
              <a:t>§ 58, (generally </a:t>
            </a:r>
            <a:r>
              <a:rPr lang="en-US" sz="800" baseline="0" dirty="0" err="1">
                <a:latin typeface="+mn-lt"/>
                <a:cs typeface="Arial" panose="020B0604020202020204" pitchFamily="34" charset="0"/>
              </a:rPr>
              <a:t>restricitive</a:t>
            </a:r>
            <a:r>
              <a:rPr lang="en-US" sz="800" baseline="0" dirty="0">
                <a:latin typeface="+mn-lt"/>
                <a:cs typeface="Arial" panose="020B0604020202020204" pitchFamily="34" charset="0"/>
              </a:rPr>
              <a:t> conditions)</a:t>
            </a:r>
            <a:r>
              <a:rPr lang="en-US" sz="800" baseline="0" dirty="0">
                <a:latin typeface="+mn-lt"/>
              </a:rPr>
              <a:t>  </a:t>
            </a:r>
            <a:r>
              <a:rPr lang="en-US" sz="600" baseline="0" dirty="0">
                <a:latin typeface="+mn-lt"/>
              </a:rPr>
              <a:t>"</a:t>
            </a:r>
            <a:r>
              <a:rPr lang="en-US" sz="800" b="0" i="0" dirty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abide by specified restrictions on personal associations or conduct"</a:t>
            </a:r>
            <a:endParaRPr lang="en-US" sz="600" b="1" dirty="0">
              <a:latin typeface="+mn-lt"/>
            </a:endParaRPr>
          </a:p>
        </p:txBody>
      </p:sp>
      <p:cxnSp>
        <p:nvCxnSpPr>
          <p:cNvPr id="72" name="Elbow Connector 71"/>
          <p:cNvCxnSpPr>
            <a:stCxn id="21" idx="3"/>
            <a:endCxn id="71" idx="1"/>
          </p:cNvCxnSpPr>
          <p:nvPr/>
        </p:nvCxnSpPr>
        <p:spPr>
          <a:xfrm flipV="1">
            <a:off x="8051287" y="6092202"/>
            <a:ext cx="269752" cy="497173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Elbow Connector 72"/>
          <p:cNvCxnSpPr>
            <a:stCxn id="21" idx="3"/>
            <a:endCxn id="18" idx="1"/>
          </p:cNvCxnSpPr>
          <p:nvPr/>
        </p:nvCxnSpPr>
        <p:spPr>
          <a:xfrm>
            <a:off x="8051287" y="6589375"/>
            <a:ext cx="269752" cy="704867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274403" y="9161425"/>
            <a:ext cx="15178872" cy="71404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lIns="18288" tIns="18288" rIns="18288" bIns="18288" rtlCol="0" anchor="ctr" anchorCtr="1">
            <a:sp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 dirty="0"/>
              <a:t>•Issues</a:t>
            </a:r>
            <a:r>
              <a:rPr lang="en-US" sz="1100" baseline="0" dirty="0"/>
              <a:t> of a youth's competency to stand trial can be raised at any point in the juvenile justice process by any party.  A Court may order an initial evaluation by a court clinician, MGL </a:t>
            </a:r>
            <a:r>
              <a:rPr lang="en-US" sz="1100" baseline="0" dirty="0" err="1"/>
              <a:t>ch</a:t>
            </a:r>
            <a:r>
              <a:rPr lang="en-US" sz="1100" baseline="0" dirty="0"/>
              <a:t> 123 </a:t>
            </a:r>
            <a:r>
              <a:rPr lang="en-US" sz="1100" baseline="0" dirty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§</a:t>
            </a:r>
            <a:r>
              <a:rPr lang="en-US" sz="1100" baseline="0" dirty="0"/>
              <a:t>15a, and further evaluation as necessary under </a:t>
            </a:r>
            <a:r>
              <a:rPr lang="en-US" sz="1100" baseline="0" dirty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§15b.  A youth may evaluated in detention during this time. </a:t>
            </a:r>
          </a:p>
          <a:p>
            <a:pPr algn="l"/>
            <a:r>
              <a:rPr lang="en-US" sz="1100" baseline="0" dirty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• The court may order a youth to undergo a </a:t>
            </a:r>
            <a:r>
              <a:rPr lang="en-US" sz="1100" baseline="0" dirty="0" err="1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disgnostic</a:t>
            </a:r>
            <a:r>
              <a:rPr lang="en-US" sz="1100" baseline="0" dirty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 evaluation to aid the court, under MGL </a:t>
            </a:r>
            <a:r>
              <a:rPr lang="en-US" sz="1100" baseline="0" dirty="0" err="1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ch</a:t>
            </a:r>
            <a:r>
              <a:rPr lang="en-US" sz="1100" baseline="0" dirty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 119 §68A.  This evaluation can be completed in the community, or in detention, however, if the youth is detained the </a:t>
            </a:r>
            <a:r>
              <a:rPr lang="en-US" sz="1100" baseline="0" dirty="0" err="1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evalutaion</a:t>
            </a:r>
            <a:r>
              <a:rPr lang="en-US" sz="1100" baseline="0" dirty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 must be completed within 30 days. </a:t>
            </a:r>
          </a:p>
          <a:p>
            <a:pPr algn="l"/>
            <a:r>
              <a:rPr lang="en-US" sz="1100" baseline="0" dirty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• Counsel for a youth may request funds from the Indigent Court Costs Fund, </a:t>
            </a:r>
            <a:r>
              <a:rPr lang="en-US" dirty="0"/>
              <a:t>G.L. c. 261, §§ 27A‐G, to privately retain</a:t>
            </a:r>
            <a:r>
              <a:rPr lang="en-US" baseline="0" dirty="0"/>
              <a:t> a mental health expert for needed evaluations.  </a:t>
            </a:r>
            <a:endParaRPr lang="en-US" sz="1100" dirty="0"/>
          </a:p>
        </p:txBody>
      </p:sp>
      <p:cxnSp>
        <p:nvCxnSpPr>
          <p:cNvPr id="75" name="Straight Arrow Connector 74"/>
          <p:cNvCxnSpPr>
            <a:stCxn id="30" idx="2"/>
            <a:endCxn id="52" idx="0"/>
          </p:cNvCxnSpPr>
          <p:nvPr/>
        </p:nvCxnSpPr>
        <p:spPr>
          <a:xfrm rot="16200000" flipH="1">
            <a:off x="12725263" y="7503741"/>
            <a:ext cx="274312" cy="4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ounded Rectangle 75"/>
          <p:cNvSpPr/>
          <p:nvPr/>
        </p:nvSpPr>
        <p:spPr>
          <a:xfrm>
            <a:off x="13715935" y="7640923"/>
            <a:ext cx="1005840" cy="457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lIns="18288" tIns="18288" rIns="18288" bIns="18288" rtlCol="0" anchor="ctr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 dirty="0"/>
              <a:t>Writ of </a:t>
            </a:r>
            <a:r>
              <a:rPr lang="en-US" sz="1100" dirty="0" err="1"/>
              <a:t>Habeus</a:t>
            </a:r>
            <a:r>
              <a:rPr lang="en-US" sz="1100" baseline="0" dirty="0"/>
              <a:t> Corpus</a:t>
            </a:r>
            <a:endParaRPr lang="en-US" sz="1100" dirty="0"/>
          </a:p>
        </p:txBody>
      </p:sp>
      <p:cxnSp>
        <p:nvCxnSpPr>
          <p:cNvPr id="77" name="Straight Arrow Connector 76"/>
          <p:cNvCxnSpPr>
            <a:stCxn id="52" idx="3"/>
            <a:endCxn id="76" idx="1"/>
          </p:cNvCxnSpPr>
          <p:nvPr/>
        </p:nvCxnSpPr>
        <p:spPr>
          <a:xfrm>
            <a:off x="13380530" y="7869518"/>
            <a:ext cx="335405" cy="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10789887" y="2063144"/>
            <a:ext cx="1280160" cy="36576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lIns="18288" tIns="18288" rIns="18288" bIns="18288" rtlCol="0" anchor="ctr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 dirty="0"/>
              <a:t>CWOF</a:t>
            </a:r>
          </a:p>
        </p:txBody>
      </p:sp>
      <p:sp>
        <p:nvSpPr>
          <p:cNvPr id="80" name="Rectangle 79"/>
          <p:cNvSpPr/>
          <p:nvPr/>
        </p:nvSpPr>
        <p:spPr>
          <a:xfrm>
            <a:off x="10799412" y="742991"/>
            <a:ext cx="1280160" cy="36576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lIns="18288" tIns="18288" rIns="18288" bIns="18288" rtlCol="0" anchor="ctr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 dirty="0"/>
              <a:t>Pre-Trial</a:t>
            </a:r>
            <a:r>
              <a:rPr lang="en-US" sz="1100" baseline="0" dirty="0"/>
              <a:t> Probation (PTP), as </a:t>
            </a:r>
            <a:r>
              <a:rPr lang="en-US" sz="1100" baseline="0" dirty="0" err="1"/>
              <a:t>dispostion</a:t>
            </a:r>
            <a:endParaRPr lang="en-US" sz="1100" dirty="0"/>
          </a:p>
        </p:txBody>
      </p:sp>
      <p:sp>
        <p:nvSpPr>
          <p:cNvPr id="81" name="Rectangle 80"/>
          <p:cNvSpPr/>
          <p:nvPr/>
        </p:nvSpPr>
        <p:spPr>
          <a:xfrm>
            <a:off x="12527210" y="2693679"/>
            <a:ext cx="1645920" cy="36576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lIns="18288" tIns="18288" rIns="18288" bIns="18288" rtlCol="0" anchor="ctr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 dirty="0"/>
              <a:t>Commitment to DYS</a:t>
            </a:r>
          </a:p>
        </p:txBody>
      </p:sp>
      <p:sp>
        <p:nvSpPr>
          <p:cNvPr id="82" name="Rectangle 81"/>
          <p:cNvSpPr/>
          <p:nvPr/>
        </p:nvSpPr>
        <p:spPr>
          <a:xfrm>
            <a:off x="12527210" y="2063140"/>
            <a:ext cx="1645920" cy="36576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lIns="18288" tIns="18288" rIns="18288" bIns="18288" rtlCol="0" anchor="ctr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 dirty="0"/>
              <a:t>Supervised Probation</a:t>
            </a:r>
          </a:p>
        </p:txBody>
      </p:sp>
      <p:sp>
        <p:nvSpPr>
          <p:cNvPr id="83" name="Rectangle 82"/>
          <p:cNvSpPr/>
          <p:nvPr/>
        </p:nvSpPr>
        <p:spPr>
          <a:xfrm>
            <a:off x="12527210" y="731567"/>
            <a:ext cx="1645920" cy="36576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lIns="18288" tIns="18288" rIns="18288" bIns="18288" rtlCol="0" anchor="ctr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/>
              <a:t>Administrative  Probation</a:t>
            </a:r>
          </a:p>
        </p:txBody>
      </p:sp>
      <p:cxnSp>
        <p:nvCxnSpPr>
          <p:cNvPr id="84" name="Straight Arrow Connector 83"/>
          <p:cNvCxnSpPr>
            <a:stCxn id="58" idx="3"/>
            <a:endCxn id="81" idx="1"/>
          </p:cNvCxnSpPr>
          <p:nvPr/>
        </p:nvCxnSpPr>
        <p:spPr>
          <a:xfrm flipV="1">
            <a:off x="12070047" y="2876559"/>
            <a:ext cx="457163" cy="95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Elbow Connector 84"/>
          <p:cNvCxnSpPr>
            <a:stCxn id="57" idx="0"/>
            <a:endCxn id="58" idx="1"/>
          </p:cNvCxnSpPr>
          <p:nvPr/>
        </p:nvCxnSpPr>
        <p:spPr>
          <a:xfrm rot="5400000" flipH="1" flipV="1">
            <a:off x="10424134" y="2977524"/>
            <a:ext cx="457184" cy="274322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6" name="Elbow Connector 85"/>
          <p:cNvCxnSpPr>
            <a:stCxn id="57" idx="0"/>
            <a:endCxn id="79" idx="1"/>
          </p:cNvCxnSpPr>
          <p:nvPr/>
        </p:nvCxnSpPr>
        <p:spPr>
          <a:xfrm rot="5400000" flipH="1" flipV="1">
            <a:off x="10104100" y="2657490"/>
            <a:ext cx="1097253" cy="274322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7" name="Elbow Connector 86"/>
          <p:cNvCxnSpPr>
            <a:stCxn id="57" idx="0"/>
            <a:endCxn id="80" idx="1"/>
          </p:cNvCxnSpPr>
          <p:nvPr/>
        </p:nvCxnSpPr>
        <p:spPr>
          <a:xfrm rot="5400000" flipH="1" flipV="1">
            <a:off x="9448785" y="1992651"/>
            <a:ext cx="2417406" cy="283847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80" idx="3"/>
            <a:endCxn id="83" idx="1"/>
          </p:cNvCxnSpPr>
          <p:nvPr/>
        </p:nvCxnSpPr>
        <p:spPr>
          <a:xfrm flipV="1">
            <a:off x="12079572" y="914447"/>
            <a:ext cx="447638" cy="114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80" idx="3"/>
            <a:endCxn id="82" idx="1"/>
          </p:cNvCxnSpPr>
          <p:nvPr/>
        </p:nvCxnSpPr>
        <p:spPr>
          <a:xfrm>
            <a:off x="12079572" y="925871"/>
            <a:ext cx="447638" cy="13201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ounded Rectangle 92"/>
          <p:cNvSpPr/>
          <p:nvPr/>
        </p:nvSpPr>
        <p:spPr>
          <a:xfrm>
            <a:off x="13898813" y="1371640"/>
            <a:ext cx="1463024" cy="600061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lIns="0" tIns="0" rIns="0" bIns="0" rtlCol="0" anchor="ctr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 dirty="0" err="1"/>
              <a:t>Succesfully</a:t>
            </a:r>
            <a:r>
              <a:rPr lang="en-US" sz="1100" baseline="0" dirty="0"/>
              <a:t> Compete Terms of Probation: Terminate Probation</a:t>
            </a:r>
            <a:endParaRPr lang="en-US" sz="1100" dirty="0"/>
          </a:p>
        </p:txBody>
      </p:sp>
      <p:sp>
        <p:nvSpPr>
          <p:cNvPr id="94" name="Rounded Rectangle 93"/>
          <p:cNvSpPr/>
          <p:nvPr/>
        </p:nvSpPr>
        <p:spPr>
          <a:xfrm>
            <a:off x="13258730" y="3343277"/>
            <a:ext cx="914400" cy="1188720"/>
          </a:xfrm>
          <a:prstGeom prst="roundRect">
            <a:avLst>
              <a:gd name="adj" fmla="val 1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8288" tIns="18288" rIns="18288" bIns="18288" rtlCol="0" anchor="ctr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 dirty="0"/>
              <a:t>Alleged Failure</a:t>
            </a:r>
            <a:r>
              <a:rPr lang="en-US" sz="1100" baseline="0" dirty="0"/>
              <a:t> of Probation Terms: Begin Violation Process</a:t>
            </a:r>
            <a:endParaRPr lang="en-US" sz="1100" dirty="0"/>
          </a:p>
        </p:txBody>
      </p:sp>
      <p:sp>
        <p:nvSpPr>
          <p:cNvPr id="96" name="TextBox 379"/>
          <p:cNvSpPr txBox="1"/>
          <p:nvPr/>
        </p:nvSpPr>
        <p:spPr>
          <a:xfrm>
            <a:off x="13723562" y="4480566"/>
            <a:ext cx="815324" cy="168424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18288" tIns="18288" rIns="18288" bIns="18288" rtlCol="0" anchor="ctr" anchorCtr="1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/>
              <a:t>Youth</a:t>
            </a:r>
            <a:r>
              <a:rPr lang="en-US" sz="1100" baseline="0" dirty="0"/>
              <a:t> may be detained, post VOP arraignment until final VOP hearing, </a:t>
            </a:r>
            <a:r>
              <a:rPr lang="en-US" sz="1100" baseline="0" dirty="0" err="1"/>
              <a:t>Juv</a:t>
            </a:r>
            <a:r>
              <a:rPr lang="en-US" sz="1100" baseline="0" dirty="0"/>
              <a:t> Ct. Standing Order 1-07</a:t>
            </a:r>
            <a:endParaRPr lang="en-US" dirty="0">
              <a:effectLst/>
            </a:endParaRPr>
          </a:p>
        </p:txBody>
      </p:sp>
      <p:sp>
        <p:nvSpPr>
          <p:cNvPr id="97" name="Rounded Rectangle 96"/>
          <p:cNvSpPr/>
          <p:nvPr/>
        </p:nvSpPr>
        <p:spPr>
          <a:xfrm>
            <a:off x="11978594" y="3343290"/>
            <a:ext cx="914400" cy="11887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8288" tIns="18288" rIns="18288" bIns="18288" rtlCol="0" anchor="ctr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 dirty="0"/>
              <a:t>Violation Hearing on Alleged</a:t>
            </a:r>
            <a:r>
              <a:rPr lang="en-US" sz="1100" baseline="0" dirty="0"/>
              <a:t> Violation (s)</a:t>
            </a:r>
            <a:endParaRPr lang="en-US" sz="1100" dirty="0"/>
          </a:p>
        </p:txBody>
      </p:sp>
      <p:sp>
        <p:nvSpPr>
          <p:cNvPr id="98" name="TextBox 383"/>
          <p:cNvSpPr txBox="1"/>
          <p:nvPr/>
        </p:nvSpPr>
        <p:spPr>
          <a:xfrm>
            <a:off x="11795716" y="3134381"/>
            <a:ext cx="1280146" cy="228603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18288" tIns="18288" rIns="18288" bIns="18288" rtlCol="0" anchor="ctr" anchorCtr="1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/>
              <a:t>Counsel Appointed</a:t>
            </a:r>
          </a:p>
        </p:txBody>
      </p:sp>
      <p:cxnSp>
        <p:nvCxnSpPr>
          <p:cNvPr id="99" name="Elbow Connector 98"/>
          <p:cNvCxnSpPr>
            <a:stCxn id="97" idx="1"/>
            <a:endCxn id="57" idx="3"/>
          </p:cNvCxnSpPr>
          <p:nvPr/>
        </p:nvCxnSpPr>
        <p:spPr>
          <a:xfrm rot="10800000">
            <a:off x="10972766" y="3937638"/>
            <a:ext cx="1005829" cy="13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3" name="Rectangle 102"/>
          <p:cNvSpPr/>
          <p:nvPr/>
        </p:nvSpPr>
        <p:spPr>
          <a:xfrm>
            <a:off x="12435788" y="1092450"/>
            <a:ext cx="1783067" cy="37548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18288" tIns="18288" rIns="18288" bIns="18288" rtlCol="0" anchor="ctr" anchorCtr="1">
            <a:spAutoFit/>
          </a:bodyPr>
          <a:lstStyle/>
          <a:p>
            <a:r>
              <a:rPr lang="en-US" sz="1100" dirty="0">
                <a:solidFill>
                  <a:schemeClr val="dk1"/>
                </a:solidFill>
              </a:rPr>
              <a:t>If violated PTP, case can go back on trial track</a:t>
            </a:r>
          </a:p>
        </p:txBody>
      </p:sp>
      <p:cxnSp>
        <p:nvCxnSpPr>
          <p:cNvPr id="104" name="Straight Arrow Connector 103"/>
          <p:cNvCxnSpPr>
            <a:stCxn id="94" idx="1"/>
            <a:endCxn id="97" idx="3"/>
          </p:cNvCxnSpPr>
          <p:nvPr/>
        </p:nvCxnSpPr>
        <p:spPr>
          <a:xfrm flipH="1">
            <a:off x="12892994" y="3937637"/>
            <a:ext cx="365736" cy="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Arrow Connector 25"/>
          <p:cNvCxnSpPr>
            <a:stCxn id="15" idx="0"/>
            <a:endCxn id="38" idx="1"/>
          </p:cNvCxnSpPr>
          <p:nvPr/>
        </p:nvCxnSpPr>
        <p:spPr>
          <a:xfrm rot="5400000" flipH="1" flipV="1">
            <a:off x="6812293" y="2931804"/>
            <a:ext cx="548624" cy="27432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9" name="Group 108"/>
          <p:cNvGrpSpPr/>
          <p:nvPr/>
        </p:nvGrpSpPr>
        <p:grpSpPr>
          <a:xfrm>
            <a:off x="12344265" y="4783241"/>
            <a:ext cx="1036265" cy="2583365"/>
            <a:chOff x="14447362" y="3964322"/>
            <a:chExt cx="1036265" cy="3383244"/>
          </a:xfrm>
        </p:grpSpPr>
        <p:sp>
          <p:nvSpPr>
            <p:cNvPr id="30" name="Rounded Rectangle 29"/>
            <p:cNvSpPr/>
            <p:nvPr/>
          </p:nvSpPr>
          <p:spPr>
            <a:xfrm>
              <a:off x="14447363" y="3964322"/>
              <a:ext cx="1036264" cy="338324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8288" tIns="18288" rIns="18288" bIns="18288" rtlCol="0" anchor="ctr" anchorCtr="1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b="1" dirty="0"/>
                <a:t>Detention</a:t>
              </a:r>
            </a:p>
          </p:txBody>
        </p:sp>
        <p:sp>
          <p:nvSpPr>
            <p:cNvPr id="106" name="Oval 105"/>
            <p:cNvSpPr/>
            <p:nvPr/>
          </p:nvSpPr>
          <p:spPr>
            <a:xfrm>
              <a:off x="14447362" y="4206219"/>
              <a:ext cx="0" cy="2743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8288" tIns="18288" rIns="18288" bIns="18288" rtlCol="0" anchor="ctr" anchorCtr="1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800" b="1" dirty="0"/>
            </a:p>
          </p:txBody>
        </p:sp>
      </p:grpSp>
      <p:cxnSp>
        <p:nvCxnSpPr>
          <p:cNvPr id="147" name="Elbow Connector 146"/>
          <p:cNvCxnSpPr>
            <a:stCxn id="55" idx="0"/>
            <a:endCxn id="56" idx="2"/>
          </p:cNvCxnSpPr>
          <p:nvPr/>
        </p:nvCxnSpPr>
        <p:spPr>
          <a:xfrm rot="5400000" flipH="1" flipV="1">
            <a:off x="9352885" y="2860069"/>
            <a:ext cx="457183" cy="509236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Elbow Connector 148"/>
          <p:cNvCxnSpPr>
            <a:stCxn id="57" idx="0"/>
            <a:endCxn id="56" idx="2"/>
          </p:cNvCxnSpPr>
          <p:nvPr/>
        </p:nvCxnSpPr>
        <p:spPr>
          <a:xfrm rot="16200000" flipV="1">
            <a:off x="9947239" y="2774950"/>
            <a:ext cx="457182" cy="679471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Arrow Connector 155"/>
          <p:cNvCxnSpPr>
            <a:stCxn id="79" idx="3"/>
            <a:endCxn id="82" idx="1"/>
          </p:cNvCxnSpPr>
          <p:nvPr/>
        </p:nvCxnSpPr>
        <p:spPr>
          <a:xfrm flipV="1">
            <a:off x="12070047" y="2246020"/>
            <a:ext cx="457163" cy="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Arrow Connector 157"/>
          <p:cNvCxnSpPr>
            <a:stCxn id="79" idx="3"/>
            <a:endCxn id="83" idx="1"/>
          </p:cNvCxnSpPr>
          <p:nvPr/>
        </p:nvCxnSpPr>
        <p:spPr>
          <a:xfrm flipV="1">
            <a:off x="12070047" y="914447"/>
            <a:ext cx="457163" cy="13315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Elbow Connector 224"/>
          <p:cNvCxnSpPr>
            <a:stCxn id="94" idx="2"/>
            <a:endCxn id="30" idx="3"/>
          </p:cNvCxnSpPr>
          <p:nvPr/>
        </p:nvCxnSpPr>
        <p:spPr>
          <a:xfrm rot="5400000">
            <a:off x="12776767" y="5135760"/>
            <a:ext cx="1542927" cy="3354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Arrow Connector 232"/>
          <p:cNvCxnSpPr>
            <a:stCxn id="15" idx="3"/>
            <a:endCxn id="51" idx="1"/>
          </p:cNvCxnSpPr>
          <p:nvPr/>
        </p:nvCxnSpPr>
        <p:spPr>
          <a:xfrm>
            <a:off x="7406644" y="3937637"/>
            <a:ext cx="27430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1" name="Straight Arrow Connector 260"/>
          <p:cNvCxnSpPr>
            <a:stCxn id="58" idx="3"/>
            <a:endCxn id="82" idx="1"/>
          </p:cNvCxnSpPr>
          <p:nvPr/>
        </p:nvCxnSpPr>
        <p:spPr>
          <a:xfrm flipV="1">
            <a:off x="12070047" y="2246020"/>
            <a:ext cx="457163" cy="6400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Elbow Connector 263"/>
          <p:cNvCxnSpPr>
            <a:stCxn id="82" idx="3"/>
            <a:endCxn id="94" idx="3"/>
          </p:cNvCxnSpPr>
          <p:nvPr/>
        </p:nvCxnSpPr>
        <p:spPr>
          <a:xfrm>
            <a:off x="14173130" y="2246020"/>
            <a:ext cx="12700" cy="1691617"/>
          </a:xfrm>
          <a:prstGeom prst="bentConnector3">
            <a:avLst>
              <a:gd name="adj1" fmla="val 180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Elbow Connector 265"/>
          <p:cNvCxnSpPr>
            <a:stCxn id="82" idx="3"/>
            <a:endCxn id="93" idx="2"/>
          </p:cNvCxnSpPr>
          <p:nvPr/>
        </p:nvCxnSpPr>
        <p:spPr>
          <a:xfrm flipV="1">
            <a:off x="14173130" y="1971701"/>
            <a:ext cx="457195" cy="274319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Elbow Connector 267"/>
          <p:cNvCxnSpPr>
            <a:stCxn id="83" idx="3"/>
            <a:endCxn id="93" idx="0"/>
          </p:cNvCxnSpPr>
          <p:nvPr/>
        </p:nvCxnSpPr>
        <p:spPr>
          <a:xfrm>
            <a:off x="14173130" y="914447"/>
            <a:ext cx="457195" cy="457193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27883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5867</TotalTime>
  <Words>622</Words>
  <Application>Microsoft Macintosh PowerPoint</Application>
  <PresentationFormat>Custom</PresentationFormat>
  <Paragraphs>56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EOHHS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E. Daley</dc:creator>
  <cp:lastModifiedBy>Jordan, Theodore</cp:lastModifiedBy>
  <cp:revision>24</cp:revision>
  <cp:lastPrinted>2017-03-14T00:34:22Z</cp:lastPrinted>
  <dcterms:created xsi:type="dcterms:W3CDTF">2016-10-21T20:19:30Z</dcterms:created>
  <dcterms:modified xsi:type="dcterms:W3CDTF">2019-04-16T16:34:51Z</dcterms:modified>
</cp:coreProperties>
</file>