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5" r:id="rId7"/>
    <p:sldId id="266" r:id="rId8"/>
    <p:sldId id="267" r:id="rId9"/>
    <p:sldId id="268" r:id="rId10"/>
    <p:sldId id="269" r:id="rId11"/>
    <p:sldId id="261" r:id="rId12"/>
    <p:sldId id="264"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76" d="100"/>
          <a:sy n="76"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Inpatient facility</c:v>
                </c:pt>
                <c:pt idx="1">
                  <c:v>Crisis or ED Services</c:v>
                </c:pt>
                <c:pt idx="2">
                  <c:v>Day Treatment</c:v>
                </c:pt>
                <c:pt idx="3">
                  <c:v>Prescribed medication </c:v>
                </c:pt>
              </c:strCache>
            </c:strRef>
          </c:cat>
          <c:val>
            <c:numRef>
              <c:f>Sheet1!$B$2:$B$5</c:f>
              <c:numCache>
                <c:formatCode>0.00%</c:formatCode>
                <c:ptCount val="4"/>
                <c:pt idx="0">
                  <c:v>0.58199999999999996</c:v>
                </c:pt>
                <c:pt idx="1">
                  <c:v>0.69899999999999995</c:v>
                </c:pt>
                <c:pt idx="2">
                  <c:v>0.186</c:v>
                </c:pt>
                <c:pt idx="3">
                  <c:v>0.442</c:v>
                </c:pt>
              </c:numCache>
            </c:numRef>
          </c:val>
          <c:extLst>
            <c:ext xmlns:c16="http://schemas.microsoft.com/office/drawing/2014/chart" uri="{C3380CC4-5D6E-409C-BE32-E72D297353CC}">
              <c16:uniqueId val="{00000000-0C58-4387-8FB0-B8DA15EC7E2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Inpatient facility</c:v>
                </c:pt>
                <c:pt idx="1">
                  <c:v>Crisis or ED Services</c:v>
                </c:pt>
                <c:pt idx="2">
                  <c:v>Day Treatment</c:v>
                </c:pt>
                <c:pt idx="3">
                  <c:v>Prescribed medication </c:v>
                </c:pt>
              </c:strCache>
            </c:strRef>
          </c:cat>
          <c:val>
            <c:numRef>
              <c:f>Sheet1!$C$2:$C$5</c:f>
              <c:numCache>
                <c:formatCode>General</c:formatCode>
                <c:ptCount val="4"/>
              </c:numCache>
            </c:numRef>
          </c:val>
          <c:extLst>
            <c:ext xmlns:c16="http://schemas.microsoft.com/office/drawing/2014/chart" uri="{C3380CC4-5D6E-409C-BE32-E72D297353CC}">
              <c16:uniqueId val="{00000001-0C58-4387-8FB0-B8DA15EC7E20}"/>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Inpatient facility</c:v>
                </c:pt>
                <c:pt idx="1">
                  <c:v>Crisis or ED Services</c:v>
                </c:pt>
                <c:pt idx="2">
                  <c:v>Day Treatment</c:v>
                </c:pt>
                <c:pt idx="3">
                  <c:v>Prescribed medication </c:v>
                </c:pt>
              </c:strCache>
            </c:strRef>
          </c:cat>
          <c:val>
            <c:numRef>
              <c:f>Sheet1!$D$2:$D$5</c:f>
              <c:numCache>
                <c:formatCode>General</c:formatCode>
                <c:ptCount val="4"/>
              </c:numCache>
            </c:numRef>
          </c:val>
          <c:extLst>
            <c:ext xmlns:c16="http://schemas.microsoft.com/office/drawing/2014/chart" uri="{C3380CC4-5D6E-409C-BE32-E72D297353CC}">
              <c16:uniqueId val="{00000002-0C58-4387-8FB0-B8DA15EC7E20}"/>
            </c:ext>
          </c:extLst>
        </c:ser>
        <c:dLbls>
          <c:showLegendKey val="0"/>
          <c:showVal val="0"/>
          <c:showCatName val="0"/>
          <c:showSerName val="0"/>
          <c:showPercent val="0"/>
          <c:showBubbleSize val="0"/>
        </c:dLbls>
        <c:gapWidth val="219"/>
        <c:overlap val="-27"/>
        <c:axId val="440171808"/>
        <c:axId val="440172136"/>
      </c:barChart>
      <c:catAx>
        <c:axId val="4401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72136"/>
        <c:crosses val="autoZero"/>
        <c:auto val="1"/>
        <c:lblAlgn val="ctr"/>
        <c:lblOffset val="100"/>
        <c:noMultiLvlLbl val="0"/>
      </c:catAx>
      <c:valAx>
        <c:axId val="440172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7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C923D-4A8C-4817-98AF-D33585F5370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87A9F01-A4F1-4521-9EF6-52BB4F717545}">
      <dgm:prSet phldrT="[Text]"/>
      <dgm:spPr/>
      <dgm:t>
        <a:bodyPr/>
        <a:lstStyle/>
        <a:p>
          <a:r>
            <a:rPr lang="en-US" dirty="0"/>
            <a:t>Over 50% from Lowell, Salem and Lynn Juvenile Courts</a:t>
          </a:r>
        </a:p>
      </dgm:t>
    </dgm:pt>
    <dgm:pt modelId="{1C8B8B97-5C37-40B6-AB24-08DFA3B7686A}" type="parTrans" cxnId="{75CB0B58-4D89-49F9-B2E0-0D62656F7266}">
      <dgm:prSet/>
      <dgm:spPr/>
      <dgm:t>
        <a:bodyPr/>
        <a:lstStyle/>
        <a:p>
          <a:endParaRPr lang="en-US"/>
        </a:p>
      </dgm:t>
    </dgm:pt>
    <dgm:pt modelId="{BBB74DF9-2085-450E-8CE4-C18E8740D0D4}" type="sibTrans" cxnId="{75CB0B58-4D89-49F9-B2E0-0D62656F7266}">
      <dgm:prSet/>
      <dgm:spPr/>
      <dgm:t>
        <a:bodyPr/>
        <a:lstStyle/>
        <a:p>
          <a:endParaRPr lang="en-US"/>
        </a:p>
      </dgm:t>
    </dgm:pt>
    <dgm:pt modelId="{98FC3A03-A1CF-4E2F-9E53-8C69C50CCEDD}">
      <dgm:prSet phldrT="[Text]"/>
      <dgm:spPr/>
      <dgm:t>
        <a:bodyPr/>
        <a:lstStyle/>
        <a:p>
          <a:r>
            <a:rPr lang="en-US" dirty="0"/>
            <a:t> Worcester/ Dudley Juvenile Court</a:t>
          </a:r>
        </a:p>
      </dgm:t>
    </dgm:pt>
    <dgm:pt modelId="{1095F4B3-C896-491E-A1CF-663DDB1B7598}" type="parTrans" cxnId="{5047D298-AA20-4C63-8F81-2B65822946C5}">
      <dgm:prSet/>
      <dgm:spPr/>
      <dgm:t>
        <a:bodyPr/>
        <a:lstStyle/>
        <a:p>
          <a:endParaRPr lang="en-US"/>
        </a:p>
      </dgm:t>
    </dgm:pt>
    <dgm:pt modelId="{E474B369-3BE8-4A46-9D2C-516405F468D2}" type="sibTrans" cxnId="{5047D298-AA20-4C63-8F81-2B65822946C5}">
      <dgm:prSet/>
      <dgm:spPr/>
      <dgm:t>
        <a:bodyPr/>
        <a:lstStyle/>
        <a:p>
          <a:endParaRPr lang="en-US"/>
        </a:p>
      </dgm:t>
    </dgm:pt>
    <dgm:pt modelId="{FDA0E7D7-3341-422A-9BE8-EA0C154C5140}">
      <dgm:prSet phldrT="[Text]"/>
      <dgm:spPr/>
      <dgm:t>
        <a:bodyPr/>
        <a:lstStyle/>
        <a:p>
          <a:r>
            <a:rPr lang="en-US" dirty="0"/>
            <a:t> Fitchburg Juvenile Court</a:t>
          </a:r>
        </a:p>
      </dgm:t>
    </dgm:pt>
    <dgm:pt modelId="{7F4213EF-B189-4801-9FB4-34824E268620}" type="parTrans" cxnId="{E22350B3-3814-4041-87E7-683A46303C84}">
      <dgm:prSet/>
      <dgm:spPr/>
      <dgm:t>
        <a:bodyPr/>
        <a:lstStyle/>
        <a:p>
          <a:endParaRPr lang="en-US"/>
        </a:p>
      </dgm:t>
    </dgm:pt>
    <dgm:pt modelId="{D8266425-FA1B-4AE5-9AE8-E1BE65BF147E}" type="sibTrans" cxnId="{E22350B3-3814-4041-87E7-683A46303C84}">
      <dgm:prSet/>
      <dgm:spPr/>
      <dgm:t>
        <a:bodyPr/>
        <a:lstStyle/>
        <a:p>
          <a:endParaRPr lang="en-US"/>
        </a:p>
      </dgm:t>
    </dgm:pt>
    <dgm:pt modelId="{DC6B33A9-B9A9-4380-8B09-F5CCBEB9AF95}">
      <dgm:prSet phldrT="[Text]"/>
      <dgm:spPr/>
      <dgm:t>
        <a:bodyPr/>
        <a:lstStyle/>
        <a:p>
          <a:r>
            <a:rPr lang="en-US" dirty="0"/>
            <a:t> Milford Juvenile Court</a:t>
          </a:r>
        </a:p>
      </dgm:t>
    </dgm:pt>
    <dgm:pt modelId="{71916F4E-ABA9-44E1-B714-D96027458FF1}" type="parTrans" cxnId="{AB273B44-76BF-42B5-9B99-845C61BE9800}">
      <dgm:prSet/>
      <dgm:spPr/>
      <dgm:t>
        <a:bodyPr/>
        <a:lstStyle/>
        <a:p>
          <a:endParaRPr lang="en-US"/>
        </a:p>
      </dgm:t>
    </dgm:pt>
    <dgm:pt modelId="{B7552D25-59EC-47CF-B971-70848FB55E89}" type="sibTrans" cxnId="{AB273B44-76BF-42B5-9B99-845C61BE9800}">
      <dgm:prSet/>
      <dgm:spPr/>
      <dgm:t>
        <a:bodyPr/>
        <a:lstStyle/>
        <a:p>
          <a:endParaRPr lang="en-US"/>
        </a:p>
      </dgm:t>
    </dgm:pt>
    <dgm:pt modelId="{8F8763E4-18BF-439C-91F1-E4811305F47D}">
      <dgm:prSet phldrT="[Text]"/>
      <dgm:spPr/>
      <dgm:t>
        <a:bodyPr/>
        <a:lstStyle/>
        <a:p>
          <a:r>
            <a:rPr lang="en-US" dirty="0"/>
            <a:t> Boston Juvenile Court</a:t>
          </a:r>
        </a:p>
      </dgm:t>
    </dgm:pt>
    <dgm:pt modelId="{B3E70672-4A25-404E-BDCB-1F1B4D911C96}" type="parTrans" cxnId="{C69B3B40-21F7-4B70-8B6A-0D7404446ED9}">
      <dgm:prSet/>
      <dgm:spPr/>
      <dgm:t>
        <a:bodyPr/>
        <a:lstStyle/>
        <a:p>
          <a:endParaRPr lang="en-US"/>
        </a:p>
      </dgm:t>
    </dgm:pt>
    <dgm:pt modelId="{67BED169-DE34-4264-9B1C-D4554CC7CD87}" type="sibTrans" cxnId="{C69B3B40-21F7-4B70-8B6A-0D7404446ED9}">
      <dgm:prSet/>
      <dgm:spPr/>
      <dgm:t>
        <a:bodyPr/>
        <a:lstStyle/>
        <a:p>
          <a:endParaRPr lang="en-US"/>
        </a:p>
      </dgm:t>
    </dgm:pt>
    <dgm:pt modelId="{779D4C3A-17D8-48B5-B504-B08FD02D0DD0}" type="pres">
      <dgm:prSet presAssocID="{710C923D-4A8C-4817-98AF-D33585F53701}" presName="composite" presStyleCnt="0">
        <dgm:presLayoutVars>
          <dgm:chMax val="1"/>
          <dgm:dir/>
          <dgm:resizeHandles val="exact"/>
        </dgm:presLayoutVars>
      </dgm:prSet>
      <dgm:spPr/>
    </dgm:pt>
    <dgm:pt modelId="{86EE0375-EB97-4829-B2A4-7DD4F3E8203A}" type="pres">
      <dgm:prSet presAssocID="{710C923D-4A8C-4817-98AF-D33585F53701}" presName="radial" presStyleCnt="0">
        <dgm:presLayoutVars>
          <dgm:animLvl val="ctr"/>
        </dgm:presLayoutVars>
      </dgm:prSet>
      <dgm:spPr/>
    </dgm:pt>
    <dgm:pt modelId="{0E9DFCEB-1F3D-44AE-83E7-140C3DCE804D}" type="pres">
      <dgm:prSet presAssocID="{787A9F01-A4F1-4521-9EF6-52BB4F717545}" presName="centerShape" presStyleLbl="vennNode1" presStyleIdx="0" presStyleCnt="5"/>
      <dgm:spPr/>
    </dgm:pt>
    <dgm:pt modelId="{37B3727A-13FA-4038-9EA4-824F3FB05610}" type="pres">
      <dgm:prSet presAssocID="{98FC3A03-A1CF-4E2F-9E53-8C69C50CCEDD}" presName="node" presStyleLbl="vennNode1" presStyleIdx="1" presStyleCnt="5">
        <dgm:presLayoutVars>
          <dgm:bulletEnabled val="1"/>
        </dgm:presLayoutVars>
      </dgm:prSet>
      <dgm:spPr/>
    </dgm:pt>
    <dgm:pt modelId="{284E523D-480B-4955-8A74-E90F59445D45}" type="pres">
      <dgm:prSet presAssocID="{FDA0E7D7-3341-422A-9BE8-EA0C154C5140}" presName="node" presStyleLbl="vennNode1" presStyleIdx="2" presStyleCnt="5">
        <dgm:presLayoutVars>
          <dgm:bulletEnabled val="1"/>
        </dgm:presLayoutVars>
      </dgm:prSet>
      <dgm:spPr/>
    </dgm:pt>
    <dgm:pt modelId="{BD9ACEA9-0188-4E82-AC48-BE143EB1925F}" type="pres">
      <dgm:prSet presAssocID="{DC6B33A9-B9A9-4380-8B09-F5CCBEB9AF95}" presName="node" presStyleLbl="vennNode1" presStyleIdx="3" presStyleCnt="5">
        <dgm:presLayoutVars>
          <dgm:bulletEnabled val="1"/>
        </dgm:presLayoutVars>
      </dgm:prSet>
      <dgm:spPr/>
    </dgm:pt>
    <dgm:pt modelId="{F5E2F4B3-8C72-412B-9355-D0E75F906D08}" type="pres">
      <dgm:prSet presAssocID="{8F8763E4-18BF-439C-91F1-E4811305F47D}" presName="node" presStyleLbl="vennNode1" presStyleIdx="4" presStyleCnt="5">
        <dgm:presLayoutVars>
          <dgm:bulletEnabled val="1"/>
        </dgm:presLayoutVars>
      </dgm:prSet>
      <dgm:spPr/>
    </dgm:pt>
  </dgm:ptLst>
  <dgm:cxnLst>
    <dgm:cxn modelId="{C69B3B40-21F7-4B70-8B6A-0D7404446ED9}" srcId="{787A9F01-A4F1-4521-9EF6-52BB4F717545}" destId="{8F8763E4-18BF-439C-91F1-E4811305F47D}" srcOrd="3" destOrd="0" parTransId="{B3E70672-4A25-404E-BDCB-1F1B4D911C96}" sibTransId="{67BED169-DE34-4264-9B1C-D4554CC7CD87}"/>
    <dgm:cxn modelId="{5047D298-AA20-4C63-8F81-2B65822946C5}" srcId="{787A9F01-A4F1-4521-9EF6-52BB4F717545}" destId="{98FC3A03-A1CF-4E2F-9E53-8C69C50CCEDD}" srcOrd="0" destOrd="0" parTransId="{1095F4B3-C896-491E-A1CF-663DDB1B7598}" sibTransId="{E474B369-3BE8-4A46-9D2C-516405F468D2}"/>
    <dgm:cxn modelId="{E22350B3-3814-4041-87E7-683A46303C84}" srcId="{787A9F01-A4F1-4521-9EF6-52BB4F717545}" destId="{FDA0E7D7-3341-422A-9BE8-EA0C154C5140}" srcOrd="1" destOrd="0" parTransId="{7F4213EF-B189-4801-9FB4-34824E268620}" sibTransId="{D8266425-FA1B-4AE5-9AE8-E1BE65BF147E}"/>
    <dgm:cxn modelId="{70C9F2A4-36A8-4492-B79F-1511CCAE2AEC}" type="presOf" srcId="{DC6B33A9-B9A9-4380-8B09-F5CCBEB9AF95}" destId="{BD9ACEA9-0188-4E82-AC48-BE143EB1925F}" srcOrd="0" destOrd="0" presId="urn:microsoft.com/office/officeart/2005/8/layout/radial3"/>
    <dgm:cxn modelId="{D8EB583D-EBF6-4DF7-A69C-71CD4196AC24}" type="presOf" srcId="{FDA0E7D7-3341-422A-9BE8-EA0C154C5140}" destId="{284E523D-480B-4955-8A74-E90F59445D45}" srcOrd="0" destOrd="0" presId="urn:microsoft.com/office/officeart/2005/8/layout/radial3"/>
    <dgm:cxn modelId="{C4D299DF-2F1E-4A4F-94D3-D5021A25ACB7}" type="presOf" srcId="{98FC3A03-A1CF-4E2F-9E53-8C69C50CCEDD}" destId="{37B3727A-13FA-4038-9EA4-824F3FB05610}" srcOrd="0" destOrd="0" presId="urn:microsoft.com/office/officeart/2005/8/layout/radial3"/>
    <dgm:cxn modelId="{47F8BD80-06DA-457B-B24C-C37B38E360FC}" type="presOf" srcId="{8F8763E4-18BF-439C-91F1-E4811305F47D}" destId="{F5E2F4B3-8C72-412B-9355-D0E75F906D08}" srcOrd="0" destOrd="0" presId="urn:microsoft.com/office/officeart/2005/8/layout/radial3"/>
    <dgm:cxn modelId="{4307FFD5-C187-408A-9992-FC0B5B9997E4}" type="presOf" srcId="{710C923D-4A8C-4817-98AF-D33585F53701}" destId="{779D4C3A-17D8-48B5-B504-B08FD02D0DD0}" srcOrd="0" destOrd="0" presId="urn:microsoft.com/office/officeart/2005/8/layout/radial3"/>
    <dgm:cxn modelId="{AB273B44-76BF-42B5-9B99-845C61BE9800}" srcId="{787A9F01-A4F1-4521-9EF6-52BB4F717545}" destId="{DC6B33A9-B9A9-4380-8B09-F5CCBEB9AF95}" srcOrd="2" destOrd="0" parTransId="{71916F4E-ABA9-44E1-B714-D96027458FF1}" sibTransId="{B7552D25-59EC-47CF-B971-70848FB55E89}"/>
    <dgm:cxn modelId="{EAC996CB-38A5-46EC-8CFF-E84DA9089E0E}" type="presOf" srcId="{787A9F01-A4F1-4521-9EF6-52BB4F717545}" destId="{0E9DFCEB-1F3D-44AE-83E7-140C3DCE804D}" srcOrd="0" destOrd="0" presId="urn:microsoft.com/office/officeart/2005/8/layout/radial3"/>
    <dgm:cxn modelId="{75CB0B58-4D89-49F9-B2E0-0D62656F7266}" srcId="{710C923D-4A8C-4817-98AF-D33585F53701}" destId="{787A9F01-A4F1-4521-9EF6-52BB4F717545}" srcOrd="0" destOrd="0" parTransId="{1C8B8B97-5C37-40B6-AB24-08DFA3B7686A}" sibTransId="{BBB74DF9-2085-450E-8CE4-C18E8740D0D4}"/>
    <dgm:cxn modelId="{22066BF5-6926-4BF8-8D50-500C58270230}" type="presParOf" srcId="{779D4C3A-17D8-48B5-B504-B08FD02D0DD0}" destId="{86EE0375-EB97-4829-B2A4-7DD4F3E8203A}" srcOrd="0" destOrd="0" presId="urn:microsoft.com/office/officeart/2005/8/layout/radial3"/>
    <dgm:cxn modelId="{C490062F-A6E1-4F76-8589-C834170ADBF9}" type="presParOf" srcId="{86EE0375-EB97-4829-B2A4-7DD4F3E8203A}" destId="{0E9DFCEB-1F3D-44AE-83E7-140C3DCE804D}" srcOrd="0" destOrd="0" presId="urn:microsoft.com/office/officeart/2005/8/layout/radial3"/>
    <dgm:cxn modelId="{139C7EB0-6D9A-42E3-BB44-9B6B7E6D888E}" type="presParOf" srcId="{86EE0375-EB97-4829-B2A4-7DD4F3E8203A}" destId="{37B3727A-13FA-4038-9EA4-824F3FB05610}" srcOrd="1" destOrd="0" presId="urn:microsoft.com/office/officeart/2005/8/layout/radial3"/>
    <dgm:cxn modelId="{D77561A5-E977-415E-8D46-A69EEC0445D3}" type="presParOf" srcId="{86EE0375-EB97-4829-B2A4-7DD4F3E8203A}" destId="{284E523D-480B-4955-8A74-E90F59445D45}" srcOrd="2" destOrd="0" presId="urn:microsoft.com/office/officeart/2005/8/layout/radial3"/>
    <dgm:cxn modelId="{77737085-7F73-48C3-BD4F-342591ED8701}" type="presParOf" srcId="{86EE0375-EB97-4829-B2A4-7DD4F3E8203A}" destId="{BD9ACEA9-0188-4E82-AC48-BE143EB1925F}" srcOrd="3" destOrd="0" presId="urn:microsoft.com/office/officeart/2005/8/layout/radial3"/>
    <dgm:cxn modelId="{79954D9C-5E9D-4C46-8C12-3AF160202B43}" type="presParOf" srcId="{86EE0375-EB97-4829-B2A4-7DD4F3E8203A}" destId="{F5E2F4B3-8C72-412B-9355-D0E75F906D0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6E89A-3D66-4062-85CA-7865C00ABA69}"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en-US"/>
        </a:p>
      </dgm:t>
    </dgm:pt>
    <dgm:pt modelId="{CBB8559B-EAA1-4219-B64B-B5890A2D0802}">
      <dgm:prSet phldrT="[Text]"/>
      <dgm:spPr/>
      <dgm:t>
        <a:bodyPr/>
        <a:lstStyle/>
        <a:p>
          <a:r>
            <a:rPr lang="en-US" dirty="0"/>
            <a:t>CRA 137 court appointments</a:t>
          </a:r>
        </a:p>
      </dgm:t>
    </dgm:pt>
    <dgm:pt modelId="{5C8D36DD-DA91-4161-B5FC-C5CF33294656}" type="parTrans" cxnId="{48535640-9BB1-4C4F-B840-C92FC0871E98}">
      <dgm:prSet/>
      <dgm:spPr/>
      <dgm:t>
        <a:bodyPr/>
        <a:lstStyle/>
        <a:p>
          <a:endParaRPr lang="en-US"/>
        </a:p>
      </dgm:t>
    </dgm:pt>
    <dgm:pt modelId="{39EA6698-BB94-433E-AAB4-0CD9AA73F0FB}" type="sibTrans" cxnId="{48535640-9BB1-4C4F-B840-C92FC0871E98}">
      <dgm:prSet/>
      <dgm:spPr/>
      <dgm:t>
        <a:bodyPr/>
        <a:lstStyle/>
        <a:p>
          <a:endParaRPr lang="en-US"/>
        </a:p>
      </dgm:t>
    </dgm:pt>
    <dgm:pt modelId="{7ADF2F46-FE32-495A-8BEF-1B62F85AD86C}">
      <dgm:prSet phldrT="[Text]"/>
      <dgm:spPr/>
      <dgm:t>
        <a:bodyPr/>
        <a:lstStyle/>
        <a:p>
          <a:r>
            <a:rPr lang="en-US" dirty="0"/>
            <a:t>Delinquency 10 court appointments</a:t>
          </a:r>
        </a:p>
      </dgm:t>
    </dgm:pt>
    <dgm:pt modelId="{27E88441-0860-43CE-A5E2-0371551201D3}" type="parTrans" cxnId="{76E8C79C-365F-483D-ADDD-53BD14A8B161}">
      <dgm:prSet/>
      <dgm:spPr/>
      <dgm:t>
        <a:bodyPr/>
        <a:lstStyle/>
        <a:p>
          <a:endParaRPr lang="en-US"/>
        </a:p>
      </dgm:t>
    </dgm:pt>
    <dgm:pt modelId="{3B828AD8-EE1F-4869-BB2C-8A165844516B}" type="sibTrans" cxnId="{76E8C79C-365F-483D-ADDD-53BD14A8B161}">
      <dgm:prSet/>
      <dgm:spPr/>
      <dgm:t>
        <a:bodyPr/>
        <a:lstStyle/>
        <a:p>
          <a:endParaRPr lang="en-US"/>
        </a:p>
      </dgm:t>
    </dgm:pt>
    <dgm:pt modelId="{508F617A-6029-40BA-BDBE-75E6AC725EA5}">
      <dgm:prSet phldrT="[Text]"/>
      <dgm:spPr/>
      <dgm:t>
        <a:bodyPr/>
        <a:lstStyle/>
        <a:p>
          <a:r>
            <a:rPr lang="en-US" dirty="0"/>
            <a:t>Care and Protection 11 court appointments</a:t>
          </a:r>
        </a:p>
      </dgm:t>
    </dgm:pt>
    <dgm:pt modelId="{A41A747B-6B42-4580-8933-0EF67C237046}" type="parTrans" cxnId="{486FB608-E4C5-46A2-8AC8-1B146F59AAB0}">
      <dgm:prSet/>
      <dgm:spPr/>
      <dgm:t>
        <a:bodyPr/>
        <a:lstStyle/>
        <a:p>
          <a:endParaRPr lang="en-US"/>
        </a:p>
      </dgm:t>
    </dgm:pt>
    <dgm:pt modelId="{67415834-F2AF-4BDF-8932-458B27868166}" type="sibTrans" cxnId="{486FB608-E4C5-46A2-8AC8-1B146F59AAB0}">
      <dgm:prSet/>
      <dgm:spPr/>
      <dgm:t>
        <a:bodyPr/>
        <a:lstStyle/>
        <a:p>
          <a:endParaRPr lang="en-US"/>
        </a:p>
      </dgm:t>
    </dgm:pt>
    <dgm:pt modelId="{A8DD8B5C-5003-4EE1-90C6-60680D559B09}" type="pres">
      <dgm:prSet presAssocID="{7046E89A-3D66-4062-85CA-7865C00ABA69}" presName="compositeShape" presStyleCnt="0">
        <dgm:presLayoutVars>
          <dgm:chMax val="7"/>
          <dgm:dir/>
          <dgm:resizeHandles val="exact"/>
        </dgm:presLayoutVars>
      </dgm:prSet>
      <dgm:spPr/>
    </dgm:pt>
    <dgm:pt modelId="{E6326CDB-3F9B-4BF5-AA4B-ECEE96B0DAB6}" type="pres">
      <dgm:prSet presAssocID="{CBB8559B-EAA1-4219-B64B-B5890A2D0802}" presName="circ1" presStyleLbl="vennNode1" presStyleIdx="0" presStyleCnt="3"/>
      <dgm:spPr/>
    </dgm:pt>
    <dgm:pt modelId="{64063AA0-E9AB-4D23-978F-A5EFF74E14C6}" type="pres">
      <dgm:prSet presAssocID="{CBB8559B-EAA1-4219-B64B-B5890A2D0802}" presName="circ1Tx" presStyleLbl="revTx" presStyleIdx="0" presStyleCnt="0">
        <dgm:presLayoutVars>
          <dgm:chMax val="0"/>
          <dgm:chPref val="0"/>
          <dgm:bulletEnabled val="1"/>
        </dgm:presLayoutVars>
      </dgm:prSet>
      <dgm:spPr/>
    </dgm:pt>
    <dgm:pt modelId="{1E621911-29BF-4A56-B317-B1B03E51A7FD}" type="pres">
      <dgm:prSet presAssocID="{7ADF2F46-FE32-495A-8BEF-1B62F85AD86C}" presName="circ2" presStyleLbl="vennNode1" presStyleIdx="1" presStyleCnt="3"/>
      <dgm:spPr/>
    </dgm:pt>
    <dgm:pt modelId="{E3E73416-9261-4E40-9F4C-41A91E28C955}" type="pres">
      <dgm:prSet presAssocID="{7ADF2F46-FE32-495A-8BEF-1B62F85AD86C}" presName="circ2Tx" presStyleLbl="revTx" presStyleIdx="0" presStyleCnt="0">
        <dgm:presLayoutVars>
          <dgm:chMax val="0"/>
          <dgm:chPref val="0"/>
          <dgm:bulletEnabled val="1"/>
        </dgm:presLayoutVars>
      </dgm:prSet>
      <dgm:spPr/>
    </dgm:pt>
    <dgm:pt modelId="{ECA1E53C-AA27-4044-A22F-C421EFA31BFD}" type="pres">
      <dgm:prSet presAssocID="{508F617A-6029-40BA-BDBE-75E6AC725EA5}" presName="circ3" presStyleLbl="vennNode1" presStyleIdx="2" presStyleCnt="3"/>
      <dgm:spPr/>
    </dgm:pt>
    <dgm:pt modelId="{43100F98-ADEE-4A20-A6F1-4518C111D636}" type="pres">
      <dgm:prSet presAssocID="{508F617A-6029-40BA-BDBE-75E6AC725EA5}" presName="circ3Tx" presStyleLbl="revTx" presStyleIdx="0" presStyleCnt="0">
        <dgm:presLayoutVars>
          <dgm:chMax val="0"/>
          <dgm:chPref val="0"/>
          <dgm:bulletEnabled val="1"/>
        </dgm:presLayoutVars>
      </dgm:prSet>
      <dgm:spPr/>
    </dgm:pt>
  </dgm:ptLst>
  <dgm:cxnLst>
    <dgm:cxn modelId="{187803DB-45FF-438F-B054-A4B2AD03069C}" type="presOf" srcId="{7046E89A-3D66-4062-85CA-7865C00ABA69}" destId="{A8DD8B5C-5003-4EE1-90C6-60680D559B09}" srcOrd="0" destOrd="0" presId="urn:microsoft.com/office/officeart/2005/8/layout/venn1"/>
    <dgm:cxn modelId="{486FB608-E4C5-46A2-8AC8-1B146F59AAB0}" srcId="{7046E89A-3D66-4062-85CA-7865C00ABA69}" destId="{508F617A-6029-40BA-BDBE-75E6AC725EA5}" srcOrd="2" destOrd="0" parTransId="{A41A747B-6B42-4580-8933-0EF67C237046}" sibTransId="{67415834-F2AF-4BDF-8932-458B27868166}"/>
    <dgm:cxn modelId="{1921CA46-E6E0-49F6-91D0-B6F569725C7F}" type="presOf" srcId="{7ADF2F46-FE32-495A-8BEF-1B62F85AD86C}" destId="{E3E73416-9261-4E40-9F4C-41A91E28C955}" srcOrd="1" destOrd="0" presId="urn:microsoft.com/office/officeart/2005/8/layout/venn1"/>
    <dgm:cxn modelId="{F0CBDD1C-5F82-470F-B788-51FF1662361D}" type="presOf" srcId="{CBB8559B-EAA1-4219-B64B-B5890A2D0802}" destId="{E6326CDB-3F9B-4BF5-AA4B-ECEE96B0DAB6}" srcOrd="0" destOrd="0" presId="urn:microsoft.com/office/officeart/2005/8/layout/venn1"/>
    <dgm:cxn modelId="{76E8C79C-365F-483D-ADDD-53BD14A8B161}" srcId="{7046E89A-3D66-4062-85CA-7865C00ABA69}" destId="{7ADF2F46-FE32-495A-8BEF-1B62F85AD86C}" srcOrd="1" destOrd="0" parTransId="{27E88441-0860-43CE-A5E2-0371551201D3}" sibTransId="{3B828AD8-EE1F-4869-BB2C-8A165844516B}"/>
    <dgm:cxn modelId="{492C7AB6-3492-4412-AAB6-847917E1EDA2}" type="presOf" srcId="{CBB8559B-EAA1-4219-B64B-B5890A2D0802}" destId="{64063AA0-E9AB-4D23-978F-A5EFF74E14C6}" srcOrd="1" destOrd="0" presId="urn:microsoft.com/office/officeart/2005/8/layout/venn1"/>
    <dgm:cxn modelId="{48535640-9BB1-4C4F-B840-C92FC0871E98}" srcId="{7046E89A-3D66-4062-85CA-7865C00ABA69}" destId="{CBB8559B-EAA1-4219-B64B-B5890A2D0802}" srcOrd="0" destOrd="0" parTransId="{5C8D36DD-DA91-4161-B5FC-C5CF33294656}" sibTransId="{39EA6698-BB94-433E-AAB4-0CD9AA73F0FB}"/>
    <dgm:cxn modelId="{3CD42AC5-2841-4764-84B3-54F47FE6DEB4}" type="presOf" srcId="{7ADF2F46-FE32-495A-8BEF-1B62F85AD86C}" destId="{1E621911-29BF-4A56-B317-B1B03E51A7FD}" srcOrd="0" destOrd="0" presId="urn:microsoft.com/office/officeart/2005/8/layout/venn1"/>
    <dgm:cxn modelId="{DED73FED-ED6F-4B2D-9A99-8500ACA67412}" type="presOf" srcId="{508F617A-6029-40BA-BDBE-75E6AC725EA5}" destId="{43100F98-ADEE-4A20-A6F1-4518C111D636}" srcOrd="1" destOrd="0" presId="urn:microsoft.com/office/officeart/2005/8/layout/venn1"/>
    <dgm:cxn modelId="{EB1BCCE1-9FB3-477E-A3D4-E33D8FFFC76A}" type="presOf" srcId="{508F617A-6029-40BA-BDBE-75E6AC725EA5}" destId="{ECA1E53C-AA27-4044-A22F-C421EFA31BFD}" srcOrd="0" destOrd="0" presId="urn:microsoft.com/office/officeart/2005/8/layout/venn1"/>
    <dgm:cxn modelId="{29AF030E-30AC-4E02-8686-BA577DABB328}" type="presParOf" srcId="{A8DD8B5C-5003-4EE1-90C6-60680D559B09}" destId="{E6326CDB-3F9B-4BF5-AA4B-ECEE96B0DAB6}" srcOrd="0" destOrd="0" presId="urn:microsoft.com/office/officeart/2005/8/layout/venn1"/>
    <dgm:cxn modelId="{352E317B-D94D-4F4D-B484-ACECD653080C}" type="presParOf" srcId="{A8DD8B5C-5003-4EE1-90C6-60680D559B09}" destId="{64063AA0-E9AB-4D23-978F-A5EFF74E14C6}" srcOrd="1" destOrd="0" presId="urn:microsoft.com/office/officeart/2005/8/layout/venn1"/>
    <dgm:cxn modelId="{A7A1FD68-C019-4414-BF42-9EB8D44D7214}" type="presParOf" srcId="{A8DD8B5C-5003-4EE1-90C6-60680D559B09}" destId="{1E621911-29BF-4A56-B317-B1B03E51A7FD}" srcOrd="2" destOrd="0" presId="urn:microsoft.com/office/officeart/2005/8/layout/venn1"/>
    <dgm:cxn modelId="{81FE6ACC-1CFE-40F0-8244-90BD6E81C728}" type="presParOf" srcId="{A8DD8B5C-5003-4EE1-90C6-60680D559B09}" destId="{E3E73416-9261-4E40-9F4C-41A91E28C955}" srcOrd="3" destOrd="0" presId="urn:microsoft.com/office/officeart/2005/8/layout/venn1"/>
    <dgm:cxn modelId="{45AB3CDB-2872-4F0D-BBF6-96B81B5ABB2C}" type="presParOf" srcId="{A8DD8B5C-5003-4EE1-90C6-60680D559B09}" destId="{ECA1E53C-AA27-4044-A22F-C421EFA31BFD}" srcOrd="4" destOrd="0" presId="urn:microsoft.com/office/officeart/2005/8/layout/venn1"/>
    <dgm:cxn modelId="{05C8E171-BA85-45A2-9DB5-47D346FDD9D6}" type="presParOf" srcId="{A8DD8B5C-5003-4EE1-90C6-60680D559B09}" destId="{43100F98-ADEE-4A20-A6F1-4518C111D63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DFCEB-1F3D-44AE-83E7-140C3DCE804D}">
      <dsp:nvSpPr>
        <dsp:cNvPr id="0" name=""/>
        <dsp:cNvSpPr/>
      </dsp:nvSpPr>
      <dsp:spPr>
        <a:xfrm>
          <a:off x="3880408" y="738745"/>
          <a:ext cx="1840383" cy="184038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Over 50% from Lowell, Salem and Lynn Juvenile Courts</a:t>
          </a:r>
        </a:p>
      </dsp:txBody>
      <dsp:txXfrm>
        <a:off x="4149926" y="1008263"/>
        <a:ext cx="1301347" cy="1301347"/>
      </dsp:txXfrm>
    </dsp:sp>
    <dsp:sp modelId="{37B3727A-13FA-4038-9EA4-824F3FB05610}">
      <dsp:nvSpPr>
        <dsp:cNvPr id="0" name=""/>
        <dsp:cNvSpPr/>
      </dsp:nvSpPr>
      <dsp:spPr>
        <a:xfrm>
          <a:off x="4340504" y="328"/>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 Worcester/ Dudley Juvenile Court</a:t>
          </a:r>
        </a:p>
      </dsp:txBody>
      <dsp:txXfrm>
        <a:off x="4475263" y="135087"/>
        <a:ext cx="650673" cy="650673"/>
      </dsp:txXfrm>
    </dsp:sp>
    <dsp:sp modelId="{284E523D-480B-4955-8A74-E90F59445D45}">
      <dsp:nvSpPr>
        <dsp:cNvPr id="0" name=""/>
        <dsp:cNvSpPr/>
      </dsp:nvSpPr>
      <dsp:spPr>
        <a:xfrm>
          <a:off x="5539017" y="1198841"/>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 Fitchburg Juvenile Court</a:t>
          </a:r>
        </a:p>
      </dsp:txBody>
      <dsp:txXfrm>
        <a:off x="5673776" y="1333600"/>
        <a:ext cx="650673" cy="650673"/>
      </dsp:txXfrm>
    </dsp:sp>
    <dsp:sp modelId="{BD9ACEA9-0188-4E82-AC48-BE143EB1925F}">
      <dsp:nvSpPr>
        <dsp:cNvPr id="0" name=""/>
        <dsp:cNvSpPr/>
      </dsp:nvSpPr>
      <dsp:spPr>
        <a:xfrm>
          <a:off x="4340504" y="2397354"/>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 Milford Juvenile Court</a:t>
          </a:r>
        </a:p>
      </dsp:txBody>
      <dsp:txXfrm>
        <a:off x="4475263" y="2532113"/>
        <a:ext cx="650673" cy="650673"/>
      </dsp:txXfrm>
    </dsp:sp>
    <dsp:sp modelId="{F5E2F4B3-8C72-412B-9355-D0E75F906D08}">
      <dsp:nvSpPr>
        <dsp:cNvPr id="0" name=""/>
        <dsp:cNvSpPr/>
      </dsp:nvSpPr>
      <dsp:spPr>
        <a:xfrm>
          <a:off x="3141990" y="1198841"/>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 Boston Juvenile Court</a:t>
          </a:r>
        </a:p>
      </dsp:txBody>
      <dsp:txXfrm>
        <a:off x="3276749" y="1333600"/>
        <a:ext cx="650673" cy="650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6CDB-3F9B-4BF5-AA4B-ECEE96B0DAB6}">
      <dsp:nvSpPr>
        <dsp:cNvPr id="0" name=""/>
        <dsp:cNvSpPr/>
      </dsp:nvSpPr>
      <dsp:spPr>
        <a:xfrm>
          <a:off x="1366043" y="41374"/>
          <a:ext cx="1985962" cy="1985962"/>
        </a:xfrm>
        <a:prstGeom prst="ellipse">
          <a:avLst/>
        </a:prstGeom>
        <a:blipFill rotWithShape="0">
          <a:blip xmlns:r="http://schemas.openxmlformats.org/officeDocument/2006/relationships" r:embed="rId1">
            <a:duotone>
              <a:schemeClr val="accent5">
                <a:alpha val="50000"/>
                <a:hueOff val="0"/>
                <a:satOff val="0"/>
                <a:lumOff val="0"/>
                <a:alphaOff val="0"/>
                <a:shade val="74000"/>
                <a:satMod val="130000"/>
                <a:lumMod val="90000"/>
              </a:schemeClr>
              <a:schemeClr val="accent5">
                <a:alpha val="50000"/>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CRA 137 court appointments</a:t>
          </a:r>
        </a:p>
      </dsp:txBody>
      <dsp:txXfrm>
        <a:off x="1630838" y="388917"/>
        <a:ext cx="1456372" cy="893682"/>
      </dsp:txXfrm>
    </dsp:sp>
    <dsp:sp modelId="{1E621911-29BF-4A56-B317-B1B03E51A7FD}">
      <dsp:nvSpPr>
        <dsp:cNvPr id="0" name=""/>
        <dsp:cNvSpPr/>
      </dsp:nvSpPr>
      <dsp:spPr>
        <a:xfrm>
          <a:off x="2082645" y="1282600"/>
          <a:ext cx="1985962" cy="1985962"/>
        </a:xfrm>
        <a:prstGeom prst="ellipse">
          <a:avLst/>
        </a:prstGeom>
        <a:blipFill rotWithShape="0">
          <a:blip xmlns:r="http://schemas.openxmlformats.org/officeDocument/2006/relationships" r:embed="rId1">
            <a:duotone>
              <a:schemeClr val="accent5">
                <a:alpha val="50000"/>
                <a:hueOff val="496582"/>
                <a:satOff val="288"/>
                <a:lumOff val="2843"/>
                <a:alphaOff val="0"/>
                <a:shade val="74000"/>
                <a:satMod val="130000"/>
                <a:lumMod val="90000"/>
              </a:schemeClr>
              <a:schemeClr val="accent5">
                <a:alpha val="50000"/>
                <a:hueOff val="496582"/>
                <a:satOff val="288"/>
                <a:lumOff val="2843"/>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Delinquency 10 court appointments</a:t>
          </a:r>
        </a:p>
      </dsp:txBody>
      <dsp:txXfrm>
        <a:off x="2690018" y="1795640"/>
        <a:ext cx="1191577" cy="1092279"/>
      </dsp:txXfrm>
    </dsp:sp>
    <dsp:sp modelId="{ECA1E53C-AA27-4044-A22F-C421EFA31BFD}">
      <dsp:nvSpPr>
        <dsp:cNvPr id="0" name=""/>
        <dsp:cNvSpPr/>
      </dsp:nvSpPr>
      <dsp:spPr>
        <a:xfrm>
          <a:off x="649442" y="1282600"/>
          <a:ext cx="1985962" cy="1985962"/>
        </a:xfrm>
        <a:prstGeom prst="ellipse">
          <a:avLst/>
        </a:prstGeom>
        <a:blipFill rotWithShape="0">
          <a:blip xmlns:r="http://schemas.openxmlformats.org/officeDocument/2006/relationships" r:embed="rId1">
            <a:duotone>
              <a:schemeClr val="accent5">
                <a:alpha val="50000"/>
                <a:hueOff val="993165"/>
                <a:satOff val="576"/>
                <a:lumOff val="5686"/>
                <a:alphaOff val="0"/>
                <a:shade val="74000"/>
                <a:satMod val="130000"/>
                <a:lumMod val="90000"/>
              </a:schemeClr>
              <a:schemeClr val="accent5">
                <a:alpha val="50000"/>
                <a:hueOff val="993165"/>
                <a:satOff val="576"/>
                <a:lumOff val="5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Care and Protection 11 court appointments</a:t>
          </a:r>
        </a:p>
      </dsp:txBody>
      <dsp:txXfrm>
        <a:off x="836453" y="1795640"/>
        <a:ext cx="1191577" cy="10922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Mental Health Advocacy Project for Kids</a:t>
            </a:r>
            <a:br>
              <a:rPr lang="en-US" sz="4000" dirty="0"/>
            </a:br>
            <a:r>
              <a:rPr lang="en-US" sz="4000" dirty="0"/>
              <a:t>(MHAP for Kids)</a:t>
            </a:r>
          </a:p>
        </p:txBody>
      </p:sp>
      <p:sp>
        <p:nvSpPr>
          <p:cNvPr id="3" name="Subtitle 2"/>
          <p:cNvSpPr>
            <a:spLocks noGrp="1"/>
          </p:cNvSpPr>
          <p:nvPr>
            <p:ph type="subTitle" idx="1"/>
          </p:nvPr>
        </p:nvSpPr>
        <p:spPr/>
        <p:txBody>
          <a:bodyPr/>
          <a:lstStyle/>
          <a:p>
            <a:r>
              <a:rPr lang="en-US" sz="2400" dirty="0">
                <a:solidFill>
                  <a:srgbClr val="800000"/>
                </a:solidFill>
              </a:rPr>
              <a:t>Health Law Advocates</a:t>
            </a:r>
            <a:endParaRPr lang="en-US" dirty="0">
              <a:solidFill>
                <a:srgbClr val="800000"/>
              </a:solidFill>
            </a:endParaRPr>
          </a:p>
        </p:txBody>
      </p:sp>
    </p:spTree>
    <p:extLst>
      <p:ext uri="{BB962C8B-B14F-4D97-AF65-F5344CB8AC3E}">
        <p14:creationId xmlns:p14="http://schemas.microsoft.com/office/powerpoint/2010/main" val="42190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about our work from families</a:t>
            </a:r>
          </a:p>
        </p:txBody>
      </p:sp>
      <p:sp>
        <p:nvSpPr>
          <p:cNvPr id="3" name="Content Placeholder 2"/>
          <p:cNvSpPr>
            <a:spLocks noGrp="1"/>
          </p:cNvSpPr>
          <p:nvPr>
            <p:ph idx="1"/>
          </p:nvPr>
        </p:nvSpPr>
        <p:spPr/>
        <p:txBody>
          <a:bodyPr>
            <a:normAutofit/>
          </a:bodyPr>
          <a:lstStyle/>
          <a:p>
            <a:r>
              <a:rPr lang="en-US" sz="3200" dirty="0"/>
              <a:t>“They know how to fight for what it is that the family wants for their child” </a:t>
            </a:r>
            <a:r>
              <a:rPr lang="en-US" i="1" dirty="0"/>
              <a:t>Parent interviewed by BUSPH</a:t>
            </a:r>
          </a:p>
          <a:p>
            <a:r>
              <a:rPr lang="en-US" sz="3200" dirty="0"/>
              <a:t>“Absolutely [the program should expand]. I think if we did not have the advocate…it may not have turned out as well as it did” </a:t>
            </a:r>
            <a:r>
              <a:rPr lang="en-US" i="1" dirty="0"/>
              <a:t>Parent interviewed by BUSPH </a:t>
            </a:r>
          </a:p>
        </p:txBody>
      </p:sp>
    </p:spTree>
    <p:extLst>
      <p:ext uri="{BB962C8B-B14F-4D97-AF65-F5344CB8AC3E}">
        <p14:creationId xmlns:p14="http://schemas.microsoft.com/office/powerpoint/2010/main" val="8327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MHAP for Kids?</a:t>
            </a:r>
          </a:p>
        </p:txBody>
      </p:sp>
      <p:sp>
        <p:nvSpPr>
          <p:cNvPr id="3" name="Text Placeholder 2"/>
          <p:cNvSpPr>
            <a:spLocks noGrp="1"/>
          </p:cNvSpPr>
          <p:nvPr>
            <p:ph type="body" idx="1"/>
          </p:nvPr>
        </p:nvSpPr>
        <p:spPr/>
        <p:txBody>
          <a:bodyPr/>
          <a:lstStyle/>
          <a:p>
            <a:r>
              <a:rPr lang="en-US" dirty="0"/>
              <a:t>Beginning March 2017</a:t>
            </a:r>
          </a:p>
        </p:txBody>
      </p:sp>
      <p:sp>
        <p:nvSpPr>
          <p:cNvPr id="4" name="Content Placeholder 3"/>
          <p:cNvSpPr>
            <a:spLocks noGrp="1"/>
          </p:cNvSpPr>
          <p:nvPr>
            <p:ph sz="half" idx="2"/>
          </p:nvPr>
        </p:nvSpPr>
        <p:spPr/>
        <p:txBody>
          <a:bodyPr/>
          <a:lstStyle/>
          <a:p>
            <a:endParaRPr lang="en-US" dirty="0"/>
          </a:p>
          <a:p>
            <a:r>
              <a:rPr lang="en-US" dirty="0"/>
              <a:t>EXPANSION OF HLA’s MENTAL HEALTH ADVOCACY PROGRAM BEYOND THE 2 PILOT JUVENILE COURT SITES </a:t>
            </a:r>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fontScale="92500"/>
          </a:bodyPr>
          <a:lstStyle/>
          <a:p>
            <a:endParaRPr lang="en-US" dirty="0"/>
          </a:p>
          <a:p>
            <a:r>
              <a:rPr lang="en-US" dirty="0"/>
              <a:t>IMPLEMENTATION OF A SUSTAINABLE AND REPLICABLE MENTAL HEALTH ADVOCACY PROGRAM INTEGRATED INTO THE FAMILY RESOURCE CENTERS</a:t>
            </a:r>
          </a:p>
        </p:txBody>
      </p:sp>
    </p:spTree>
    <p:extLst>
      <p:ext uri="{BB962C8B-B14F-4D97-AF65-F5344CB8AC3E}">
        <p14:creationId xmlns:p14="http://schemas.microsoft.com/office/powerpoint/2010/main" val="274638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MHAP for Kids in the FRCs</a:t>
            </a:r>
          </a:p>
        </p:txBody>
      </p:sp>
      <p:sp>
        <p:nvSpPr>
          <p:cNvPr id="3" name="Content Placeholder 2"/>
          <p:cNvSpPr>
            <a:spLocks noGrp="1"/>
          </p:cNvSpPr>
          <p:nvPr>
            <p:ph idx="1"/>
          </p:nvPr>
        </p:nvSpPr>
        <p:spPr/>
        <p:txBody>
          <a:bodyPr>
            <a:normAutofit fontScale="55000" lnSpcReduction="20000"/>
          </a:bodyPr>
          <a:lstStyle/>
          <a:p>
            <a:endParaRPr lang="en-US" dirty="0"/>
          </a:p>
          <a:p>
            <a:r>
              <a:rPr lang="en-US" dirty="0"/>
              <a:t>The goal of the advocacy is always to help access mental health services for the Child.</a:t>
            </a:r>
          </a:p>
          <a:p>
            <a:r>
              <a:rPr lang="en-US" dirty="0"/>
              <a:t>MHAP for Kids Staff Attorneys:</a:t>
            </a:r>
          </a:p>
          <a:p>
            <a:r>
              <a:rPr lang="en-US" dirty="0"/>
              <a:t>Work directly with community-based agencies, including schools in order to ensure that a child receives appropriate and needed services. </a:t>
            </a:r>
          </a:p>
          <a:p>
            <a:r>
              <a:rPr lang="en-US" dirty="0"/>
              <a:t>Attend special education team meetings to advocate for eligibility for services or improved services,</a:t>
            </a:r>
          </a:p>
          <a:p>
            <a:r>
              <a:rPr lang="en-US" dirty="0"/>
              <a:t>Collaborate with the Department of Children and Families to ensure that placement decisions are informed by treatment providers,</a:t>
            </a:r>
          </a:p>
          <a:p>
            <a:r>
              <a:rPr lang="en-US" dirty="0"/>
              <a:t>Advocate for eligibility and services from the Department of Mental Health, </a:t>
            </a:r>
          </a:p>
          <a:p>
            <a:r>
              <a:rPr lang="en-US" dirty="0"/>
              <a:t>Advocate for diversion from the juvenile justice system as well as against the use of juvenile detention while appropriate services are sought,</a:t>
            </a:r>
          </a:p>
          <a:p>
            <a:r>
              <a:rPr lang="en-US" dirty="0"/>
              <a:t>Ensure that health insurance carriers provide coverage for services such as extended hospital stays when needed. </a:t>
            </a:r>
          </a:p>
          <a:p>
            <a:endParaRPr lang="en-US" dirty="0"/>
          </a:p>
        </p:txBody>
      </p:sp>
    </p:spTree>
    <p:extLst>
      <p:ext uri="{BB962C8B-B14F-4D97-AF65-F5344CB8AC3E}">
        <p14:creationId xmlns:p14="http://schemas.microsoft.com/office/powerpoint/2010/main" val="282979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MHAP for Kids in the FRCs</a:t>
            </a:r>
          </a:p>
        </p:txBody>
      </p:sp>
      <p:sp>
        <p:nvSpPr>
          <p:cNvPr id="3" name="Content Placeholder 2"/>
          <p:cNvSpPr>
            <a:spLocks noGrp="1"/>
          </p:cNvSpPr>
          <p:nvPr>
            <p:ph idx="1"/>
          </p:nvPr>
        </p:nvSpPr>
        <p:spPr/>
        <p:txBody>
          <a:bodyPr>
            <a:normAutofit fontScale="92500"/>
          </a:bodyPr>
          <a:lstStyle/>
          <a:p>
            <a:r>
              <a:rPr lang="en-US" dirty="0"/>
              <a:t>A MHAP for Kids Staff Attorney is a highly qualified attorney who advocates for mental health services to divert children from possible or further court involvement:</a:t>
            </a:r>
          </a:p>
          <a:p>
            <a:r>
              <a:rPr lang="en-US" dirty="0"/>
              <a:t>Eliza Presson, Esq., a MHAP for Kids Staff Attorney will be at the Lowell FRC.</a:t>
            </a:r>
          </a:p>
          <a:p>
            <a:r>
              <a:rPr lang="en-US" dirty="0"/>
              <a:t>Lisa Morrow, Esq., a MHAP for Kids Staff Attorney will be at the Lynn FRC. </a:t>
            </a:r>
          </a:p>
          <a:p>
            <a:r>
              <a:rPr lang="en-US" dirty="0"/>
              <a:t>The MHAP for Kids Staff Attorneys are available only to assist children with known or suspected mental and behavioral health challenges.</a:t>
            </a:r>
          </a:p>
          <a:p>
            <a:r>
              <a:rPr lang="en-US" dirty="0"/>
              <a:t>The MHAP for Kids Staff Attorneys can assist up to 30 children at a time. </a:t>
            </a:r>
          </a:p>
          <a:p>
            <a:endParaRPr lang="en-US" dirty="0"/>
          </a:p>
        </p:txBody>
      </p:sp>
    </p:spTree>
    <p:extLst>
      <p:ext uri="{BB962C8B-B14F-4D97-AF65-F5344CB8AC3E}">
        <p14:creationId xmlns:p14="http://schemas.microsoft.com/office/powerpoint/2010/main" val="189599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MHAP for Kids in the FRCs</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Since the MHAP for Kids Staff Attorneys are a limited resource, we will prioritize cases when:</a:t>
            </a:r>
          </a:p>
          <a:p>
            <a:r>
              <a:rPr lang="en-US" dirty="0"/>
              <a:t>A child is “stuck” in either the hospital or a DYS setting. </a:t>
            </a:r>
          </a:p>
          <a:p>
            <a:r>
              <a:rPr lang="en-US" dirty="0"/>
              <a:t>A child is at risk of needing a higher level of care unless appropriate community-based programs are put in place.</a:t>
            </a:r>
          </a:p>
          <a:p>
            <a:r>
              <a:rPr lang="en-US" dirty="0"/>
              <a:t>A child is at risk of being suspended and/or expelled from school.</a:t>
            </a:r>
          </a:p>
          <a:p>
            <a:r>
              <a:rPr lang="en-US" dirty="0"/>
              <a:t>A child needs a higher level of care and is not receiving it. </a:t>
            </a:r>
          </a:p>
          <a:p>
            <a:r>
              <a:rPr lang="en-US" dirty="0"/>
              <a:t>A child is at risk of entering the juvenile justice system. </a:t>
            </a:r>
          </a:p>
          <a:p>
            <a:endParaRPr lang="en-US" dirty="0"/>
          </a:p>
        </p:txBody>
      </p:sp>
    </p:spTree>
    <p:extLst>
      <p:ext uri="{BB962C8B-B14F-4D97-AF65-F5344CB8AC3E}">
        <p14:creationId xmlns:p14="http://schemas.microsoft.com/office/powerpoint/2010/main" val="395568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refer to MHAP for Kids Staff Attorneys?</a:t>
            </a:r>
          </a:p>
        </p:txBody>
      </p:sp>
      <p:sp>
        <p:nvSpPr>
          <p:cNvPr id="3" name="Content Placeholder 2"/>
          <p:cNvSpPr>
            <a:spLocks noGrp="1"/>
          </p:cNvSpPr>
          <p:nvPr>
            <p:ph idx="1"/>
          </p:nvPr>
        </p:nvSpPr>
        <p:spPr/>
        <p:txBody>
          <a:bodyPr/>
          <a:lstStyle/>
          <a:p>
            <a:endParaRPr lang="en-US" dirty="0"/>
          </a:p>
          <a:p>
            <a:r>
              <a:rPr lang="en-US" dirty="0"/>
              <a:t>As a practical matter, we expect that the FRCs will often be the “gatekeepers” in making referrals to the MHAP for Kids Staff Attorneys. However, anyone can access our intake line, including parents, attorneys, the court, clinicians, etc.</a:t>
            </a:r>
          </a:p>
          <a:p>
            <a:r>
              <a:rPr lang="en-US" dirty="0"/>
              <a:t>We want this to be a service offered to the FRCs that does not create an administrative burden.</a:t>
            </a:r>
          </a:p>
          <a:p>
            <a:endParaRPr lang="en-US" dirty="0"/>
          </a:p>
        </p:txBody>
      </p:sp>
    </p:spTree>
    <p:extLst>
      <p:ext uri="{BB962C8B-B14F-4D97-AF65-F5344CB8AC3E}">
        <p14:creationId xmlns:p14="http://schemas.microsoft.com/office/powerpoint/2010/main" val="165306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MHAP for Kids in the FRCs</a:t>
            </a:r>
          </a:p>
        </p:txBody>
      </p:sp>
      <p:sp>
        <p:nvSpPr>
          <p:cNvPr id="3" name="Content Placeholder 2"/>
          <p:cNvSpPr>
            <a:spLocks noGrp="1"/>
          </p:cNvSpPr>
          <p:nvPr>
            <p:ph idx="1"/>
          </p:nvPr>
        </p:nvSpPr>
        <p:spPr/>
        <p:txBody>
          <a:bodyPr>
            <a:normAutofit fontScale="92500"/>
          </a:bodyPr>
          <a:lstStyle/>
          <a:p>
            <a:endParaRPr lang="en-US" dirty="0"/>
          </a:p>
          <a:p>
            <a:r>
              <a:rPr lang="en-US" dirty="0"/>
              <a:t>The MHAP for Kids Staff Attorneys will be supervised by the Project Director.</a:t>
            </a:r>
          </a:p>
          <a:p>
            <a:r>
              <a:rPr lang="en-US" dirty="0"/>
              <a:t>The Project Director will stay in regular contact with the FRCs to advise re: capacity and any other general issues. </a:t>
            </a:r>
          </a:p>
          <a:p>
            <a:r>
              <a:rPr lang="en-US" dirty="0"/>
              <a:t>The Project Director and/or the Staff Attorneys will determine if a referral is not an ideal match for our program. For example, if upon further inquiry the Staff Attorney discovers that there are not any actual or suspected unmet mental health issues. </a:t>
            </a:r>
          </a:p>
          <a:p>
            <a:endParaRPr lang="en-US" dirty="0"/>
          </a:p>
        </p:txBody>
      </p:sp>
    </p:spTree>
    <p:extLst>
      <p:ext uri="{BB962C8B-B14F-4D97-AF65-F5344CB8AC3E}">
        <p14:creationId xmlns:p14="http://schemas.microsoft.com/office/powerpoint/2010/main" val="37793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 of MHAP for Kids in the FRCs</a:t>
            </a:r>
          </a:p>
        </p:txBody>
      </p:sp>
      <p:sp>
        <p:nvSpPr>
          <p:cNvPr id="3" name="Content Placeholder 2"/>
          <p:cNvSpPr>
            <a:spLocks noGrp="1"/>
          </p:cNvSpPr>
          <p:nvPr>
            <p:ph idx="1"/>
          </p:nvPr>
        </p:nvSpPr>
        <p:spPr/>
        <p:txBody>
          <a:bodyPr/>
          <a:lstStyle/>
          <a:p>
            <a:pPr lvl="0"/>
            <a:r>
              <a:rPr lang="en-US" dirty="0"/>
              <a:t>Establish this model of mental health advocacy within the FRCs. </a:t>
            </a:r>
          </a:p>
          <a:p>
            <a:pPr lvl="0"/>
            <a:r>
              <a:rPr lang="en-US" dirty="0"/>
              <a:t>Work to sustain and replicate the advocacy model with public funding.</a:t>
            </a:r>
          </a:p>
          <a:p>
            <a:pPr lvl="0"/>
            <a:r>
              <a:rPr lang="en-US" dirty="0"/>
              <a:t>Achieve statewide implementation of the MHAP for Kids model within the FRCs.</a:t>
            </a:r>
          </a:p>
          <a:p>
            <a:endParaRPr lang="en-US" dirty="0"/>
          </a:p>
        </p:txBody>
      </p:sp>
    </p:spTree>
    <p:extLst>
      <p:ext uri="{BB962C8B-B14F-4D97-AF65-F5344CB8AC3E}">
        <p14:creationId xmlns:p14="http://schemas.microsoft.com/office/powerpoint/2010/main" val="300297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lstStyle/>
          <a:p>
            <a:pPr marL="0" indent="0">
              <a:buNone/>
            </a:pPr>
            <a:r>
              <a:rPr lang="en-US" dirty="0"/>
              <a:t>Health Law Advocates’ Mental Health Advocacy Project for Kids (MHAP for Kids) improves the health and increases educational success of children with unmet mental health needs at risk for possible or further court involvement, by advocating to improve access to needed mental health services.  It achieves this goal by implementing a sustainable and replicable advocacy program, in two Family Resource Center (FRC) sites.</a:t>
            </a:r>
          </a:p>
          <a:p>
            <a:pPr marL="0" indent="0">
              <a:buNone/>
            </a:pPr>
            <a:endParaRPr lang="en-US" dirty="0"/>
          </a:p>
        </p:txBody>
      </p:sp>
    </p:spTree>
    <p:extLst>
      <p:ext uri="{BB962C8B-B14F-4D97-AF65-F5344CB8AC3E}">
        <p14:creationId xmlns:p14="http://schemas.microsoft.com/office/powerpoint/2010/main" val="254965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Today</a:t>
            </a:r>
          </a:p>
        </p:txBody>
      </p:sp>
      <p:sp>
        <p:nvSpPr>
          <p:cNvPr id="3" name="Content Placeholder 2"/>
          <p:cNvSpPr>
            <a:spLocks noGrp="1"/>
          </p:cNvSpPr>
          <p:nvPr>
            <p:ph idx="1"/>
          </p:nvPr>
        </p:nvSpPr>
        <p:spPr/>
        <p:txBody>
          <a:bodyPr/>
          <a:lstStyle/>
          <a:p>
            <a:r>
              <a:rPr lang="en-US" dirty="0"/>
              <a:t>Brief history of HLA’s mental health advocacy for children </a:t>
            </a:r>
          </a:p>
          <a:p>
            <a:r>
              <a:rPr lang="en-US" dirty="0"/>
              <a:t>How HLA and the FRCs will collaborate in the new program</a:t>
            </a:r>
          </a:p>
        </p:txBody>
      </p:sp>
    </p:spTree>
    <p:extLst>
      <p:ext uri="{BB962C8B-B14F-4D97-AF65-F5344CB8AC3E}">
        <p14:creationId xmlns:p14="http://schemas.microsoft.com/office/powerpoint/2010/main" val="103871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HLA’S EXPERIENCE AS ADVOCATES FOR CHILDREN’S MENTAL HEALTH</a:t>
            </a:r>
          </a:p>
        </p:txBody>
      </p:sp>
      <p:sp>
        <p:nvSpPr>
          <p:cNvPr id="3" name="Content Placeholder 2"/>
          <p:cNvSpPr>
            <a:spLocks noGrp="1"/>
          </p:cNvSpPr>
          <p:nvPr>
            <p:ph idx="1"/>
          </p:nvPr>
        </p:nvSpPr>
        <p:spPr/>
        <p:txBody>
          <a:bodyPr>
            <a:normAutofit fontScale="55000" lnSpcReduction="20000"/>
          </a:bodyPr>
          <a:lstStyle/>
          <a:p>
            <a:endParaRPr lang="en-US" dirty="0"/>
          </a:p>
          <a:p>
            <a:r>
              <a:rPr lang="en-US" dirty="0"/>
              <a:t>Children’s Mental Health Access Project</a:t>
            </a:r>
          </a:p>
          <a:p>
            <a:r>
              <a:rPr lang="en-US" dirty="0"/>
              <a:t>Sub-projects of the CMHAP:</a:t>
            </a:r>
          </a:p>
          <a:p>
            <a:r>
              <a:rPr lang="en-US" b="1" dirty="0"/>
              <a:t>Mental Health GAL Project </a:t>
            </a:r>
            <a:r>
              <a:rPr lang="en-US" dirty="0"/>
              <a:t>–Beginning in 2005, HLA attorneys in the Worcester and Boston Juvenile Courts, attended court regularly and received Guardian ad Litem (GAL) appointments from Juvenile Court Justices to help children appearing before the court access much-needed mental health services.</a:t>
            </a:r>
          </a:p>
          <a:p>
            <a:r>
              <a:rPr lang="en-US" b="1" dirty="0"/>
              <a:t>Juvenile Court Mental Health Advocacy Project (J-MHAP) -</a:t>
            </a:r>
            <a:r>
              <a:rPr lang="en-US" dirty="0"/>
              <a:t>Appointed by juvenile court judges</a:t>
            </a:r>
            <a:r>
              <a:rPr lang="en-US" b="1" dirty="0"/>
              <a:t>, </a:t>
            </a:r>
            <a:r>
              <a:rPr lang="en-US" dirty="0"/>
              <a:t>Mental Health Advocates worked with children with unmet mental health needs appearing in two Juvenile Court “pilot sites” from February 2015 through February 2017 . MHAs collaborated with community based services in order to divert children from further juvenile court involvement.</a:t>
            </a:r>
          </a:p>
          <a:p>
            <a:r>
              <a:rPr lang="en-US" b="1" dirty="0"/>
              <a:t>The Children’s Mental Health Campaign </a:t>
            </a:r>
            <a:r>
              <a:rPr lang="en-US" dirty="0"/>
              <a:t>-A coalition of over 100 organizations, health care providers, advocates, families, educators and consumers from across the Commonwealth who have joined together to reform the mental health care system for children-through public policy advocacy. Health Law Advocates is one of five groups which serve on the Executive Committee of the Campaign.</a:t>
            </a:r>
          </a:p>
          <a:p>
            <a:r>
              <a:rPr lang="en-US" b="1" dirty="0"/>
              <a:t>Mental Health Parity Project </a:t>
            </a:r>
            <a:r>
              <a:rPr lang="en-US" dirty="0"/>
              <a:t>-Some health insurers continue to improperly impede access to mental health and substance abuse treatment. HLA represents children who need help getting coverage for mental health or substance abuse treatment. HLA also educates parents and service providers about their rights, and engages in legislative advocacy to ensure insurance parity for mental health treatment. </a:t>
            </a:r>
          </a:p>
          <a:p>
            <a:endParaRPr lang="en-US" dirty="0"/>
          </a:p>
          <a:p>
            <a:endParaRPr lang="en-US" dirty="0"/>
          </a:p>
        </p:txBody>
      </p:sp>
    </p:spTree>
    <p:extLst>
      <p:ext uri="{BB962C8B-B14F-4D97-AF65-F5344CB8AC3E}">
        <p14:creationId xmlns:p14="http://schemas.microsoft.com/office/powerpoint/2010/main" val="79616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Since 2005, HLA has advocated for over 500 court-involved youth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24073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74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160 appointments and types of cases since February 2015</a:t>
            </a:r>
          </a:p>
        </p:txBody>
      </p:sp>
      <p:sp>
        <p:nvSpPr>
          <p:cNvPr id="3" name="Content Placeholder 2"/>
          <p:cNvSpPr>
            <a:spLocks noGrp="1"/>
          </p:cNvSpPr>
          <p:nvPr>
            <p:ph sz="half" idx="1"/>
          </p:nvPr>
        </p:nvSpPr>
        <p:spPr/>
        <p:txBody>
          <a:bodyPr/>
          <a:lstStyle/>
          <a:p>
            <a:r>
              <a:rPr lang="en-US" dirty="0"/>
              <a:t>CRA or Children Requiring Assistance</a:t>
            </a:r>
          </a:p>
          <a:p>
            <a:r>
              <a:rPr lang="en-US" dirty="0"/>
              <a:t>Delinquency</a:t>
            </a:r>
          </a:p>
          <a:p>
            <a:r>
              <a:rPr lang="en-US" dirty="0"/>
              <a:t>Care and Protection</a:t>
            </a:r>
          </a:p>
          <a:p>
            <a:r>
              <a:rPr lang="en-US" dirty="0"/>
              <a:t>2 Permanency  cases (Salem only)</a:t>
            </a:r>
          </a:p>
        </p:txBody>
      </p:sp>
      <p:graphicFrame>
        <p:nvGraphicFramePr>
          <p:cNvPr id="5" name="Content Placeholder 4" descr="Basic Venn" title="SmartArt"/>
          <p:cNvGraphicFramePr>
            <a:graphicFrameLocks noGrp="1"/>
          </p:cNvGraphicFramePr>
          <p:nvPr>
            <p:ph sz="half" idx="2"/>
            <p:extLst>
              <p:ext uri="{D42A27DB-BD31-4B8C-83A1-F6EECF244321}">
                <p14:modId xmlns:p14="http://schemas.microsoft.com/office/powerpoint/2010/main" val="1315854991"/>
              </p:ext>
            </p:extLst>
          </p:nvPr>
        </p:nvGraphicFramePr>
        <p:xfrm>
          <a:off x="6181725" y="2560638"/>
          <a:ext cx="47180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6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Court appointments to assist youth with significant mental health needs </a:t>
            </a:r>
          </a:p>
        </p:txBody>
      </p:sp>
      <p:graphicFrame>
        <p:nvGraphicFramePr>
          <p:cNvPr id="5" name="Content Placeholder 4"/>
          <p:cNvGraphicFramePr>
            <a:graphicFrameLocks noGrp="1"/>
          </p:cNvGraphicFramePr>
          <p:nvPr>
            <p:ph idx="1"/>
            <p:extLst/>
          </p:nvPr>
        </p:nvGraphicFramePr>
        <p:xfrm>
          <a:off x="5976730" y="331305"/>
          <a:ext cx="5075583" cy="6149008"/>
        </p:xfrm>
        <a:graphic>
          <a:graphicData uri="http://schemas.openxmlformats.org/drawingml/2006/table">
            <a:tbl>
              <a:tblPr firstRow="1" firstCol="1" bandRow="1">
                <a:tableStyleId>{3C2FFA5D-87B4-456A-9821-1D502468CF0F}</a:tableStyleId>
              </a:tblPr>
              <a:tblGrid>
                <a:gridCol w="4044834">
                  <a:extLst>
                    <a:ext uri="{9D8B030D-6E8A-4147-A177-3AD203B41FA5}">
                      <a16:colId xmlns:a16="http://schemas.microsoft.com/office/drawing/2014/main" val="1548771993"/>
                    </a:ext>
                  </a:extLst>
                </a:gridCol>
                <a:gridCol w="1030749">
                  <a:extLst>
                    <a:ext uri="{9D8B030D-6E8A-4147-A177-3AD203B41FA5}">
                      <a16:colId xmlns:a16="http://schemas.microsoft.com/office/drawing/2014/main" val="3365479686"/>
                    </a:ext>
                  </a:extLst>
                </a:gridCol>
              </a:tblGrid>
              <a:tr h="990146">
                <a:tc gridSpan="2">
                  <a:txBody>
                    <a:bodyPr/>
                    <a:lstStyle/>
                    <a:p>
                      <a:pPr marL="917575" marR="0" indent="-917575" algn="r">
                        <a:lnSpc>
                          <a:spcPct val="107000"/>
                        </a:lnSpc>
                        <a:spcBef>
                          <a:spcPts val="0"/>
                        </a:spcBef>
                        <a:spcAft>
                          <a:spcPts val="0"/>
                        </a:spcAft>
                      </a:pPr>
                      <a:r>
                        <a:rPr lang="en-US" sz="1000" dirty="0">
                          <a:effectLst/>
                        </a:rPr>
                        <a:t>Table 4.  Indicators of School Risk</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94361965"/>
                  </a:ext>
                </a:extLst>
              </a:tr>
              <a:tr h="473310">
                <a:tc>
                  <a:txBody>
                    <a:bodyPr/>
                    <a:lstStyle/>
                    <a:p>
                      <a:pPr marL="0" marR="0" algn="r">
                        <a:lnSpc>
                          <a:spcPct val="107000"/>
                        </a:lnSpc>
                        <a:spcBef>
                          <a:spcPts val="0"/>
                        </a:spcBef>
                        <a:spcAft>
                          <a:spcPts val="0"/>
                        </a:spcAft>
                      </a:pPr>
                      <a:r>
                        <a:rPr lang="en-US" sz="1000">
                          <a:effectLst/>
                        </a:rPr>
                        <a:t>Attendance in the past 3 months</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a:effectLst/>
                        </a:rPr>
                        <a:t>% Youth</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4699575"/>
                  </a:ext>
                </a:extLst>
              </a:tr>
              <a:tr h="922846">
                <a:tc>
                  <a:txBody>
                    <a:bodyPr/>
                    <a:lstStyle/>
                    <a:p>
                      <a:pPr marL="0" marR="0" algn="r">
                        <a:lnSpc>
                          <a:spcPct val="107000"/>
                        </a:lnSpc>
                        <a:spcBef>
                          <a:spcPts val="0"/>
                        </a:spcBef>
                        <a:spcAft>
                          <a:spcPts val="0"/>
                        </a:spcAft>
                      </a:pPr>
                      <a:r>
                        <a:rPr lang="en-US" sz="1000">
                          <a:effectLst/>
                        </a:rPr>
                        <a:t>Didn’t go at all or missed almost every day</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61997609"/>
                  </a:ext>
                </a:extLst>
              </a:tr>
              <a:tr h="473310">
                <a:tc>
                  <a:txBody>
                    <a:bodyPr/>
                    <a:lstStyle/>
                    <a:p>
                      <a:pPr marL="0" marR="0" algn="r">
                        <a:lnSpc>
                          <a:spcPct val="107000"/>
                        </a:lnSpc>
                        <a:spcBef>
                          <a:spcPts val="0"/>
                        </a:spcBef>
                        <a:spcAft>
                          <a:spcPts val="0"/>
                        </a:spcAft>
                      </a:pPr>
                      <a:r>
                        <a:rPr lang="en-US" sz="1000">
                          <a:effectLst/>
                        </a:rPr>
                        <a:t>Missed more than one day/week</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26184059"/>
                  </a:ext>
                </a:extLst>
              </a:tr>
              <a:tr h="473310">
                <a:tc>
                  <a:txBody>
                    <a:bodyPr/>
                    <a:lstStyle/>
                    <a:p>
                      <a:pPr marL="0" marR="0" algn="r">
                        <a:lnSpc>
                          <a:spcPct val="107000"/>
                        </a:lnSpc>
                        <a:spcBef>
                          <a:spcPts val="0"/>
                        </a:spcBef>
                        <a:spcAft>
                          <a:spcPts val="0"/>
                        </a:spcAft>
                      </a:pPr>
                      <a:r>
                        <a:rPr lang="en-US" sz="1000">
                          <a:effectLst/>
                        </a:rPr>
                        <a:t>Missed one or two days/month</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15%</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39252479"/>
                  </a:ext>
                </a:extLst>
              </a:tr>
              <a:tr h="473310">
                <a:tc>
                  <a:txBody>
                    <a:bodyPr/>
                    <a:lstStyle/>
                    <a:p>
                      <a:pPr marL="0" marR="0" algn="r">
                        <a:lnSpc>
                          <a:spcPct val="107000"/>
                        </a:lnSpc>
                        <a:spcBef>
                          <a:spcPts val="0"/>
                        </a:spcBef>
                        <a:spcAft>
                          <a:spcPts val="0"/>
                        </a:spcAft>
                      </a:pPr>
                      <a:r>
                        <a:rPr lang="en-US" sz="1000">
                          <a:effectLst/>
                        </a:rPr>
                        <a:t>Attended almost every day</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24%</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41668583"/>
                  </a:ext>
                </a:extLst>
              </a:tr>
              <a:tr h="922846">
                <a:tc>
                  <a:txBody>
                    <a:bodyPr/>
                    <a:lstStyle/>
                    <a:p>
                      <a:pPr marL="0" marR="0" algn="r">
                        <a:lnSpc>
                          <a:spcPct val="107000"/>
                        </a:lnSpc>
                        <a:spcBef>
                          <a:spcPts val="0"/>
                        </a:spcBef>
                        <a:spcAft>
                          <a:spcPts val="0"/>
                        </a:spcAft>
                      </a:pPr>
                      <a:r>
                        <a:rPr lang="en-US" sz="1000">
                          <a:effectLst/>
                        </a:rPr>
                        <a:t>School suspensions in the past 12 months</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Youth</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61658613"/>
                  </a:ext>
                </a:extLst>
              </a:tr>
              <a:tr h="473310">
                <a:tc>
                  <a:txBody>
                    <a:bodyPr/>
                    <a:lstStyle/>
                    <a:p>
                      <a:pPr marL="0" marR="0" algn="r">
                        <a:lnSpc>
                          <a:spcPct val="107000"/>
                        </a:lnSpc>
                        <a:spcBef>
                          <a:spcPts val="0"/>
                        </a:spcBef>
                        <a:spcAft>
                          <a:spcPts val="0"/>
                        </a:spcAft>
                      </a:pPr>
                      <a:r>
                        <a:rPr lang="en-US" sz="1000">
                          <a:effectLst/>
                        </a:rPr>
                        <a:t>1 or more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44%</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38464730"/>
                  </a:ext>
                </a:extLst>
              </a:tr>
              <a:tr h="473310">
                <a:tc>
                  <a:txBody>
                    <a:bodyPr/>
                    <a:lstStyle/>
                    <a:p>
                      <a:pPr marL="0" marR="0" algn="r">
                        <a:lnSpc>
                          <a:spcPct val="107000"/>
                        </a:lnSpc>
                        <a:spcBef>
                          <a:spcPts val="0"/>
                        </a:spcBef>
                        <a:spcAft>
                          <a:spcPts val="0"/>
                        </a:spcAft>
                      </a:pPr>
                      <a:r>
                        <a:rPr lang="en-US" sz="1000">
                          <a:effectLst/>
                        </a:rPr>
                        <a:t>5 or more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9%</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10431250"/>
                  </a:ext>
                </a:extLst>
              </a:tr>
              <a:tr h="473310">
                <a:tc>
                  <a:txBody>
                    <a:bodyPr/>
                    <a:lstStyle/>
                    <a:p>
                      <a:pPr marL="0" marR="0" algn="r">
                        <a:lnSpc>
                          <a:spcPct val="107000"/>
                        </a:lnSpc>
                        <a:spcBef>
                          <a:spcPts val="0"/>
                        </a:spcBef>
                        <a:spcAft>
                          <a:spcPts val="0"/>
                        </a:spcAft>
                      </a:pPr>
                      <a:r>
                        <a:rPr lang="en-US" sz="1000">
                          <a:effectLst/>
                        </a:rPr>
                        <a:t>10 or more</a:t>
                      </a:r>
                      <a:endParaRPr lang="en-US"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6%</a:t>
                      </a: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76762372"/>
                  </a:ext>
                </a:extLst>
              </a:tr>
            </a:tbl>
          </a:graphicData>
        </a:graphic>
      </p:graphicFrame>
      <p:sp>
        <p:nvSpPr>
          <p:cNvPr id="4" name="Text Placeholder 3"/>
          <p:cNvSpPr>
            <a:spLocks noGrp="1"/>
          </p:cNvSpPr>
          <p:nvPr>
            <p:ph type="body" sz="half" idx="2"/>
          </p:nvPr>
        </p:nvSpPr>
        <p:spPr/>
        <p:txBody>
          <a:bodyPr>
            <a:normAutofit/>
          </a:bodyPr>
          <a:lstStyle/>
          <a:p>
            <a:r>
              <a:rPr lang="en-US" dirty="0"/>
              <a:t>Youth status of school attendance and disciplinary actions at the start of MHA appointment</a:t>
            </a:r>
          </a:p>
          <a:p>
            <a:endParaRPr lang="en-US" dirty="0"/>
          </a:p>
          <a:p>
            <a:r>
              <a:rPr lang="en-US" dirty="0"/>
              <a:t>Data and Chart of Indicators of School Risk collected by BUSPH</a:t>
            </a:r>
          </a:p>
        </p:txBody>
      </p:sp>
    </p:spTree>
    <p:extLst>
      <p:ext uri="{BB962C8B-B14F-4D97-AF65-F5344CB8AC3E}">
        <p14:creationId xmlns:p14="http://schemas.microsoft.com/office/powerpoint/2010/main" val="20074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Court Appointments to assist youth with significant mental health needs </a:t>
            </a:r>
          </a:p>
        </p:txBody>
      </p:sp>
      <p:graphicFrame>
        <p:nvGraphicFramePr>
          <p:cNvPr id="13" name="Content Placeholder 12"/>
          <p:cNvGraphicFramePr>
            <a:graphicFrameLocks noGrp="1"/>
          </p:cNvGraphicFramePr>
          <p:nvPr>
            <p:ph idx="1"/>
            <p:extLst/>
          </p:nvPr>
        </p:nvGraphicFramePr>
        <p:xfrm>
          <a:off x="5393670" y="688975"/>
          <a:ext cx="6080125" cy="548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a:bodyPr>
          <a:lstStyle/>
          <a:p>
            <a:r>
              <a:rPr lang="en-US" dirty="0"/>
              <a:t>Youth status of mental health services at the start of MHA appointment</a:t>
            </a:r>
          </a:p>
          <a:p>
            <a:endParaRPr lang="en-US" dirty="0"/>
          </a:p>
          <a:p>
            <a:r>
              <a:rPr lang="en-US" dirty="0"/>
              <a:t>Data of Risk Factors collected by BUSPH</a:t>
            </a:r>
          </a:p>
          <a:p>
            <a:endParaRPr lang="en-US" dirty="0"/>
          </a:p>
        </p:txBody>
      </p:sp>
    </p:spTree>
    <p:extLst>
      <p:ext uri="{BB962C8B-B14F-4D97-AF65-F5344CB8AC3E}">
        <p14:creationId xmlns:p14="http://schemas.microsoft.com/office/powerpoint/2010/main" val="16138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Assistance to Children and Families</a:t>
            </a:r>
          </a:p>
        </p:txBody>
      </p:sp>
      <p:graphicFrame>
        <p:nvGraphicFramePr>
          <p:cNvPr id="5" name="Content Placeholder 4"/>
          <p:cNvGraphicFramePr>
            <a:graphicFrameLocks noGrp="1"/>
          </p:cNvGraphicFramePr>
          <p:nvPr>
            <p:ph idx="1"/>
            <p:extLst/>
          </p:nvPr>
        </p:nvGraphicFramePr>
        <p:xfrm>
          <a:off x="6268279" y="1113177"/>
          <a:ext cx="4412974" cy="4280454"/>
        </p:xfrm>
        <a:graphic>
          <a:graphicData uri="http://schemas.openxmlformats.org/drawingml/2006/table">
            <a:tbl>
              <a:tblPr firstRow="1" firstCol="1" bandRow="1">
                <a:tableStyleId>{3C2FFA5D-87B4-456A-9821-1D502468CF0F}</a:tableStyleId>
              </a:tblPr>
              <a:tblGrid>
                <a:gridCol w="3831895">
                  <a:extLst>
                    <a:ext uri="{9D8B030D-6E8A-4147-A177-3AD203B41FA5}">
                      <a16:colId xmlns:a16="http://schemas.microsoft.com/office/drawing/2014/main" val="1169008024"/>
                    </a:ext>
                  </a:extLst>
                </a:gridCol>
                <a:gridCol w="581079">
                  <a:extLst>
                    <a:ext uri="{9D8B030D-6E8A-4147-A177-3AD203B41FA5}">
                      <a16:colId xmlns:a16="http://schemas.microsoft.com/office/drawing/2014/main" val="2713766095"/>
                    </a:ext>
                  </a:extLst>
                </a:gridCol>
              </a:tblGrid>
              <a:tr h="545529">
                <a:tc gridSpan="2">
                  <a:txBody>
                    <a:bodyPr/>
                    <a:lstStyle/>
                    <a:p>
                      <a:pPr marL="0" marR="0">
                        <a:lnSpc>
                          <a:spcPct val="107000"/>
                        </a:lnSpc>
                        <a:spcBef>
                          <a:spcPts val="0"/>
                        </a:spcBef>
                        <a:spcAft>
                          <a:spcPts val="0"/>
                        </a:spcAft>
                      </a:pPr>
                      <a:r>
                        <a:rPr lang="en-US" sz="1100">
                          <a:effectLst/>
                        </a:rPr>
                        <a:t>Table 2. % of Cases Containing Scopes, Selected by Juvenile Court Judges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96766169"/>
                  </a:ext>
                </a:extLst>
              </a:tr>
              <a:tr h="265783">
                <a:tc>
                  <a:txBody>
                    <a:bodyPr/>
                    <a:lstStyle/>
                    <a:p>
                      <a:pPr marL="0" marR="0">
                        <a:lnSpc>
                          <a:spcPct val="107000"/>
                        </a:lnSpc>
                        <a:spcBef>
                          <a:spcPts val="0"/>
                        </a:spcBef>
                        <a:spcAft>
                          <a:spcPts val="0"/>
                        </a:spcAft>
                      </a:pPr>
                      <a:r>
                        <a:rPr lang="en-US" sz="1100">
                          <a:effectLst/>
                        </a:rPr>
                        <a:t>Begin or improve special education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593218"/>
                  </a:ext>
                </a:extLst>
              </a:tr>
              <a:tr h="265783">
                <a:tc>
                  <a:txBody>
                    <a:bodyPr/>
                    <a:lstStyle/>
                    <a:p>
                      <a:pPr marL="0" marR="0">
                        <a:lnSpc>
                          <a:spcPct val="107000"/>
                        </a:lnSpc>
                        <a:spcBef>
                          <a:spcPts val="0"/>
                        </a:spcBef>
                        <a:spcAft>
                          <a:spcPts val="0"/>
                        </a:spcAft>
                      </a:pPr>
                      <a:r>
                        <a:rPr lang="en-US" sz="1100">
                          <a:effectLst/>
                        </a:rPr>
                        <a:t>Secure community-based mental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601152"/>
                  </a:ext>
                </a:extLst>
              </a:tr>
              <a:tr h="265783">
                <a:tc>
                  <a:txBody>
                    <a:bodyPr/>
                    <a:lstStyle/>
                    <a:p>
                      <a:pPr marL="0" marR="0">
                        <a:lnSpc>
                          <a:spcPct val="107000"/>
                        </a:lnSpc>
                        <a:spcBef>
                          <a:spcPts val="0"/>
                        </a:spcBef>
                        <a:spcAft>
                          <a:spcPts val="0"/>
                        </a:spcAft>
                      </a:pPr>
                      <a:r>
                        <a:rPr lang="en-US" sz="1100">
                          <a:effectLst/>
                        </a:rPr>
                        <a:t>Coordinate mental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895030"/>
                  </a:ext>
                </a:extLst>
              </a:tr>
              <a:tr h="265783">
                <a:tc>
                  <a:txBody>
                    <a:bodyPr/>
                    <a:lstStyle/>
                    <a:p>
                      <a:pPr marL="0" marR="0">
                        <a:lnSpc>
                          <a:spcPct val="107000"/>
                        </a:lnSpc>
                        <a:spcBef>
                          <a:spcPts val="0"/>
                        </a:spcBef>
                        <a:spcAft>
                          <a:spcPts val="0"/>
                        </a:spcAft>
                      </a:pPr>
                      <a:r>
                        <a:rPr lang="en-US" sz="1100">
                          <a:effectLst/>
                        </a:rPr>
                        <a:t>General education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9069008"/>
                  </a:ext>
                </a:extLst>
              </a:tr>
              <a:tr h="265783">
                <a:tc>
                  <a:txBody>
                    <a:bodyPr/>
                    <a:lstStyle/>
                    <a:p>
                      <a:pPr marL="0" marR="0">
                        <a:lnSpc>
                          <a:spcPct val="107000"/>
                        </a:lnSpc>
                        <a:spcBef>
                          <a:spcPts val="0"/>
                        </a:spcBef>
                        <a:spcAft>
                          <a:spcPts val="0"/>
                        </a:spcAft>
                      </a:pPr>
                      <a:r>
                        <a:rPr lang="en-US" sz="1100">
                          <a:effectLst/>
                        </a:rPr>
                        <a:t>Secure Department of Children and Family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181098"/>
                  </a:ext>
                </a:extLst>
              </a:tr>
              <a:tr h="265783">
                <a:tc>
                  <a:txBody>
                    <a:bodyPr/>
                    <a:lstStyle/>
                    <a:p>
                      <a:pPr marL="0" marR="0">
                        <a:lnSpc>
                          <a:spcPct val="107000"/>
                        </a:lnSpc>
                        <a:spcBef>
                          <a:spcPts val="0"/>
                        </a:spcBef>
                        <a:spcAft>
                          <a:spcPts val="0"/>
                        </a:spcAft>
                      </a:pPr>
                      <a:r>
                        <a:rPr lang="en-US" sz="1100">
                          <a:effectLst/>
                        </a:rPr>
                        <a:t>Other (defined by judge)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914866"/>
                  </a:ext>
                </a:extLst>
              </a:tr>
              <a:tr h="265783">
                <a:tc>
                  <a:txBody>
                    <a:bodyPr/>
                    <a:lstStyle/>
                    <a:p>
                      <a:pPr marL="0" marR="0">
                        <a:lnSpc>
                          <a:spcPct val="107000"/>
                        </a:lnSpc>
                        <a:spcBef>
                          <a:spcPts val="0"/>
                        </a:spcBef>
                        <a:spcAft>
                          <a:spcPts val="0"/>
                        </a:spcAft>
                      </a:pPr>
                      <a:r>
                        <a:rPr lang="en-US" sz="1100">
                          <a:effectLst/>
                        </a:rPr>
                        <a:t>Become eligible for Department of Mental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293201"/>
                  </a:ext>
                </a:extLst>
              </a:tr>
              <a:tr h="265783">
                <a:tc>
                  <a:txBody>
                    <a:bodyPr/>
                    <a:lstStyle/>
                    <a:p>
                      <a:pPr marL="0" marR="0">
                        <a:lnSpc>
                          <a:spcPct val="107000"/>
                        </a:lnSpc>
                        <a:spcBef>
                          <a:spcPts val="0"/>
                        </a:spcBef>
                        <a:spcAft>
                          <a:spcPts val="0"/>
                        </a:spcAft>
                      </a:pPr>
                      <a:r>
                        <a:rPr lang="en-US" sz="1100">
                          <a:effectLst/>
                        </a:rPr>
                        <a:t>Secure Department of Mental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5574974"/>
                  </a:ext>
                </a:extLst>
              </a:tr>
              <a:tr h="545529">
                <a:tc>
                  <a:txBody>
                    <a:bodyPr/>
                    <a:lstStyle/>
                    <a:p>
                      <a:pPr marL="0" marR="0">
                        <a:lnSpc>
                          <a:spcPct val="107000"/>
                        </a:lnSpc>
                        <a:spcBef>
                          <a:spcPts val="0"/>
                        </a:spcBef>
                        <a:spcAft>
                          <a:spcPts val="0"/>
                        </a:spcAft>
                      </a:pPr>
                      <a:r>
                        <a:rPr lang="en-US" sz="1100">
                          <a:effectLst/>
                        </a:rPr>
                        <a:t>Become eligible for Department of Children and Family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454259"/>
                  </a:ext>
                </a:extLst>
              </a:tr>
              <a:tr h="265783">
                <a:tc>
                  <a:txBody>
                    <a:bodyPr/>
                    <a:lstStyle/>
                    <a:p>
                      <a:pPr marL="0" marR="0">
                        <a:lnSpc>
                          <a:spcPct val="107000"/>
                        </a:lnSpc>
                        <a:spcBef>
                          <a:spcPts val="0"/>
                        </a:spcBef>
                        <a:spcAft>
                          <a:spcPts val="0"/>
                        </a:spcAft>
                      </a:pPr>
                      <a:r>
                        <a:rPr lang="en-US" sz="1100">
                          <a:effectLst/>
                        </a:rPr>
                        <a:t>Assist with health insurance coverage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422176"/>
                  </a:ext>
                </a:extLst>
              </a:tr>
              <a:tr h="265783">
                <a:tc>
                  <a:txBody>
                    <a:bodyPr/>
                    <a:lstStyle/>
                    <a:p>
                      <a:pPr marL="0" marR="0">
                        <a:lnSpc>
                          <a:spcPct val="107000"/>
                        </a:lnSpc>
                        <a:spcBef>
                          <a:spcPts val="0"/>
                        </a:spcBef>
                        <a:spcAft>
                          <a:spcPts val="0"/>
                        </a:spcAft>
                      </a:pPr>
                      <a:r>
                        <a:rPr lang="en-US" sz="1100">
                          <a:effectLst/>
                        </a:rPr>
                        <a:t>Secure Department of Developmental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32294"/>
                  </a:ext>
                </a:extLst>
              </a:tr>
              <a:tr h="265783">
                <a:tc>
                  <a:txBody>
                    <a:bodyPr/>
                    <a:lstStyle/>
                    <a:p>
                      <a:pPr marL="0" marR="0">
                        <a:lnSpc>
                          <a:spcPct val="107000"/>
                        </a:lnSpc>
                        <a:spcBef>
                          <a:spcPts val="0"/>
                        </a:spcBef>
                        <a:spcAft>
                          <a:spcPts val="0"/>
                        </a:spcAft>
                      </a:pPr>
                      <a:r>
                        <a:rPr lang="en-US" sz="1100">
                          <a:effectLst/>
                        </a:rPr>
                        <a:t>Become eligible for Department of Developmental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532435"/>
                  </a:ext>
                </a:extLst>
              </a:tr>
              <a:tr h="265783">
                <a:tc>
                  <a:txBody>
                    <a:bodyPr/>
                    <a:lstStyle/>
                    <a:p>
                      <a:pPr marL="0" marR="0">
                        <a:lnSpc>
                          <a:spcPct val="107000"/>
                        </a:lnSpc>
                        <a:spcBef>
                          <a:spcPts val="0"/>
                        </a:spcBef>
                        <a:spcAft>
                          <a:spcPts val="0"/>
                        </a:spcAft>
                      </a:pPr>
                      <a:r>
                        <a:rPr lang="en-US" sz="1100">
                          <a:effectLst/>
                        </a:rPr>
                        <a:t>Secure Department of Youth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2051331"/>
                  </a:ext>
                </a:extLst>
              </a:tr>
            </a:tbl>
          </a:graphicData>
        </a:graphic>
      </p:graphicFrame>
      <p:sp>
        <p:nvSpPr>
          <p:cNvPr id="4" name="Text Placeholder 3"/>
          <p:cNvSpPr>
            <a:spLocks noGrp="1"/>
          </p:cNvSpPr>
          <p:nvPr>
            <p:ph type="body" sz="half" idx="2"/>
          </p:nvPr>
        </p:nvSpPr>
        <p:spPr/>
        <p:txBody>
          <a:bodyPr/>
          <a:lstStyle/>
          <a:p>
            <a:r>
              <a:rPr lang="en-US" dirty="0"/>
              <a:t>Scopes of Appointment as assigned by Juvenile Court Judges</a:t>
            </a:r>
          </a:p>
          <a:p>
            <a:r>
              <a:rPr lang="en-US" dirty="0"/>
              <a:t>Data Collected and Chart created by BUSPH</a:t>
            </a:r>
          </a:p>
        </p:txBody>
      </p:sp>
    </p:spTree>
    <p:extLst>
      <p:ext uri="{BB962C8B-B14F-4D97-AF65-F5344CB8AC3E}">
        <p14:creationId xmlns:p14="http://schemas.microsoft.com/office/powerpoint/2010/main" val="238159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400</TotalTime>
  <Words>1369</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Mincho</vt:lpstr>
      <vt:lpstr>Arial</vt:lpstr>
      <vt:lpstr>Calibri</vt:lpstr>
      <vt:lpstr>Garamond</vt:lpstr>
      <vt:lpstr>Times New Roman</vt:lpstr>
      <vt:lpstr>Organic</vt:lpstr>
      <vt:lpstr>Mental Health Advocacy Project for Kids (MHAP for Kids)</vt:lpstr>
      <vt:lpstr>Our Mission</vt:lpstr>
      <vt:lpstr>Topics for Today</vt:lpstr>
      <vt:lpstr>HLA’S EXPERIENCE AS ADVOCATES FOR CHILDREN’S MENTAL HEALTH</vt:lpstr>
      <vt:lpstr>Since 2005, HLA has advocated for over 500 court-involved youth</vt:lpstr>
      <vt:lpstr>160 appointments and types of cases since February 2015</vt:lpstr>
      <vt:lpstr>Court appointments to assist youth with significant mental health needs </vt:lpstr>
      <vt:lpstr>Court Appointments to assist youth with significant mental health needs </vt:lpstr>
      <vt:lpstr>Assistance to Children and Families</vt:lpstr>
      <vt:lpstr>Feedback about our work from families</vt:lpstr>
      <vt:lpstr>What is MHAP for Kids?</vt:lpstr>
      <vt:lpstr>The Work of MHAP for Kids in the FRCs</vt:lpstr>
      <vt:lpstr>The Work of MHAP for Kids in the FRCs</vt:lpstr>
      <vt:lpstr>The Work of MHAP for Kids in the FRCs</vt:lpstr>
      <vt:lpstr>How to refer to MHAP for Kids Staff Attorneys?</vt:lpstr>
      <vt:lpstr>The Work of MHAP for Kids in the FRCs</vt:lpstr>
      <vt:lpstr>Goals of MHAP for Kids in the FRCs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Advocacy Project for Kids</dc:title>
  <dc:creator>Marisol Garcia</dc:creator>
  <cp:lastModifiedBy>Marisol Garcia</cp:lastModifiedBy>
  <cp:revision>21</cp:revision>
  <dcterms:created xsi:type="dcterms:W3CDTF">2017-01-11T14:48:36Z</dcterms:created>
  <dcterms:modified xsi:type="dcterms:W3CDTF">2017-01-11T21:28:59Z</dcterms:modified>
</cp:coreProperties>
</file>