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64" r:id="rId3"/>
    <p:sldId id="262" r:id="rId4"/>
    <p:sldId id="266" r:id="rId5"/>
    <p:sldId id="271" r:id="rId6"/>
    <p:sldId id="272" r:id="rId7"/>
    <p:sldId id="273" r:id="rId8"/>
    <p:sldId id="267" r:id="rId9"/>
    <p:sldId id="274" r:id="rId10"/>
    <p:sldId id="275" r:id="rId11"/>
    <p:sldId id="258" r:id="rId12"/>
    <p:sldId id="260" r:id="rId13"/>
    <p:sldId id="261" r:id="rId14"/>
    <p:sldId id="25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D4C433-F4BE-4444-A6DB-5A5D1566AD83}" v="19" dt="2021-08-30T13:45:45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10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4B6E2-8489-41AD-B4DB-42E8F8FFBD01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F1B08-C704-40CA-86AC-169D1E081B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97614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70838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08420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032802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12153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8635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3753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46717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21274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90349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75470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73804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80468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97b140e6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44800" rIns="89600" bIns="44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" name="Google Shape;53;g97b140e6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11457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FCA02-1D0E-422B-9FF3-1BE960A9BC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926BA8-AABB-4251-BE9A-E3D1CC68A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225C5-9D06-450D-87ED-F17BA759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48C72-6168-4D87-A7E9-02F5E382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1A2D1-B1D2-49FB-82F7-D5AE79465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5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4C56C-518B-4ABB-939E-EE454C73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560B7E-98B6-4D4F-95AB-C0387AA57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0EA74-D6DE-434C-8335-FA06F4E0A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1B606-9CC1-44A4-83F8-896175CDB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63A8A-01CD-4883-84E1-98661C811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0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EFA109-6D69-4B6C-B48D-A49226DAFF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050D1E-5FB3-42B2-B4E0-735BE947D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39F0C-620C-478C-B777-941A07ED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5AC72-7D57-4E16-BE2E-6080AC4EA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8EFAF-53F2-496E-8BC5-AC29E901F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28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59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2EDAE-F269-4C0B-BC27-1B0442E9F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2A63-86C3-4B27-A883-4DF13CE4A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F4D5F-024D-4E97-9237-F5543FFB7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F2647-4F8B-41B1-9914-3620D407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AEFD6-6716-4D04-B929-24326958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8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622E5-C7A3-4F96-BBFA-E056ED56D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22264-68B5-4FC7-8CC6-84ED3B8C0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9AB6C-FB8D-4BE5-A1E9-9FA36E405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90C83-A30D-4D80-9357-7B2D46FF5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A0D41-093C-4BAC-8C1C-4AEEED1E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1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DE6E-2BCF-4EA4-BEAC-B214A820F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755D1-BF44-4B86-9522-D10D683F92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73B52D-2D87-4300-924C-68E7B945B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E11D2-84C0-43C1-A2FB-B0598D6B8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06954-1751-48B8-BDEC-82E858A96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A9524-BD37-40E7-8E30-FE44D1FF3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2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C658-63A6-4665-A635-B58F5B4C2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37F7F-31D2-4D9A-8506-86736DE51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7A6F3-4F9C-450D-B6AD-72B5D5DE9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A8375B-CE5D-409C-9803-CBC833C02B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B3DE02-BE51-490D-8B72-2F129FFBE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BC9E7-22B6-4212-8FC9-75144EC2B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8BC19D-EC65-4B8A-8A03-ACD4872D2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C37691-E0E6-4CC6-A07B-963F2D60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0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226B9-3EAF-4C4F-8476-A31FBB673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2D12F-F4BB-49DA-960F-9D3F30F60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10DE6F-C478-4501-BBDE-7DC01F8AF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01D97F-E5D1-49DD-A814-6C300DEA4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901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9AF2F4-0B69-4256-A38A-E34298195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68022D-0AC3-41C2-BF4F-57E8F28A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537DF4-1C4A-4F8C-9AF9-AF3EAA73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4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B0C7C-D25F-40B6-9226-B60A62D2D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AD002-9493-4271-8B4B-7D1120D0A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3DD56E-8889-4054-BE6B-FCA4A8FE8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599E2-F68A-4D7B-9F96-51F864E49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4B68F4-5737-4A84-AF36-BD7D5440A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4FE35-EB22-413C-A251-FDBB24C60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5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4CDB1-B4AA-4F5C-AB64-C6300BE47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6BAFB9-20E2-4A8D-B9A0-CCAC508442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BD3A6-5D2B-47BF-B9C8-32F0F1D74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AF2DE-3954-41E1-BC0E-607C3F611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F7EDB4-F9DF-4445-B8C3-542B7F312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1EA1B-2200-420B-86D0-8090C80E0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2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4B36AF-8FE5-4020-ADB3-FC7A61A34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2BE69-5B16-4BF1-B02F-95359C1A7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825F0-78F7-4D2C-80D2-5DB5CA164A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85B9-32B8-45E6-9777-C97B5B8B0B8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C821C-7120-4A33-AAF9-9FE10C8CD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257D4-59E6-4344-A1C6-1D88FF939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AC3D8-62AF-4191-825E-89C4C6E45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8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e.mass.edu/covid19/sped/sy2022-letter-faq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doe.mass.edu/covid19/sped/family-fact-sheet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e.mass.edu/covid19/mental-health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csn.org/event/fcsn-webinar-lack-of-progress-and-compensatory-service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e.mass.edu/prs/ta/hhep-qa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oe.mass.edu/covid19/on-desktop/2021-0825mask-requirement.pdf" TargetMode="External"/><Relationship Id="rId4" Type="http://schemas.openxmlformats.org/officeDocument/2006/relationships/hyperlink" Target="https://www.doe.mass.edu/cmv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e.mass.edu/covid19/on-desktop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e.mass.edu/prs/sa-nr/603cmr28.03-3c-for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oe.mass.edu/prs/ta/hhep-qa.html" TargetMode="External"/><Relationship Id="rId4" Type="http://schemas.openxmlformats.org/officeDocument/2006/relationships/hyperlink" Target="https://www.doe.mass.edu/prs/sa-nr/603cmr28.04-4-for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-US" sz="20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000" dirty="0">
              <a:solidFill>
                <a:schemeClr val="lt1"/>
              </a:solidFill>
              <a:latin typeface="Palatino Linotype" panose="02040502050505030304" pitchFamily="18" charset="0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/>
        </p:nvGraphicFramePr>
        <p:xfrm>
          <a:off x="0" y="0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endParaRPr sz="2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EB7A36-CBD6-4329-B1C4-AC0CAAAD1C7D}"/>
              </a:ext>
            </a:extLst>
          </p:cNvPr>
          <p:cNvSpPr txBox="1"/>
          <p:nvPr/>
        </p:nvSpPr>
        <p:spPr>
          <a:xfrm>
            <a:off x="538040" y="1118657"/>
            <a:ext cx="11237842" cy="48170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alatino Linotype"/>
                <a:ea typeface="Palatino Linotype"/>
                <a:cs typeface="Palatino Linotype"/>
                <a:sym typeface="Palatino Linotype"/>
              </a:rPr>
              <a:t>Updates on School Reopening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Palatino Linotype"/>
                <a:ea typeface="Palatino Linotype"/>
                <a:cs typeface="Palatino Linotype"/>
                <a:sym typeface="Palatino Linotype"/>
              </a:rPr>
              <a:t>School Liaison Cohort Meeting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Palatino Linotype"/>
                <a:ea typeface="Palatino Linotype"/>
                <a:cs typeface="Palatino Linotype"/>
                <a:sym typeface="Palatino Linotype"/>
              </a:rPr>
              <a:t>August 30, 2021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Palatino Linotype"/>
                <a:ea typeface="Palatino Linotype"/>
                <a:cs typeface="Palatino Linotype"/>
                <a:sym typeface="Palatino Linotype"/>
              </a:rPr>
              <a:t>Eileen Sandberg, PhD.  Coordinator, Pathways for Parents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Palatino Linotype"/>
                <a:ea typeface="Palatino Linotype"/>
                <a:cs typeface="Palatino Linotype"/>
                <a:sym typeface="Palatino Linotype"/>
              </a:rPr>
              <a:t>Federation for Children with Special Needs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753289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/>
        </p:nvGraphicFramePr>
        <p:xfrm>
          <a:off x="0" y="0"/>
          <a:ext cx="12192000" cy="94490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  <a:tabLst/>
                        <a:defRPr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Students Receiving Educational Services at Home or in the Hospital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endParaRPr sz="2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497381" y="112813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-US" sz="2800" b="1" dirty="0">
                <a:latin typeface="Palatino Linotype" panose="0204050205050503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Home or Hospital Services May Include:</a:t>
            </a:r>
          </a:p>
          <a:p>
            <a:pPr>
              <a:lnSpc>
                <a:spcPct val="115000"/>
              </a:lnSpc>
            </a:pPr>
            <a:endParaRPr lang="en-US" sz="2800" b="1" dirty="0">
              <a:latin typeface="Palatino Linotype" panose="02040502050505030304" pitchFamily="18" charset="0"/>
              <a:ea typeface="Palatino Linotype"/>
              <a:cs typeface="Times New Roman" panose="02020603050405020304" pitchFamily="18" charset="0"/>
              <a:sym typeface="Palatino Linotype"/>
            </a:endParaRPr>
          </a:p>
          <a:p>
            <a:pPr marL="457200" indent="-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Palatino Linotype" panose="0204050205050503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Live streaming and/or remote learning</a:t>
            </a:r>
          </a:p>
          <a:p>
            <a:pPr marL="457200" indent="-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2800" b="1" dirty="0">
                <a:latin typeface="Palatino Linotype" panose="0204050205050503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 </a:t>
            </a:r>
            <a:r>
              <a:rPr lang="en-US" sz="2800" dirty="0">
                <a:latin typeface="Palatino Linotype" panose="0204050205050503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1:1 or small group instruction</a:t>
            </a:r>
          </a:p>
          <a:p>
            <a:pPr marL="457200" indent="-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Palatino Linotype" panose="0204050205050503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Amount of time based on the student’s educational and medical needs</a:t>
            </a:r>
          </a:p>
          <a:p>
            <a:pPr marL="457200" indent="-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Palatino Linotype" panose="0204050205050503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Instruction must include the same academic content as the regular school classroom</a:t>
            </a:r>
          </a:p>
          <a:p>
            <a:pPr marL="457200" indent="-457200">
              <a:lnSpc>
                <a:spcPct val="115000"/>
              </a:lnSpc>
              <a:buFont typeface="Wingdings" panose="05000000000000000000" pitchFamily="2" charset="2"/>
              <a:buChar char="§"/>
            </a:pPr>
            <a:endParaRPr lang="en-US" sz="2800" b="1" dirty="0">
              <a:latin typeface="Palatino Linotype" panose="02040502050505030304" pitchFamily="18" charset="0"/>
              <a:ea typeface="Palatino Linotype"/>
              <a:cs typeface="Times New Roman" panose="02020603050405020304" pitchFamily="18" charset="0"/>
              <a:sym typeface="Palatino Linotype"/>
            </a:endParaRPr>
          </a:p>
          <a:p>
            <a:pPr>
              <a:lnSpc>
                <a:spcPct val="115000"/>
              </a:lnSpc>
            </a:pPr>
            <a:endParaRPr lang="en-US" sz="2800" b="1" dirty="0">
              <a:latin typeface="Palatino Linotype" panose="02040502050505030304" pitchFamily="18" charset="0"/>
              <a:ea typeface="Palatino Linotype"/>
              <a:cs typeface="Times New Roman" panose="02020603050405020304" pitchFamily="18" charset="0"/>
              <a:sym typeface="Palatino Linotype"/>
            </a:endParaRPr>
          </a:p>
          <a:p>
            <a:pPr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524059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1776848627"/>
              </p:ext>
            </p:extLst>
          </p:nvPr>
        </p:nvGraphicFramePr>
        <p:xfrm>
          <a:off x="0" y="0"/>
          <a:ext cx="12192000" cy="94490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  <a:tabLst/>
                        <a:defRPr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COVID Compensatory Services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endParaRPr sz="2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3FC3C4-95E5-458A-A47B-B2DFFB98AB11}"/>
              </a:ext>
            </a:extLst>
          </p:cNvPr>
          <p:cNvSpPr txBox="1"/>
          <p:nvPr/>
        </p:nvSpPr>
        <p:spPr>
          <a:xfrm>
            <a:off x="511233" y="1198868"/>
            <a:ext cx="1052183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  <a:cs typeface="Calibri" panose="020F0502020204030204" pitchFamily="34" charset="0"/>
              </a:rPr>
              <a:t>IEP teams must make an individualized determination whether and to what extent compensatory services may be needed.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  <a:cs typeface="Calibri" panose="020F0502020204030204" pitchFamily="34" charset="0"/>
              </a:rPr>
              <a:t>Districts are required to fully consider information and input provided by parents regarding their child’s ability to access remote learning and the student’s progress during school closure.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  <a:cs typeface="Calibri" panose="020F0502020204030204" pitchFamily="34" charset="0"/>
              </a:rPr>
              <a:t>Students can receive general education support, extra make-up IEP services, or new IEP services for new areas of disability.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  <a:cs typeface="Calibri" panose="020F0502020204030204" pitchFamily="34" charset="0"/>
                <a:hlinkClick r:id="rId3"/>
              </a:rPr>
              <a:t>Family Letter 2021</a:t>
            </a:r>
            <a:endParaRPr lang="en-US" sz="2400" dirty="0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  <a:cs typeface="Calibri" panose="020F0502020204030204" pitchFamily="34" charset="0"/>
                <a:hlinkClick r:id="rId4"/>
              </a:rPr>
              <a:t>Family Fact Sheet 9/2020 Covid Compensatory Services (17 languages)</a:t>
            </a:r>
            <a:endParaRPr lang="en-US" sz="2400" dirty="0">
              <a:latin typeface="Palatino Linotype" panose="0204050205050503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136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2446472682"/>
              </p:ext>
            </p:extLst>
          </p:nvPr>
        </p:nvGraphicFramePr>
        <p:xfrm>
          <a:off x="0" y="-21288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Fall 2021 Compensatory Services Due to COVID-19</a:t>
                      </a:r>
                      <a:endParaRPr sz="2800" u="none" strike="noStrike" cap="none" dirty="0">
                        <a:solidFill>
                          <a:schemeClr val="lt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D94756-5C75-4EB3-9DE8-ED400FC899B6}"/>
              </a:ext>
            </a:extLst>
          </p:cNvPr>
          <p:cNvSpPr txBox="1"/>
          <p:nvPr/>
        </p:nvSpPr>
        <p:spPr>
          <a:xfrm>
            <a:off x="683716" y="980124"/>
            <a:ext cx="10629906" cy="3236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None/>
            </a:pPr>
            <a:r>
              <a:rPr lang="en-US" sz="2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 may need compensatory services for: </a:t>
            </a:r>
          </a:p>
          <a:p>
            <a:pPr marL="1371600" lvl="4" indent="-457200">
              <a:lnSpc>
                <a:spcPct val="107000"/>
              </a:lnSpc>
              <a:spcBef>
                <a:spcPts val="0"/>
              </a:spcBef>
              <a:buClr>
                <a:schemeClr val="bg1">
                  <a:lumMod val="9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Spring of 2020  and/or</a:t>
            </a:r>
          </a:p>
          <a:p>
            <a:pPr marL="1257300" lvl="4" indent="-342900">
              <a:lnSpc>
                <a:spcPct val="107000"/>
              </a:lnSpc>
              <a:spcBef>
                <a:spcPts val="0"/>
              </a:spcBef>
              <a:buClr>
                <a:schemeClr val="bg1">
                  <a:lumMod val="95000"/>
                </a:schemeClr>
              </a:buClr>
              <a:buFont typeface="Symbol" panose="05050102010706020507" pitchFamily="18" charset="2"/>
              <a:buChar char=""/>
            </a:pPr>
            <a:endParaRPr lang="en-US" sz="24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4" indent="-342900">
              <a:lnSpc>
                <a:spcPct val="107000"/>
              </a:lnSpc>
              <a:spcBef>
                <a:spcPts val="0"/>
              </a:spcBef>
              <a:buClr>
                <a:schemeClr val="bg1">
                  <a:lumMod val="95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2020-21 school year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Font typeface="Symbol" panose="05050102010706020507" pitchFamily="18" charset="2"/>
              <a:buChar char=""/>
            </a:pPr>
            <a:endParaRPr lang="en-US" sz="24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None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District must convene IEP Team </a:t>
            </a:r>
            <a:r>
              <a:rPr lang="en-US" sz="2400" u="sng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soon as possible this school year </a:t>
            </a: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Team failed to determine  student’s need for compensatory services per state guidance.</a:t>
            </a:r>
          </a:p>
        </p:txBody>
      </p:sp>
    </p:spTree>
    <p:extLst>
      <p:ext uri="{BB962C8B-B14F-4D97-AF65-F5344CB8AC3E}">
        <p14:creationId xmlns:p14="http://schemas.microsoft.com/office/powerpoint/2010/main" val="2999197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2182241963"/>
              </p:ext>
            </p:extLst>
          </p:nvPr>
        </p:nvGraphicFramePr>
        <p:xfrm>
          <a:off x="0" y="0"/>
          <a:ext cx="12192000" cy="88394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  <a:tabLst/>
                        <a:defRPr/>
                      </a:pPr>
                      <a:r>
                        <a:rPr lang="en-US" sz="24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IEP Meetings to Determine Compensatory Services Due to COVID-19: Fall 2021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endParaRPr sz="2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E12B08-E7AE-403A-9CDB-CC3F8A6D721E}"/>
              </a:ext>
            </a:extLst>
          </p:cNvPr>
          <p:cNvSpPr txBox="1"/>
          <p:nvPr/>
        </p:nvSpPr>
        <p:spPr>
          <a:xfrm>
            <a:off x="505691" y="995482"/>
            <a:ext cx="11180617" cy="4817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None/>
            </a:pPr>
            <a:r>
              <a:rPr lang="en-US" sz="2400" b="1" u="sng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Spring of 2020</a:t>
            </a:r>
            <a:r>
              <a:rPr lang="en-US" sz="24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Districts should convene IEP Team for </a:t>
            </a:r>
            <a:r>
              <a:rPr lang="en-US" sz="2400" b="1" u="sng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</a:t>
            </a:r>
            <a:r>
              <a:rPr lang="en-US" sz="24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</a:t>
            </a:r>
            <a:endParaRPr lang="en-US" sz="24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None/>
            </a:pPr>
            <a:r>
              <a:rPr lang="en-US" sz="2400" b="1" u="sng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2020-21 school year:  </a:t>
            </a:r>
            <a:r>
              <a:rPr lang="en-US" sz="24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Districts should convene IEP Team for students:</a:t>
            </a:r>
            <a:endParaRPr lang="en-US" sz="24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districts fully remote for 3 or more months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Chronically absent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Significant difficulty accessing remote learning due to: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None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--disability;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None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-- technology barriers;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None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-- language access barriers;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None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--other barriers resulting from pandemic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IEP not fully implemented/other reasons student couldn’t access FAPE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95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If parent/educational decision maker requests IEP meeting to discuss compensatory services</a:t>
            </a:r>
          </a:p>
        </p:txBody>
      </p:sp>
    </p:spTree>
    <p:extLst>
      <p:ext uri="{BB962C8B-B14F-4D97-AF65-F5344CB8AC3E}">
        <p14:creationId xmlns:p14="http://schemas.microsoft.com/office/powerpoint/2010/main" val="3617394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27863196"/>
              </p:ext>
            </p:extLst>
          </p:nvPr>
        </p:nvGraphicFramePr>
        <p:xfrm>
          <a:off x="0" y="0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Student and Family Engagement</a:t>
                      </a:r>
                      <a:endParaRPr sz="2800" u="none" strike="noStrike" cap="none" dirty="0">
                        <a:solidFill>
                          <a:schemeClr val="lt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-262393" y="3523905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D2EE8C-8E7C-4C48-A4D0-3C3FA3010FB0}"/>
              </a:ext>
            </a:extLst>
          </p:cNvPr>
          <p:cNvSpPr txBox="1"/>
          <p:nvPr/>
        </p:nvSpPr>
        <p:spPr>
          <a:xfrm>
            <a:off x="545989" y="1142191"/>
            <a:ext cx="1110002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Palatino Linotype"/>
                <a:ea typeface="Palatino Linotype"/>
                <a:cs typeface="Palatino Linotype"/>
                <a:sym typeface="Palatino Linotype"/>
                <a:hlinkClick r:id="rId3"/>
              </a:rPr>
              <a:t>Promoting Student Engagement, Learning, Wellbeing and Safety</a:t>
            </a:r>
            <a:endParaRPr lang="en-US" sz="2400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endParaRPr lang="en-US" sz="2400" b="1" dirty="0">
              <a:latin typeface="Palatino Linotype"/>
              <a:sym typeface="Palatino Linotyp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/>
                <a:sym typeface="Palatino Linotype"/>
              </a:rPr>
              <a:t>Culturally and linguistically consistent, on-going two-way communication.</a:t>
            </a:r>
          </a:p>
          <a:p>
            <a:endParaRPr lang="en-US" sz="2400" dirty="0">
              <a:latin typeface="Palatino Linotype"/>
              <a:sym typeface="Palatino Linotyp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/>
                <a:sym typeface="Palatino Linotype"/>
              </a:rPr>
              <a:t>Gather input and learn from families.</a:t>
            </a:r>
          </a:p>
          <a:p>
            <a:endParaRPr lang="en-US" sz="2400" dirty="0">
              <a:latin typeface="Palatino Linotype"/>
              <a:sym typeface="Palatino Linotyp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/>
                <a:sym typeface="Palatino Linotype"/>
              </a:rPr>
              <a:t>Exclusionary discipline as a measure of last resort.</a:t>
            </a:r>
          </a:p>
          <a:p>
            <a:endParaRPr lang="en-US" sz="2400" dirty="0">
              <a:latin typeface="Palatino Linotype"/>
              <a:sym typeface="Palatino Linotyp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/>
                <a:sym typeface="Palatino Linotype"/>
              </a:rPr>
              <a:t>Engage with students and provide mental health, academic and other necessary supports.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/>
        </p:nvGraphicFramePr>
        <p:xfrm>
          <a:off x="0" y="0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endParaRPr sz="2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6652DA-A815-4B37-A4F7-AB47FF9C4B83}"/>
              </a:ext>
            </a:extLst>
          </p:cNvPr>
          <p:cNvSpPr txBox="1"/>
          <p:nvPr/>
        </p:nvSpPr>
        <p:spPr>
          <a:xfrm>
            <a:off x="329565" y="772925"/>
            <a:ext cx="1153287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Palatino Linotype" panose="02040502050505030304" pitchFamily="18" charset="0"/>
              </a:rPr>
              <a:t>Thank you for joining us today.  Please do the evaluations for Kate </a:t>
            </a:r>
            <a:r>
              <a:rPr lang="en-US" sz="2400" dirty="0">
                <a:latin typeface="Palatino Linotype" panose="02040502050505030304" pitchFamily="18" charset="0"/>
                <a:sym typeface="Wingdings" panose="05000000000000000000" pitchFamily="2" charset="2"/>
              </a:rPr>
              <a:t></a:t>
            </a:r>
            <a:endParaRPr lang="en-US" sz="2400" dirty="0">
              <a:latin typeface="Palatino Linotype" panose="02040502050505030304" pitchFamily="18" charset="0"/>
            </a:endParaRPr>
          </a:p>
          <a:p>
            <a:pPr algn="ctr"/>
            <a:r>
              <a:rPr lang="en-US" sz="2400" dirty="0">
                <a:latin typeface="Palatino Linotype" panose="02040502050505030304" pitchFamily="18" charset="0"/>
              </a:rPr>
              <a:t>We invite you to join us for three upcoming events: </a:t>
            </a:r>
          </a:p>
          <a:p>
            <a:pPr algn="ctr"/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32333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Lack of Progress and Compensatory Services   with attorneys Tim </a:t>
            </a:r>
            <a:r>
              <a:rPr lang="en-US" sz="2400" dirty="0" err="1">
                <a:solidFill>
                  <a:srgbClr val="232333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Sindelar</a:t>
            </a:r>
            <a:r>
              <a:rPr lang="en-US" sz="2400" dirty="0">
                <a:solidFill>
                  <a:srgbClr val="232333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and Janine Solomon.   </a:t>
            </a:r>
          </a:p>
          <a:p>
            <a:r>
              <a:rPr lang="en-US" sz="2400" dirty="0">
                <a:solidFill>
                  <a:srgbClr val="232333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400" dirty="0">
                <a:solidFill>
                  <a:srgbClr val="232333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Tuesday, </a:t>
            </a:r>
            <a:r>
              <a:rPr lang="en-US" sz="2400" dirty="0">
                <a:latin typeface="Palatino Linotype" panose="02040502050505030304" pitchFamily="18" charset="0"/>
              </a:rPr>
              <a:t>September 1, 2021 5:00 pm.  </a:t>
            </a:r>
            <a:r>
              <a:rPr lang="en-US" sz="2400" dirty="0">
                <a:latin typeface="Palatino Linotype" panose="02040502050505030304" pitchFamily="18" charset="0"/>
                <a:hlinkClick r:id="rId3"/>
              </a:rPr>
              <a:t>Register Here</a:t>
            </a:r>
            <a:endParaRPr lang="en-US" sz="2400" dirty="0">
              <a:latin typeface="Palatino Linotype" panose="02040502050505030304" pitchFamily="18" charset="0"/>
            </a:endParaRPr>
          </a:p>
          <a:p>
            <a:pPr algn="ctr"/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Back to School: Mental Health and Behavioral Needs </a:t>
            </a:r>
          </a:p>
          <a:p>
            <a:r>
              <a:rPr lang="en-US" sz="2400" dirty="0">
                <a:latin typeface="Palatino Linotype" panose="02040502050505030304" pitchFamily="18" charset="0"/>
              </a:rPr>
              <a:t>     Liza Hirsch, Massachusetts Advocates for Children and Eileen Sandberg, FCSN</a:t>
            </a:r>
          </a:p>
          <a:p>
            <a:r>
              <a:rPr lang="en-US" sz="2400" dirty="0">
                <a:latin typeface="Palatino Linotype" panose="02040502050505030304" pitchFamily="18" charset="0"/>
              </a:rPr>
              <a:t>     Wednesday, September 22, 2021 at 1 pm.  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Save the date:  November 16, 2021 Making A Difference Conference </a:t>
            </a:r>
          </a:p>
          <a:p>
            <a:pPr algn="ctr"/>
            <a:r>
              <a:rPr lang="en-US" sz="2400" dirty="0">
                <a:latin typeface="Palatino Linotype" panose="02040502050505030304" pitchFamily="18" charset="0"/>
              </a:rPr>
              <a:t>Registration details will be available at fcsn.org</a:t>
            </a:r>
          </a:p>
        </p:txBody>
      </p:sp>
    </p:spTree>
    <p:extLst>
      <p:ext uri="{BB962C8B-B14F-4D97-AF65-F5344CB8AC3E}">
        <p14:creationId xmlns:p14="http://schemas.microsoft.com/office/powerpoint/2010/main" val="296480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lang="en-US" sz="2400" dirty="0">
              <a:solidFill>
                <a:schemeClr val="lt1"/>
              </a:solidFill>
              <a:latin typeface="Palatino Linotype" panose="02040502050505030304" pitchFamily="18" charset="0"/>
              <a:ea typeface="Palatino Linotype"/>
              <a:cs typeface="Palatino Linotype"/>
              <a:sym typeface="Palatino Linotype"/>
            </a:endParaRPr>
          </a:p>
          <a:p>
            <a:pPr algn="ctr">
              <a:buClr>
                <a:srgbClr val="000000"/>
              </a:buClr>
              <a:buSzPts val="1800"/>
            </a:pP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1472540007"/>
              </p:ext>
            </p:extLst>
          </p:nvPr>
        </p:nvGraphicFramePr>
        <p:xfrm>
          <a:off x="0" y="0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Topics for Discussion Today</a:t>
                      </a:r>
                      <a:endParaRPr sz="2800" u="none" strike="noStrike" cap="none" dirty="0">
                        <a:solidFill>
                          <a:schemeClr val="lt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313414" y="2785386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1A718B-1D66-4491-9464-64722BA0FDBB}"/>
              </a:ext>
            </a:extLst>
          </p:cNvPr>
          <p:cNvSpPr txBox="1"/>
          <p:nvPr/>
        </p:nvSpPr>
        <p:spPr>
          <a:xfrm>
            <a:off x="758096" y="685800"/>
            <a:ext cx="11107972" cy="5772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marL="285750" lvl="0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/>
                <a:ea typeface="Palatino Linotype"/>
                <a:cs typeface="Palatino Linotype"/>
                <a:sym typeface="Palatino Linotype"/>
              </a:rPr>
              <a:t>DESE Guidance on School Reopening (issued 7/30/21) and Mask Mandate (issued 8/25/21)</a:t>
            </a:r>
          </a:p>
          <a:p>
            <a:pPr marL="285750" lvl="0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/>
                <a:ea typeface="Palatino Linotype"/>
                <a:cs typeface="Palatino Linotype"/>
                <a:sym typeface="Palatino Linotype"/>
              </a:rPr>
              <a:t>Implementation of Educational Services in the Home or Hospital (revised Q&amp;A and updated Physician’s Affirmation forms)</a:t>
            </a:r>
          </a:p>
          <a:p>
            <a:pPr marL="285750" lvl="0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/>
                <a:ea typeface="Palatino Linotype"/>
                <a:cs typeface="Palatino Linotype"/>
                <a:sym typeface="Palatino Linotype"/>
              </a:rPr>
              <a:t>DESE Guidance on Promoting Student Engagement, Learning, Wellbeing and Safety (issued 8/5/21)</a:t>
            </a:r>
          </a:p>
          <a:p>
            <a:pPr marL="285750" lvl="0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/>
                <a:ea typeface="Palatino Linotype"/>
                <a:cs typeface="Palatino Linotype"/>
                <a:sym typeface="Palatino Linotype"/>
              </a:rPr>
              <a:t>Team Meeting Information for Parents and other Educational Decision Makers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/>
                <a:ea typeface="Palatino Linotype"/>
                <a:cs typeface="Palatino Linotype"/>
                <a:sym typeface="Palatino Linotype"/>
              </a:rPr>
              <a:t>Evaluations</a:t>
            </a:r>
          </a:p>
          <a:p>
            <a:pPr marL="742950" lvl="1" indent="-28575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/>
                <a:ea typeface="Palatino Linotype"/>
                <a:cs typeface="Palatino Linotype"/>
                <a:sym typeface="Palatino Linotype"/>
              </a:rPr>
              <a:t>Covid Compensatory Services</a:t>
            </a:r>
          </a:p>
          <a:p>
            <a:pPr lvl="1">
              <a:lnSpc>
                <a:spcPct val="115000"/>
              </a:lnSpc>
            </a:pPr>
            <a:endParaRPr lang="en-US" sz="2400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marL="285750" lvl="0" indent="-285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671778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3127921363"/>
              </p:ext>
            </p:extLst>
          </p:nvPr>
        </p:nvGraphicFramePr>
        <p:xfrm>
          <a:off x="0" y="0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DESE Guidance on School Re-opening</a:t>
                      </a:r>
                      <a:endParaRPr sz="2800" u="none" strike="noStrike" cap="none" dirty="0">
                        <a:solidFill>
                          <a:schemeClr val="lt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1F7F15-5225-42B4-8294-1AC248009CD9}"/>
              </a:ext>
            </a:extLst>
          </p:cNvPr>
          <p:cNvSpPr txBox="1"/>
          <p:nvPr/>
        </p:nvSpPr>
        <p:spPr>
          <a:xfrm>
            <a:off x="526112" y="685800"/>
            <a:ext cx="1113977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Currently all districts and schools are required to be </a:t>
            </a:r>
            <a:r>
              <a:rPr lang="en-US" sz="2400" u="sng" dirty="0">
                <a:latin typeface="Palatino Linotype" panose="02040502050505030304" pitchFamily="18" charset="0"/>
              </a:rPr>
              <a:t>in-person, full-time, 5 days a week.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Parents/Educational Decision Makers can </a:t>
            </a:r>
            <a:r>
              <a:rPr lang="en-US" sz="2400" b="1" dirty="0">
                <a:latin typeface="Palatino Linotype" panose="02040502050505030304" pitchFamily="18" charset="0"/>
              </a:rPr>
              <a:t>no longer choose remote learning in most cases</a:t>
            </a:r>
          </a:p>
          <a:p>
            <a:endParaRPr lang="en-US" sz="24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Remote learning may be appropriate for </a:t>
            </a:r>
            <a:r>
              <a:rPr lang="en-US" sz="2400" u="sng" dirty="0">
                <a:solidFill>
                  <a:srgbClr val="0563C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students with medical conditions who may need educational services in the home or hospital setting (requires Physician’s Affirmation)</a:t>
            </a:r>
            <a:r>
              <a:rPr lang="en-US" sz="2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students attending in-district </a:t>
            </a:r>
            <a:r>
              <a:rPr lang="en-US" sz="2400" u="sng" dirty="0">
                <a:solidFill>
                  <a:srgbClr val="0563C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virtual schools</a:t>
            </a:r>
            <a:r>
              <a:rPr lang="en-US" sz="2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or students attending approved district virtual programs.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  <a:cs typeface="Arial" panose="020B0604020202020204" pitchFamily="34" charset="0"/>
                <a:hlinkClick r:id="rId5"/>
              </a:rPr>
              <a:t>Mask Mandate </a:t>
            </a:r>
            <a:r>
              <a:rPr lang="en-US" sz="2400" dirty="0">
                <a:latin typeface="Palatino Linotype" panose="02040502050505030304" pitchFamily="18" charset="0"/>
                <a:cs typeface="Arial" panose="020B0604020202020204" pitchFamily="34" charset="0"/>
              </a:rPr>
              <a:t>was issued on 8/25/21</a:t>
            </a:r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2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1591416752"/>
              </p:ext>
            </p:extLst>
          </p:nvPr>
        </p:nvGraphicFramePr>
        <p:xfrm>
          <a:off x="0" y="-87924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" sz="2800" u="none" strike="noStrike" cap="none" dirty="0">
                          <a:solidFill>
                            <a:schemeClr val="lt1"/>
                          </a:solidFill>
                          <a:latin typeface="Palatino Linotype"/>
                          <a:sym typeface="Palatino Linotype"/>
                        </a:rPr>
                        <a:t>Health Protocols for School Reopening: Masks</a:t>
                      </a:r>
                      <a:endParaRPr sz="2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333956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C7AF07-6007-43E5-8B26-28062A762AC0}"/>
              </a:ext>
            </a:extLst>
          </p:cNvPr>
          <p:cNvSpPr txBox="1"/>
          <p:nvPr/>
        </p:nvSpPr>
        <p:spPr>
          <a:xfrm>
            <a:off x="333956" y="685172"/>
            <a:ext cx="11301784" cy="4740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 panose="02040502050505030304" pitchFamily="18" charset="0"/>
              </a:rPr>
              <a:t>All public school students (age 5 and above) and staff in all grades are required to wear masks indoors in schools (exceptions noted on the next slide)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 panose="02040502050505030304" pitchFamily="18" charset="0"/>
              </a:rPr>
              <a:t>Masks are not required when outdoors.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 panose="02040502050505030304" pitchFamily="18" charset="0"/>
              </a:rPr>
              <a:t>All visitors are also expected to wear a mask in school buildings.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 panose="02040502050505030304" pitchFamily="18" charset="0"/>
              </a:rPr>
              <a:t>The mask requirement will be in place until at least October 1, 2021. </a:t>
            </a:r>
          </a:p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 panose="02040502050505030304" pitchFamily="18" charset="0"/>
              </a:rPr>
              <a:t>It is strongly recommended that students younger than age 5 also wear a mask in school. </a:t>
            </a:r>
            <a:endParaRPr lang="en-US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563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/>
        </p:nvGraphicFramePr>
        <p:xfrm>
          <a:off x="0" y="-87924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" sz="2800" u="none" strike="noStrike" cap="none" dirty="0">
                          <a:solidFill>
                            <a:schemeClr val="lt1"/>
                          </a:solidFill>
                          <a:latin typeface="Palatino Linotype"/>
                          <a:sym typeface="Palatino Linotype"/>
                        </a:rPr>
                        <a:t>Health Protocols for School Reopening: Masks</a:t>
                      </a:r>
                      <a:endParaRPr sz="2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333956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C7AF07-6007-43E5-8B26-28062A762AC0}"/>
              </a:ext>
            </a:extLst>
          </p:cNvPr>
          <p:cNvSpPr txBox="1"/>
          <p:nvPr/>
        </p:nvSpPr>
        <p:spPr>
          <a:xfrm>
            <a:off x="333956" y="685172"/>
            <a:ext cx="11301784" cy="5164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 panose="02040502050505030304" pitchFamily="18" charset="0"/>
              </a:rPr>
              <a:t>Students and staff who cannot wear a mask for medical reasons, and students who cannot wear a mask for behavioral reasons, are exempted from the requirement.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 panose="02040502050505030304" pitchFamily="18" charset="0"/>
              </a:rPr>
              <a:t>Face shields may be an option for students with medical or behavioral needs who are unable to wear masks or face coverings.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 panose="02040502050505030304" pitchFamily="18" charset="0"/>
              </a:rPr>
              <a:t>Transparent masks may be the best option for both teachers and students in classes for deaf and hard of hearing students.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 panose="02040502050505030304" pitchFamily="18" charset="0"/>
              </a:rPr>
              <a:t>The mask requirement applies when students and staff are indoors at school, except when eating, drinking, or during mask breaks. </a:t>
            </a:r>
          </a:p>
        </p:txBody>
      </p:sp>
    </p:spTree>
    <p:extLst>
      <p:ext uri="{BB962C8B-B14F-4D97-AF65-F5344CB8AC3E}">
        <p14:creationId xmlns:p14="http://schemas.microsoft.com/office/powerpoint/2010/main" val="710500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/>
        </p:nvGraphicFramePr>
        <p:xfrm>
          <a:off x="0" y="-87924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" sz="2800" u="none" strike="noStrike" cap="none" dirty="0">
                          <a:solidFill>
                            <a:schemeClr val="lt1"/>
                          </a:solidFill>
                          <a:latin typeface="Palatino Linotype"/>
                          <a:sym typeface="Palatino Linotype"/>
                        </a:rPr>
                        <a:t>Health Protocols for School Reopening: Masks</a:t>
                      </a:r>
                      <a:endParaRPr sz="2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333956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6B972C-D4BC-4069-89B3-D7B14A0900C3}"/>
              </a:ext>
            </a:extLst>
          </p:cNvPr>
          <p:cNvSpPr txBox="1"/>
          <p:nvPr/>
        </p:nvSpPr>
        <p:spPr>
          <a:xfrm>
            <a:off x="457200" y="911359"/>
            <a:ext cx="1112139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Masks are required for any sports-related activity for student-athletes and coaches when indoors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Masks should be provided by the student/family, but disposable masks should be made available by the school for students who need them.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By federal public health order, all students and staff are required to wear a mask on school buses.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The regulations and recommendations do not discuss routine social distancing or minimum distance between students</a:t>
            </a:r>
          </a:p>
        </p:txBody>
      </p:sp>
    </p:spTree>
    <p:extLst>
      <p:ext uri="{BB962C8B-B14F-4D97-AF65-F5344CB8AC3E}">
        <p14:creationId xmlns:p14="http://schemas.microsoft.com/office/powerpoint/2010/main" val="231532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2688820817"/>
              </p:ext>
            </p:extLst>
          </p:nvPr>
        </p:nvGraphicFramePr>
        <p:xfrm>
          <a:off x="0" y="-13818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" sz="2800" u="none" strike="noStrike" cap="none" dirty="0">
                          <a:solidFill>
                            <a:schemeClr val="lt1"/>
                          </a:solidFill>
                          <a:latin typeface="Palatino Linotype"/>
                          <a:sym typeface="Palatino Linotype"/>
                        </a:rPr>
                        <a:t>Health Protocols for School Reopening: Testing</a:t>
                      </a:r>
                      <a:endParaRPr sz="2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C7AF07-6007-43E5-8B26-28062A762AC0}"/>
              </a:ext>
            </a:extLst>
          </p:cNvPr>
          <p:cNvSpPr txBox="1"/>
          <p:nvPr/>
        </p:nvSpPr>
        <p:spPr>
          <a:xfrm>
            <a:off x="194662" y="888392"/>
            <a:ext cx="1135446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Palatino Linotype"/>
                <a:sym typeface="Palatino Linotype"/>
              </a:rPr>
              <a:t>Testing: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Districts and schools are highly encouraged to maintain or establish a robust plan for COVID-19 testing in schools, including both diagnostic testing and screening (pooled) testing for students and staff.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DESE and EOHHS will continue to offer these services at no cost to districts.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>
            <p:extLst>
              <p:ext uri="{D42A27DB-BD31-4B8C-83A1-F6EECF244321}">
                <p14:modId xmlns:p14="http://schemas.microsoft.com/office/powerpoint/2010/main" val="92054889"/>
              </p:ext>
            </p:extLst>
          </p:nvPr>
        </p:nvGraphicFramePr>
        <p:xfrm>
          <a:off x="0" y="-13818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" sz="2800" u="none" strike="noStrike" cap="none" dirty="0">
                          <a:solidFill>
                            <a:schemeClr val="lt1"/>
                          </a:solidFill>
                          <a:latin typeface="Palatino Linotype"/>
                          <a:sym typeface="Palatino Linotype"/>
                        </a:rPr>
                        <a:t>Health Protocols for School Reopening: Contact Tracing and Quarantine</a:t>
                      </a:r>
                      <a:endParaRPr sz="2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C7AF07-6007-43E5-8B26-28062A762AC0}"/>
              </a:ext>
            </a:extLst>
          </p:cNvPr>
          <p:cNvSpPr txBox="1"/>
          <p:nvPr/>
        </p:nvSpPr>
        <p:spPr>
          <a:xfrm>
            <a:off x="194662" y="486825"/>
            <a:ext cx="11354462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>
              <a:latin typeface="Palatino Linotype" panose="02040502050505030304" pitchFamily="18" charset="0"/>
            </a:endParaRPr>
          </a:p>
          <a:p>
            <a:r>
              <a:rPr lang="en-US" sz="2400" b="1" dirty="0">
                <a:latin typeface="Palatino Linotype" panose="02040502050505030304" pitchFamily="18" charset="0"/>
              </a:rPr>
              <a:t>Quarantine: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DESE and DPH just released a new version of the </a:t>
            </a:r>
            <a:r>
              <a:rPr lang="en-US" sz="2400" dirty="0">
                <a:latin typeface="Palatino Linotype" panose="02040502050505030304" pitchFamily="18" charset="0"/>
                <a:hlinkClick r:id="rId3"/>
              </a:rPr>
              <a:t>“Protocols for Responding to COVID-19 Scenarios” </a:t>
            </a:r>
            <a:r>
              <a:rPr lang="en-US" sz="2400" dirty="0">
                <a:latin typeface="Palatino Linotype" panose="02040502050505030304" pitchFamily="18" charset="0"/>
              </a:rPr>
              <a:t>document (issued 8/13/21).</a:t>
            </a:r>
          </a:p>
          <a:p>
            <a:r>
              <a:rPr lang="en-US" sz="2400" dirty="0">
                <a:latin typeface="Palatino Linotype" panose="02040502050505030304" pitchFamily="18" charset="0"/>
              </a:rPr>
              <a:t>	As part of this guidance, districts in the statewide testing program or using 	other approved diagnostic tests will be able to implement a new “test and 	stay” protocol in lieu of requiring asymptomatic close contacts to 	quarantine.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>
                <a:latin typeface="Palatino Linotype" panose="02040502050505030304" pitchFamily="18" charset="0"/>
              </a:rPr>
              <a:t>	Under test and stay, asymptomatic close contacts will have the option to 	</a:t>
            </a:r>
            <a:r>
              <a:rPr lang="en-US" sz="2400" b="1" dirty="0">
                <a:latin typeface="Palatino Linotype" panose="02040502050505030304" pitchFamily="18" charset="0"/>
              </a:rPr>
              <a:t>remain in school and be tested daily with BinaxNOW for at least 5 days.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r>
              <a:rPr lang="en-US" sz="2400" dirty="0">
                <a:latin typeface="Palatino Linotype" panose="02040502050505030304" pitchFamily="18" charset="0"/>
              </a:rPr>
              <a:t>	</a:t>
            </a:r>
            <a:r>
              <a:rPr lang="en-US" sz="2400" b="1" dirty="0">
                <a:latin typeface="Palatino Linotype" panose="02040502050505030304" pitchFamily="18" charset="0"/>
              </a:rPr>
              <a:t>Vaccinated staff and students are exempt from quarantine.</a:t>
            </a:r>
          </a:p>
          <a:p>
            <a:r>
              <a:rPr lang="en-US" sz="2400" b="1" dirty="0">
                <a:latin typeface="Palatino Linotype" panose="02040502050505030304" pitchFamily="18" charset="0"/>
              </a:rPr>
              <a:t>	BinaxNOW tests are available at pharmacies ($24 for 2 tests)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311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867400"/>
            <a:ext cx="12192000" cy="990400"/>
          </a:xfrm>
          <a:prstGeom prst="rect">
            <a:avLst/>
          </a:prstGeom>
          <a:solidFill>
            <a:srgbClr val="002C5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Federation for Children with Special Needs © 2021</a:t>
            </a:r>
            <a:endParaRPr sz="2400" dirty="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graphicFrame>
        <p:nvGraphicFramePr>
          <p:cNvPr id="56" name="Google Shape;56;p14"/>
          <p:cNvGraphicFramePr/>
          <p:nvPr/>
        </p:nvGraphicFramePr>
        <p:xfrm>
          <a:off x="0" y="0"/>
          <a:ext cx="12192000" cy="685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800" u="none" strike="noStrike" cap="none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</a:rPr>
                        <a:t>Implementation of Educational Services in the Home or Hospital</a:t>
                      </a:r>
                      <a:endParaRPr sz="2800" u="none" strike="noStrike" cap="none" dirty="0">
                        <a:solidFill>
                          <a:schemeClr val="lt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121933" marR="121933" marT="45733" marB="45733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4"/>
          <p:cNvSpPr txBox="1"/>
          <p:nvPr/>
        </p:nvSpPr>
        <p:spPr>
          <a:xfrm>
            <a:off x="1524000" y="3035083"/>
            <a:ext cx="246400" cy="3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2400" dirty="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1" y="2707360"/>
            <a:ext cx="11997337" cy="278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</a:pPr>
            <a:endParaRPr sz="2667" b="1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DBBBE7-CC07-48F4-BAB0-5801525F1FE5}"/>
              </a:ext>
            </a:extLst>
          </p:cNvPr>
          <p:cNvSpPr txBox="1"/>
          <p:nvPr/>
        </p:nvSpPr>
        <p:spPr>
          <a:xfrm>
            <a:off x="393683" y="811330"/>
            <a:ext cx="11209972" cy="8679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Palatino Linotype" panose="02040502050505030304" pitchFamily="18" charset="0"/>
              </a:rPr>
              <a:t>If </a:t>
            </a:r>
            <a:r>
              <a:rPr lang="en-US" sz="24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 or medical condition prevents return to in–person learning:</a:t>
            </a:r>
          </a:p>
          <a:p>
            <a:endParaRPr lang="en-US" sz="2400" b="1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14 days or more, Nondisabled or Students with Disabilities </a:t>
            </a:r>
          </a:p>
          <a:p>
            <a:r>
              <a:rPr lang="en-US" sz="24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4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Physician Affirmation of Medical Need</a:t>
            </a:r>
            <a:endParaRPr lang="en-US" sz="2400" b="1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60 days or more, Students with Disabilities Convene the IEP Team</a:t>
            </a:r>
          </a:p>
          <a:p>
            <a:r>
              <a:rPr lang="en-US" sz="24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4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Physician Affirmation of Medical Need</a:t>
            </a:r>
            <a:endParaRPr lang="en-US" sz="2400" b="1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Schools should work with families to accommodate a student who needs to stay home due to health of other family members.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DESE Question and Answers Guide on Implementation of Educational Services in the Home or Hospital.</a:t>
            </a:r>
            <a:endParaRPr lang="en-US" sz="24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u="sng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u="sng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800" dirty="0">
              <a:latin typeface="Palatino Linotype" panose="020405020505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Palatino Linotype" panose="020405020505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02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11464</TotalTime>
  <Words>1327</Words>
  <Application>Microsoft Office PowerPoint</Application>
  <PresentationFormat>Widescreen</PresentationFormat>
  <Paragraphs>168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Palatino Linotype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Eileen Sandberg</dc:creator>
  <cp:lastModifiedBy>Darmetko, Kate (DCF)</cp:lastModifiedBy>
  <cp:revision>24</cp:revision>
  <dcterms:created xsi:type="dcterms:W3CDTF">2021-08-12T23:49:09Z</dcterms:created>
  <dcterms:modified xsi:type="dcterms:W3CDTF">2021-08-31T15:58:20Z</dcterms:modified>
</cp:coreProperties>
</file>