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5460" r:id="rId1"/>
  </p:sldMasterIdLst>
  <p:notesMasterIdLst>
    <p:notesMasterId r:id="rId13"/>
  </p:notesMasterIdLst>
  <p:handoutMasterIdLst>
    <p:handoutMasterId r:id="rId14"/>
  </p:handoutMasterIdLst>
  <p:sldIdLst>
    <p:sldId id="256" r:id="rId2"/>
    <p:sldId id="261" r:id="rId3"/>
    <p:sldId id="266" r:id="rId4"/>
    <p:sldId id="267" r:id="rId5"/>
    <p:sldId id="273" r:id="rId6"/>
    <p:sldId id="268" r:id="rId7"/>
    <p:sldId id="270" r:id="rId8"/>
    <p:sldId id="269" r:id="rId9"/>
    <p:sldId id="271" r:id="rId10"/>
    <p:sldId id="272" r:id="rId11"/>
    <p:sldId id="265" r:id="rId12"/>
  </p:sldIdLst>
  <p:sldSz cx="9144000" cy="6858000" type="screen4x3"/>
  <p:notesSz cx="6997700" cy="9271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086">
          <p15:clr>
            <a:srgbClr val="A4A3A4"/>
          </p15:clr>
        </p15:guide>
        <p15:guide id="2" orient="horz" pos="4175">
          <p15:clr>
            <a:srgbClr val="A4A3A4"/>
          </p15:clr>
        </p15:guide>
        <p15:guide id="3" orient="horz" pos="649">
          <p15:clr>
            <a:srgbClr val="A4A3A4"/>
          </p15:clr>
        </p15:guide>
        <p15:guide id="4" orient="horz" pos="143">
          <p15:clr>
            <a:srgbClr val="A4A3A4"/>
          </p15:clr>
        </p15:guide>
        <p15:guide id="5" pos="5473">
          <p15:clr>
            <a:srgbClr val="A4A3A4"/>
          </p15:clr>
        </p15:guide>
        <p15:guide id="6" pos="145">
          <p15:clr>
            <a:srgbClr val="A4A3A4"/>
          </p15:clr>
        </p15:guide>
        <p15:guide id="7" pos="5614">
          <p15:clr>
            <a:srgbClr val="A4A3A4"/>
          </p15:clr>
        </p15:guide>
        <p15:guide id="8" pos="5062">
          <p15:clr>
            <a:srgbClr val="A4A3A4"/>
          </p15:clr>
        </p15:guide>
        <p15:guide id="9" pos="29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20">
          <p15:clr>
            <a:srgbClr val="A4A3A4"/>
          </p15:clr>
        </p15:guide>
        <p15:guide id="2" pos="22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93BC"/>
    <a:srgbClr val="0B5679"/>
    <a:srgbClr val="0C5A2A"/>
    <a:srgbClr val="0C008D"/>
    <a:srgbClr val="D1DFF2"/>
    <a:srgbClr val="D0DCF0"/>
    <a:srgbClr val="D3E1F4"/>
    <a:srgbClr val="D3E1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77" d="100"/>
          <a:sy n="77" d="100"/>
        </p:scale>
        <p:origin x="-2592" y="-798"/>
      </p:cViewPr>
      <p:guideLst>
        <p:guide orient="horz" pos="4086"/>
        <p:guide orient="horz" pos="4175"/>
        <p:guide orient="horz" pos="649"/>
        <p:guide orient="horz" pos="143"/>
        <p:guide pos="5473"/>
        <p:guide pos="145"/>
        <p:guide pos="5614"/>
        <p:guide pos="5062"/>
        <p:guide pos="29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69" d="100"/>
          <a:sy n="69" d="100"/>
        </p:scale>
        <p:origin x="-3240" y="-96"/>
      </p:cViewPr>
      <p:guideLst>
        <p:guide orient="horz" pos="2920"/>
        <p:guide pos="22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37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21" tIns="45610" rIns="91221" bIns="4561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3988" y="0"/>
            <a:ext cx="303371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21" tIns="45610" rIns="91221" bIns="4561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7450"/>
            <a:ext cx="30337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21" tIns="45610" rIns="91221" bIns="4561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3988" y="8807450"/>
            <a:ext cx="303371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21" tIns="45610" rIns="91221" bIns="4561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MS PGothic" charset="0"/>
              </a:defRPr>
            </a:lvl1pPr>
          </a:lstStyle>
          <a:p>
            <a:pPr>
              <a:defRPr/>
            </a:pPr>
            <a:fld id="{4F84080A-1858-C84B-8659-3A7A32B788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95240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37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21" tIns="45610" rIns="91221" bIns="4561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3988" y="0"/>
            <a:ext cx="303371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21" tIns="45610" rIns="91221" bIns="4561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5325"/>
            <a:ext cx="4635500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450" y="4403725"/>
            <a:ext cx="51308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21" tIns="45610" rIns="91221" bIns="456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7450"/>
            <a:ext cx="30337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21" tIns="45610" rIns="91221" bIns="4561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3988" y="8807450"/>
            <a:ext cx="303371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21" tIns="45610" rIns="91221" bIns="4561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MS PGothic" charset="0"/>
              </a:defRPr>
            </a:lvl1pPr>
          </a:lstStyle>
          <a:p>
            <a:pPr>
              <a:defRPr/>
            </a:pPr>
            <a:fld id="{4909FA91-6FD4-5441-A4F3-750C94D598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564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-PMPD</a:t>
            </a:r>
            <a:r>
              <a:rPr lang="en-US" baseline="0" dirty="0" smtClean="0"/>
              <a:t> training survey – survey monkey – please complete</a:t>
            </a:r>
          </a:p>
          <a:p>
            <a:r>
              <a:rPr lang="en-US" baseline="0" dirty="0" smtClean="0"/>
              <a:t>-Hurricane data – please be sure you are sending that weeks numbers only (not aggregate)</a:t>
            </a:r>
          </a:p>
          <a:p>
            <a:r>
              <a:rPr lang="en-US" baseline="0" dirty="0" smtClean="0"/>
              <a:t>-Next PMPD meeting “in person” – </a:t>
            </a:r>
            <a:r>
              <a:rPr lang="en-US" baseline="0" smtClean="0"/>
              <a:t>Invited commissioner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09FA91-6FD4-5441-A4F3-750C94D5989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086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13495" y="2216958"/>
            <a:ext cx="7622430" cy="70485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4000" baseline="0">
                <a:solidFill>
                  <a:srgbClr val="1293BC"/>
                </a:solidFill>
                <a:latin typeface="Georgia"/>
                <a:cs typeface="Georgi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13495" y="2900805"/>
            <a:ext cx="7622430" cy="79713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buNone/>
              <a:defRPr sz="2600" b="0" i="0" baseline="0">
                <a:solidFill>
                  <a:srgbClr val="0B5679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12750" y="3892550"/>
            <a:ext cx="7623175" cy="11049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defRPr sz="2000" b="0" i="0">
                <a:solidFill>
                  <a:srgbClr val="0B5679"/>
                </a:solidFill>
                <a:latin typeface="Georgia"/>
                <a:ea typeface="ＭＳ Ｐゴシック" pitchFamily="34" charset="-128"/>
                <a:cs typeface="Georgia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632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611" y="227013"/>
            <a:ext cx="8470154" cy="817562"/>
          </a:xfrm>
          <a:prstGeom prst="rect">
            <a:avLst/>
          </a:prstGeom>
        </p:spPr>
        <p:txBody>
          <a:bodyPr vert="horz"/>
          <a:lstStyle>
            <a:lvl1pPr>
              <a:defRPr sz="3600">
                <a:solidFill>
                  <a:srgbClr val="1293BC"/>
                </a:solidFill>
                <a:latin typeface="Georgia"/>
                <a:cs typeface="Georgi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1"/>
          </p:nvPr>
        </p:nvSpPr>
        <p:spPr>
          <a:xfrm>
            <a:off x="358775" y="1030288"/>
            <a:ext cx="7597775" cy="4265613"/>
          </a:xfrm>
          <a:prstGeom prst="rect">
            <a:avLst/>
          </a:prstGeom>
        </p:spPr>
        <p:txBody>
          <a:bodyPr vert="horz"/>
          <a:lstStyle>
            <a:lvl1pPr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44BD8-D0FB-AB47-A0EC-9F5769F2C4D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496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54025" y="2207189"/>
            <a:ext cx="7352740" cy="70485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4000" baseline="0">
                <a:solidFill>
                  <a:srgbClr val="1293BC"/>
                </a:solidFill>
                <a:latin typeface="Georgia"/>
                <a:cs typeface="Georgi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454025" y="2900806"/>
            <a:ext cx="6400800" cy="4572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buNone/>
              <a:defRPr sz="2400" b="0" i="0" baseline="0">
                <a:solidFill>
                  <a:srgbClr val="0B5679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428038" y="6396038"/>
            <a:ext cx="585787" cy="365125"/>
          </a:xfrm>
        </p:spPr>
        <p:txBody>
          <a:bodyPr/>
          <a:lstStyle>
            <a:lvl1pPr algn="r">
              <a:defRPr sz="1000">
                <a:solidFill>
                  <a:srgbClr val="0C5A2A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24C36676-D32D-1B4C-8BDB-EF3A861BCD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593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 userDrawn="1"/>
        </p:nvSpPr>
        <p:spPr>
          <a:xfrm>
            <a:off x="450850" y="222250"/>
            <a:ext cx="8229600" cy="635000"/>
          </a:xfrm>
          <a:prstGeom prst="rect">
            <a:avLst/>
          </a:prstGeom>
        </p:spPr>
        <p:txBody>
          <a:bodyPr lIns="0"/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rgbClr val="1390B9"/>
                </a:solidFill>
                <a:latin typeface="Georgia"/>
                <a:ea typeface="+mj-ea"/>
                <a:cs typeface="Georgia"/>
              </a:defRPr>
            </a:lvl1pPr>
          </a:lstStyle>
          <a:p>
            <a:pPr>
              <a:defRPr/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1"/>
          </p:nvPr>
        </p:nvSpPr>
        <p:spPr>
          <a:xfrm>
            <a:off x="349431" y="1030288"/>
            <a:ext cx="3736981" cy="4038600"/>
          </a:xfrm>
          <a:prstGeom prst="rect">
            <a:avLst/>
          </a:prstGeom>
        </p:spPr>
        <p:txBody>
          <a:bodyPr/>
          <a:lstStyle>
            <a:lvl1pPr marL="231775" indent="-231775">
              <a:defRPr sz="2800"/>
            </a:lvl1pPr>
            <a:lvl2pPr marL="574675" indent="-290513">
              <a:defRPr sz="2400"/>
            </a:lvl2pPr>
            <a:lvl3pPr marL="800100" indent="-173038">
              <a:defRPr sz="2000"/>
            </a:lvl3pPr>
            <a:lvl4pPr marL="1082675" indent="-223838">
              <a:defRPr sz="1800"/>
            </a:lvl4pPr>
            <a:lvl5pPr marL="1314450" indent="-174625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2"/>
          </p:nvPr>
        </p:nvSpPr>
        <p:spPr>
          <a:xfrm>
            <a:off x="4189314" y="1030288"/>
            <a:ext cx="3736981" cy="4038600"/>
          </a:xfrm>
          <a:prstGeom prst="rect">
            <a:avLst/>
          </a:prstGeom>
        </p:spPr>
        <p:txBody>
          <a:bodyPr/>
          <a:lstStyle>
            <a:lvl1pPr marL="231775" indent="-231775">
              <a:defRPr sz="2800"/>
            </a:lvl1pPr>
            <a:lvl2pPr marL="574675" indent="-290513">
              <a:defRPr sz="2400"/>
            </a:lvl2pPr>
            <a:lvl3pPr marL="800100" indent="-173038">
              <a:defRPr sz="2000"/>
            </a:lvl3pPr>
            <a:lvl4pPr marL="1082675" indent="-223838">
              <a:defRPr sz="1800"/>
            </a:lvl4pPr>
            <a:lvl5pPr marL="1314450" indent="-174625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8428038" y="6396038"/>
            <a:ext cx="585787" cy="365125"/>
          </a:xfrm>
        </p:spPr>
        <p:txBody>
          <a:bodyPr/>
          <a:lstStyle>
            <a:lvl1pPr algn="r">
              <a:defRPr sz="1000">
                <a:solidFill>
                  <a:srgbClr val="0C5A2A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9C8678BA-49F1-EF45-9A9B-B11EBA57ACA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26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224155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rgbClr val="1293BC">
                  <a:alpha val="50000"/>
                </a:srgb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454025" y="2207189"/>
            <a:ext cx="7352740" cy="70485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4000" baseline="0">
                <a:solidFill>
                  <a:srgbClr val="1293BC"/>
                </a:solidFill>
                <a:latin typeface="Georgia"/>
                <a:cs typeface="Georgi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454025" y="2900806"/>
            <a:ext cx="6400800" cy="4572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buNone/>
              <a:defRPr sz="2400" b="0" i="0" baseline="0">
                <a:solidFill>
                  <a:srgbClr val="0B5679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428038" y="6396038"/>
            <a:ext cx="585787" cy="365125"/>
          </a:xfrm>
        </p:spPr>
        <p:txBody>
          <a:bodyPr/>
          <a:lstStyle>
            <a:lvl1pPr algn="r">
              <a:defRPr sz="1000">
                <a:solidFill>
                  <a:srgbClr val="0C5A2A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49AE6A89-4E59-B44A-84FC-EB86CABB72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777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26450" y="6394450"/>
            <a:ext cx="5857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0C5A2A"/>
                </a:solidFill>
                <a:latin typeface="Arial"/>
                <a:ea typeface="ＭＳ Ｐゴシック" pitchFamily="34" charset="-128"/>
                <a:cs typeface="Arial"/>
              </a:defRPr>
            </a:lvl1pPr>
          </a:lstStyle>
          <a:p>
            <a:pPr>
              <a:defRPr/>
            </a:pPr>
            <a:fld id="{56680CE6-8457-1749-9872-14D86234C4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16" r:id="rId1"/>
    <p:sldLayoutId id="2147485517" r:id="rId2"/>
    <p:sldLayoutId id="2147485518" r:id="rId3"/>
    <p:sldLayoutId id="2147485519" r:id="rId4"/>
    <p:sldLayoutId id="2147485520" r:id="rId5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kern="1200">
          <a:solidFill>
            <a:srgbClr val="003399"/>
          </a:solidFill>
          <a:latin typeface="Arial"/>
          <a:ea typeface="ＭＳ Ｐゴシック" charset="0"/>
          <a:cs typeface="Arial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" charset="0"/>
          <a:ea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" charset="0"/>
          <a:ea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" charset="0"/>
          <a:ea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" charset="0"/>
          <a:ea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6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739775" indent="-3365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3200" kern="1200">
          <a:solidFill>
            <a:schemeClr val="tx1"/>
          </a:solidFill>
          <a:latin typeface="Arial"/>
          <a:ea typeface="ＭＳ Ｐゴシック" charset="0"/>
          <a:cs typeface="Arial"/>
        </a:defRPr>
      </a:lvl2pPr>
      <a:lvl3pPr marL="1030288" indent="-23018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Arial"/>
          <a:ea typeface="ＭＳ Ｐゴシック" charset="0"/>
          <a:cs typeface="Arial"/>
        </a:defRPr>
      </a:lvl3pPr>
      <a:lvl4pPr marL="1374775" indent="-2921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/>
          <a:ea typeface="ＭＳ Ｐゴシック" charset="0"/>
          <a:cs typeface="Arial"/>
        </a:defRPr>
      </a:lvl4pPr>
      <a:lvl5pPr marL="1658938" indent="-23177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1"/>
          <p:cNvSpPr>
            <a:spLocks noGrp="1"/>
          </p:cNvSpPr>
          <p:nvPr>
            <p:ph type="ctrTitle"/>
          </p:nvPr>
        </p:nvSpPr>
        <p:spPr bwMode="auto">
          <a:xfrm>
            <a:off x="540341" y="2249636"/>
            <a:ext cx="7623175" cy="7048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latin typeface="Georgia" charset="0"/>
                <a:cs typeface="Georgia" charset="0"/>
              </a:rPr>
              <a:t>Program Management &amp; Practice Development Meeting</a:t>
            </a:r>
            <a:endParaRPr lang="en-US" dirty="0">
              <a:latin typeface="Georgia" charset="0"/>
              <a:cs typeface="Georgia" charset="0"/>
            </a:endParaRPr>
          </a:p>
        </p:txBody>
      </p:sp>
      <p:sp>
        <p:nvSpPr>
          <p:cNvPr id="9218" name="Subtitle 2"/>
          <p:cNvSpPr>
            <a:spLocks noGrp="1"/>
          </p:cNvSpPr>
          <p:nvPr>
            <p:ph type="subTitle" idx="1"/>
          </p:nvPr>
        </p:nvSpPr>
        <p:spPr bwMode="auto">
          <a:xfrm>
            <a:off x="636034" y="3623377"/>
            <a:ext cx="7623175" cy="796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latin typeface="Georgia" charset="0"/>
                <a:cs typeface="Georgia" charset="0"/>
              </a:rPr>
              <a:t>February 8, 2018</a:t>
            </a:r>
            <a:endParaRPr lang="en-US" dirty="0">
              <a:latin typeface="Georgia" charset="0"/>
              <a:cs typeface="Georgia" charset="0"/>
            </a:endParaRPr>
          </a:p>
          <a:p>
            <a:pPr eaLnBrk="1" hangingPunct="1"/>
            <a:endParaRPr lang="en-US" dirty="0">
              <a:latin typeface="Georgia" charset="0"/>
              <a:cs typeface="Georgi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5787" y="1498735"/>
            <a:ext cx="7352740" cy="704850"/>
          </a:xfrm>
        </p:spPr>
        <p:txBody>
          <a:bodyPr/>
          <a:lstStyle/>
          <a:p>
            <a:r>
              <a:rPr lang="en-US" dirty="0" smtClean="0"/>
              <a:t>Training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AE6A89-4E59-B44A-84FC-EB86CABB7295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20129" y="2306595"/>
            <a:ext cx="747171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FRCs can request curriculum materials including facilitator manuals and parent workbooks for the following Evidence Based Programs free of charge through DCF!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Nurturing Families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Nurturing Fathers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Active Parenting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Parenting Journey</a:t>
            </a:r>
          </a:p>
          <a:p>
            <a:pPr algn="r"/>
            <a:r>
              <a:rPr lang="en-US" dirty="0" smtClean="0"/>
              <a:t>Contact Kate for details!</a:t>
            </a:r>
          </a:p>
          <a:p>
            <a:pPr algn="r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01518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C36676-D32D-1B4C-8BDB-EF3A861BCD2A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69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fld id="{BBA08696-F747-6248-878E-3B5491B5FAAF}" type="slidenum">
              <a:rPr lang="en-US" sz="1000">
                <a:solidFill>
                  <a:srgbClr val="0C5A2A"/>
                </a:solidFill>
                <a:latin typeface="Arial" charset="0"/>
                <a:cs typeface="Arial" charset="0"/>
              </a:rPr>
              <a:pPr eaLnBrk="1" hangingPunct="1"/>
              <a:t>2</a:t>
            </a:fld>
            <a:endParaRPr lang="en-US" sz="1000">
              <a:solidFill>
                <a:srgbClr val="0C5A2A"/>
              </a:solidFill>
              <a:latin typeface="Arial" charset="0"/>
              <a:cs typeface="Arial" charset="0"/>
            </a:endParaRPr>
          </a:p>
        </p:txBody>
      </p:sp>
      <p:sp>
        <p:nvSpPr>
          <p:cNvPr id="10242" name="Title 1"/>
          <p:cNvSpPr>
            <a:spLocks noGrp="1"/>
          </p:cNvSpPr>
          <p:nvPr>
            <p:ph type="title"/>
          </p:nvPr>
        </p:nvSpPr>
        <p:spPr bwMode="auto">
          <a:xfrm>
            <a:off x="352425" y="227013"/>
            <a:ext cx="8470900" cy="803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latin typeface="Georgia" charset="0"/>
                <a:cs typeface="Georgia" charset="0"/>
              </a:rPr>
              <a:t>Agenda</a:t>
            </a:r>
            <a:endParaRPr lang="en-US" dirty="0">
              <a:latin typeface="Georgia" charset="0"/>
              <a:cs typeface="Georgia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7793" y="1021665"/>
            <a:ext cx="82213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Georgia" panose="02040502050405020303" pitchFamily="18" charset="0"/>
              </a:rPr>
              <a:t>Welcome &amp; Attendance</a:t>
            </a:r>
          </a:p>
          <a:p>
            <a:endParaRPr lang="en-US" sz="1600" dirty="0" smtClean="0">
              <a:latin typeface="Georgia" panose="02040502050405020303" pitchFamily="18" charset="0"/>
            </a:endParaRPr>
          </a:p>
          <a:p>
            <a:r>
              <a:rPr lang="en-US" sz="1600" b="1" dirty="0" smtClean="0">
                <a:latin typeface="Georgia" panose="02040502050405020303" pitchFamily="18" charset="0"/>
              </a:rPr>
              <a:t>UMass Updates						</a:t>
            </a:r>
            <a:r>
              <a:rPr lang="en-US" sz="1600" dirty="0" smtClean="0">
                <a:latin typeface="Georgia" panose="02040502050405020303" pitchFamily="18" charset="0"/>
              </a:rPr>
              <a:t>1-1:45 pm</a:t>
            </a:r>
            <a:endParaRPr lang="en-US" sz="1600" dirty="0"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Georgia" panose="02040502050405020303" pitchFamily="18" charset="0"/>
              </a:rPr>
              <a:t>Midyear Legislative Report			Alexis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Georgia" panose="02040502050405020303" pitchFamily="18" charset="0"/>
              </a:rPr>
              <a:t>Evaluation ~ Focus Groups			Audrey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Georgia" panose="02040502050405020303" pitchFamily="18" charset="0"/>
            </a:endParaRPr>
          </a:p>
          <a:p>
            <a:r>
              <a:rPr lang="en-US" sz="1600" b="1" dirty="0" smtClean="0">
                <a:latin typeface="Georgia" panose="02040502050405020303" pitchFamily="18" charset="0"/>
              </a:rPr>
              <a:t>FRC Sharing – Best Practice/New Collaboration/Milestone	</a:t>
            </a:r>
            <a:r>
              <a:rPr lang="en-US" sz="1600" dirty="0" smtClean="0">
                <a:latin typeface="Georgia" panose="02040502050405020303" pitchFamily="18" charset="0"/>
              </a:rPr>
              <a:t>1:45-2:15 pm</a:t>
            </a:r>
          </a:p>
          <a:p>
            <a:pPr lvl="2"/>
            <a:r>
              <a:rPr lang="en-US" sz="1600" b="1" dirty="0">
                <a:latin typeface="Georgia" panose="02040502050405020303" pitchFamily="18" charset="0"/>
              </a:rPr>
              <a:t>	</a:t>
            </a:r>
            <a:r>
              <a:rPr lang="en-US" sz="1600" b="1" dirty="0" smtClean="0">
                <a:latin typeface="Georgia" panose="02040502050405020303" pitchFamily="18" charset="0"/>
              </a:rPr>
              <a:t>			</a:t>
            </a:r>
            <a:r>
              <a:rPr lang="en-US" sz="1600" dirty="0" smtClean="0">
                <a:latin typeface="Georgia" panose="02040502050405020303" pitchFamily="18" charset="0"/>
              </a:rPr>
              <a:t>FRC Leadership</a:t>
            </a:r>
          </a:p>
          <a:p>
            <a:endParaRPr lang="en-US" sz="1600" b="1" dirty="0" smtClean="0">
              <a:latin typeface="Georgia" panose="02040502050405020303" pitchFamily="18" charset="0"/>
            </a:endParaRPr>
          </a:p>
          <a:p>
            <a:r>
              <a:rPr lang="en-US" sz="1600" b="1" dirty="0" smtClean="0">
                <a:latin typeface="Georgia" panose="02040502050405020303" pitchFamily="18" charset="0"/>
              </a:rPr>
              <a:t>DCF Updates</a:t>
            </a:r>
            <a:r>
              <a:rPr lang="en-US" sz="1600" dirty="0" smtClean="0">
                <a:latin typeface="Georgia" panose="02040502050405020303" pitchFamily="18" charset="0"/>
              </a:rPr>
              <a:t>						2:15-2:45 pm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Georgia" panose="02040502050405020303" pitchFamily="18" charset="0"/>
              </a:rPr>
              <a:t>New PMPD Schedule &amp; Outline		Jenny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Georgia" panose="02040502050405020303" pitchFamily="18" charset="0"/>
              </a:rPr>
              <a:t>Discussion ~ Upcoming PMPD Meeting Topics	Jenny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Georgia" panose="02040502050405020303" pitchFamily="18" charset="0"/>
              </a:rPr>
              <a:t>Upcoming Workgroups			Jenny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Georgia" panose="02040502050405020303" pitchFamily="18" charset="0"/>
              </a:rPr>
              <a:t>CANS Certifications			Jenny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Georgia" panose="02040502050405020303" pitchFamily="18" charset="0"/>
              </a:rPr>
              <a:t>Training				Kate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Georgia" panose="02040502050405020303" pitchFamily="18" charset="0"/>
              </a:rPr>
              <a:t>Upcoming Training Opportunities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Georgia" panose="02040502050405020303" pitchFamily="18" charset="0"/>
              </a:rPr>
              <a:t>Purchasing Curriculum Materials	</a:t>
            </a:r>
          </a:p>
          <a:p>
            <a:r>
              <a:rPr lang="en-US" sz="1600" b="1" dirty="0" smtClean="0">
                <a:latin typeface="Georgia" panose="02040502050405020303" pitchFamily="18" charset="0"/>
              </a:rPr>
              <a:t>Questions and Wrap-up</a:t>
            </a:r>
            <a:r>
              <a:rPr lang="en-US" sz="1600" dirty="0">
                <a:latin typeface="Georgia" panose="02040502050405020303" pitchFamily="18" charset="0"/>
              </a:rPr>
              <a:t>				</a:t>
            </a:r>
            <a:r>
              <a:rPr lang="en-US" sz="1600" dirty="0" smtClean="0">
                <a:latin typeface="Georgia" panose="02040502050405020303" pitchFamily="18" charset="0"/>
              </a:rPr>
              <a:t>	2:45-3 pm</a:t>
            </a:r>
            <a:endParaRPr lang="en-US" sz="1600" dirty="0">
              <a:latin typeface="Georgia" panose="020405020504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5787" y="1523449"/>
            <a:ext cx="7352740" cy="704850"/>
          </a:xfrm>
        </p:spPr>
        <p:txBody>
          <a:bodyPr/>
          <a:lstStyle/>
          <a:p>
            <a:r>
              <a:rPr lang="en-US" dirty="0" smtClean="0"/>
              <a:t>Midyear Legislative Report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AE6A89-4E59-B44A-84FC-EB86CABB7295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3864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5787" y="1498735"/>
            <a:ext cx="7352740" cy="704850"/>
          </a:xfrm>
        </p:spPr>
        <p:txBody>
          <a:bodyPr/>
          <a:lstStyle/>
          <a:p>
            <a:r>
              <a:rPr lang="en-US" dirty="0" smtClean="0"/>
              <a:t>Focus Groups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AE6A89-4E59-B44A-84FC-EB86CABB7295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6999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FRC Sharing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Best Practice/New Collaboration/Milestone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AE6A89-4E59-B44A-84FC-EB86CABB7295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1026" name="Picture 2" descr="C:\Users\jduval\AppData\Local\Microsoft\Windows\Temporary Internet Files\Content.IE5\PC8BDXKM\Light-Bulb_People-joining-hands[1]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7115" y="3429000"/>
            <a:ext cx="3206496" cy="2572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50919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360" y="1523448"/>
            <a:ext cx="7352740" cy="704850"/>
          </a:xfrm>
        </p:spPr>
        <p:txBody>
          <a:bodyPr/>
          <a:lstStyle/>
          <a:p>
            <a:r>
              <a:rPr lang="en-US" dirty="0" smtClean="0"/>
              <a:t>New PMPD Schedule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AE6A89-4E59-B44A-84FC-EB86CABB7295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20130" y="2306595"/>
            <a:ext cx="750467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Bi-monthly in-person </a:t>
            </a:r>
            <a:r>
              <a:rPr lang="en-US" dirty="0" smtClean="0"/>
              <a:t>meetings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May 10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 July </a:t>
            </a:r>
            <a:r>
              <a:rPr lang="en-US" sz="1800" dirty="0"/>
              <a:t>12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 September </a:t>
            </a:r>
            <a:r>
              <a:rPr lang="en-US" sz="1800" dirty="0"/>
              <a:t>13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 November 8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lvl="1"/>
            <a:r>
              <a:rPr lang="en-US" sz="1800" dirty="0" smtClean="0"/>
              <a:t>Does 11am – 3pm still work for everyone?</a:t>
            </a:r>
          </a:p>
          <a:p>
            <a:pPr lvl="1"/>
            <a:r>
              <a:rPr lang="en-US" sz="1800" dirty="0" smtClean="0"/>
              <a:t>Location: TBD</a:t>
            </a:r>
            <a:endParaRPr lang="en-US" sz="1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Regional meetings in between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8901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5787" y="1498735"/>
            <a:ext cx="7352740" cy="704850"/>
          </a:xfrm>
        </p:spPr>
        <p:txBody>
          <a:bodyPr/>
          <a:lstStyle/>
          <a:p>
            <a:r>
              <a:rPr lang="en-US" dirty="0" smtClean="0"/>
              <a:t>Upcoming PMPD Topics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AE6A89-4E59-B44A-84FC-EB86CABB7295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5501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5787" y="1498735"/>
            <a:ext cx="7352740" cy="704850"/>
          </a:xfrm>
        </p:spPr>
        <p:txBody>
          <a:bodyPr/>
          <a:lstStyle/>
          <a:p>
            <a:r>
              <a:rPr lang="en-US" dirty="0" smtClean="0"/>
              <a:t>CANS Certifications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AE6A89-4E59-B44A-84FC-EB86CABB7295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20130" y="2306595"/>
            <a:ext cx="74799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Please send all CANS Certification updates to Kate Darmetko moving forward.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8289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5787" y="1498735"/>
            <a:ext cx="7352740" cy="704850"/>
          </a:xfrm>
        </p:spPr>
        <p:txBody>
          <a:bodyPr/>
          <a:lstStyle/>
          <a:p>
            <a:r>
              <a:rPr lang="en-US" dirty="0" smtClean="0"/>
              <a:t>Training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AE6A89-4E59-B44A-84FC-EB86CABB7295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20130" y="2306595"/>
            <a:ext cx="747171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Seats are still available for upcoming trainings in February and March: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Motivational Interviewing (February 15</a:t>
            </a:r>
            <a:r>
              <a:rPr lang="en-US" baseline="30000" dirty="0" smtClean="0"/>
              <a:t>th</a:t>
            </a:r>
            <a:r>
              <a:rPr lang="en-US" dirty="0" smtClean="0"/>
              <a:t>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CSEC (February 26</a:t>
            </a:r>
            <a:r>
              <a:rPr lang="en-US" baseline="30000" dirty="0" smtClean="0"/>
              <a:t>th</a:t>
            </a:r>
            <a:r>
              <a:rPr lang="en-US" dirty="0" smtClean="0"/>
              <a:t>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Youth Substance Use (March 7</a:t>
            </a:r>
            <a:r>
              <a:rPr lang="en-US" baseline="30000" dirty="0" smtClean="0"/>
              <a:t>th</a:t>
            </a:r>
            <a:r>
              <a:rPr lang="en-US" dirty="0" smtClean="0"/>
              <a:t>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Navigating the Special Ed System (March 27</a:t>
            </a:r>
            <a:r>
              <a:rPr lang="en-US" baseline="30000" dirty="0" smtClean="0"/>
              <a:t>th</a:t>
            </a:r>
            <a:r>
              <a:rPr lang="en-US" dirty="0" smtClean="0"/>
              <a:t>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DBT Skills (March 29</a:t>
            </a:r>
            <a:r>
              <a:rPr lang="en-US" baseline="30000" dirty="0" smtClean="0"/>
              <a:t>th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70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MMS-CWM PPT Template v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PMPD meeting Dec 14 2017</Template>
  <TotalTime>179</TotalTime>
  <Words>211</Words>
  <Application>Microsoft Office PowerPoint</Application>
  <PresentationFormat>On-screen Show (4:3)</PresentationFormat>
  <Paragraphs>68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UMMS-CWM PPT Template v1</vt:lpstr>
      <vt:lpstr>Program Management &amp; Practice Development Meeting</vt:lpstr>
      <vt:lpstr>Agenda</vt:lpstr>
      <vt:lpstr>Midyear Legislative Report</vt:lpstr>
      <vt:lpstr>Focus Groups</vt:lpstr>
      <vt:lpstr>FRC Sharing</vt:lpstr>
      <vt:lpstr>New PMPD Schedule</vt:lpstr>
      <vt:lpstr>Upcoming PMPD Topics</vt:lpstr>
      <vt:lpstr>CANS Certifications</vt:lpstr>
      <vt:lpstr>Training</vt:lpstr>
      <vt:lpstr>Training</vt:lpstr>
      <vt:lpstr>Questions?</vt:lpstr>
    </vt:vector>
  </TitlesOfParts>
  <Company>UMass Medical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 Management &amp; Practice Development Meeting</dc:title>
  <dc:creator>Tedesco, Rose (Curran)</dc:creator>
  <cp:lastModifiedBy> </cp:lastModifiedBy>
  <cp:revision>13</cp:revision>
  <cp:lastPrinted>2016-07-06T19:44:47Z</cp:lastPrinted>
  <dcterms:created xsi:type="dcterms:W3CDTF">2017-12-12T14:02:35Z</dcterms:created>
  <dcterms:modified xsi:type="dcterms:W3CDTF">2018-02-08T15:40:46Z</dcterms:modified>
</cp:coreProperties>
</file>