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7315200" cy="9601200"/>
  <p:embeddedFontLst>
    <p:embeddedFont>
      <p:font typeface="Helvetica Neue"/>
      <p:bold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boldItalic.fntdata"/><Relationship Id="rId6" Type="http://schemas.openxmlformats.org/officeDocument/2006/relationships/slide" Target="slides/slide1.xml"/><Relationship Id="rId18" Type="http://schemas.openxmlformats.org/officeDocument/2006/relationships/font" Target="fonts/HelveticaNeue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presentation could be used in three ways: inserted into a notebook in plastic sleeves, as a PowerPoint (broadcast on a laptop or on a screen), and as part of an information piece/visual aid placed in a folder along with a business card and impact sheet. This is Page One of the Marketing portfolio.  Please consider the following: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 Modify by using the Note pages to define audience, agencies.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Use by front-line manager and director to access new partner agencies and agencies needing enhanced collaboration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Make sure all titles and tag lines are consistent with all the marketing materials</a:t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10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think this should have a success story—or there should be one to tell along with it.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Lined up bullet points; moved some things around</a:t>
            </a:r>
            <a:endParaRPr/>
          </a:p>
        </p:txBody>
      </p:sp>
      <p:sp>
        <p:nvSpPr>
          <p:cNvPr id="160" name="Google Shape;160;p10:notes"/>
          <p:cNvSpPr txBox="1"/>
          <p:nvPr>
            <p:ph idx="12"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1ee2a552ec_0_6:notes"/>
          <p:cNvSpPr/>
          <p:nvPr>
            <p:ph idx="2" type="sldImg"/>
          </p:nvPr>
        </p:nvSpPr>
        <p:spPr>
          <a:xfrm>
            <a:off x="1257300" y="720725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11ee2a552ec_0_6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think this should have a success story—or there should be one to tell along with it.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Lined up bullet points; moved some things around</a:t>
            </a:r>
            <a:endParaRPr/>
          </a:p>
        </p:txBody>
      </p:sp>
      <p:sp>
        <p:nvSpPr>
          <p:cNvPr id="168" name="Google Shape;168;g11ee2a552ec_0_6:notes"/>
          <p:cNvSpPr txBox="1"/>
          <p:nvPr>
            <p:ph idx="12" type="sldNum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12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2:notes"/>
          <p:cNvSpPr txBox="1"/>
          <p:nvPr>
            <p:ph idx="12"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-Participating in these lessons contributes to participants’ personal development and the improvement of the total family diet and nutritional well-being.</a:t>
            </a:r>
            <a:endParaRPr/>
          </a:p>
        </p:txBody>
      </p:sp>
      <p:sp>
        <p:nvSpPr>
          <p:cNvPr id="97" name="Google Shape;97;p2:notes"/>
          <p:cNvSpPr txBox="1"/>
          <p:nvPr>
            <p:ph idx="12"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-Upon completion of the program, participants will receive a cookbook and certificate of graduation after attending at least 6 lessons.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-All classes and materials are FREE.</a:t>
            </a:r>
            <a:endParaRPr/>
          </a:p>
        </p:txBody>
      </p:sp>
      <p:sp>
        <p:nvSpPr>
          <p:cNvPr id="105" name="Google Shape;105;p3:notes"/>
          <p:cNvSpPr txBox="1"/>
          <p:nvPr>
            <p:ph idx="12"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-The Choices…Steps Towards Health curriculum is used with adults. It is a practice-based curriculum and includes a variety of lessons that welcome participants to the program and focuses on improving diet quality, physical activity, food resource management, food safety and food security.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 txBox="1"/>
          <p:nvPr>
            <p:ph idx="12"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-UMass NEP uses the University of Missouri Extension’s Show Me Nutrition curriculum for youth (Pre-K to 8</a:t>
            </a:r>
            <a:r>
              <a:rPr baseline="30000" lang="en-US"/>
              <a:t>th</a:t>
            </a:r>
            <a:r>
              <a:rPr lang="en-US"/>
              <a:t> grade). It is an evidence-based approach and includes activities to engage students in the classroom. Show Me Nutrition reinforces behaviors that support a healthy weight for children such as the examples above.</a:t>
            </a:r>
            <a:endParaRPr/>
          </a:p>
        </p:txBody>
      </p:sp>
      <p:sp>
        <p:nvSpPr>
          <p:cNvPr id="121" name="Google Shape;121;p5:notes"/>
          <p:cNvSpPr txBox="1"/>
          <p:nvPr>
            <p:ph idx="12"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 txBox="1"/>
          <p:nvPr>
            <p:ph idx="12"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7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37" name="Google Shape;137;p7:notes"/>
          <p:cNvSpPr txBox="1"/>
          <p:nvPr>
            <p:ph idx="12"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-Participants taste a variety of new foods and receive recipes to take home.</a:t>
            </a:r>
            <a:endParaRPr/>
          </a:p>
        </p:txBody>
      </p:sp>
      <p:sp>
        <p:nvSpPr>
          <p:cNvPr id="144" name="Google Shape;144;p8:notes"/>
          <p:cNvSpPr txBox="1"/>
          <p:nvPr>
            <p:ph idx="12"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9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0" name="Google Shape;30;p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9" name="Google Shape;49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rflores@umext.umass.edu" TargetMode="External"/><Relationship Id="rId4" Type="http://schemas.openxmlformats.org/officeDocument/2006/relationships/hyperlink" Target="mailto:baranek@umext.umass.edu" TargetMode="External"/><Relationship Id="rId5" Type="http://schemas.openxmlformats.org/officeDocument/2006/relationships/hyperlink" Target="mailto:dfgomes@umext.umass.edu" TargetMode="External"/><Relationship Id="rId6" Type="http://schemas.openxmlformats.org/officeDocument/2006/relationships/hyperlink" Target="mailto:lmagaan@umext.umass.ed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4.jpg"/><Relationship Id="rId5" Type="http://schemas.openxmlformats.org/officeDocument/2006/relationships/hyperlink" Target="https://www.youtube.com/watch?v=_x9_E0ZTYt8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ctrTitle"/>
          </p:nvPr>
        </p:nvSpPr>
        <p:spPr>
          <a:xfrm>
            <a:off x="457200" y="3886200"/>
            <a:ext cx="7772400" cy="2232025"/>
          </a:xfrm>
          <a:prstGeom prst="rect">
            <a:avLst/>
          </a:prstGeom>
          <a:gradFill>
            <a:gsLst>
              <a:gs pos="0">
                <a:srgbClr val="EDA4A1"/>
              </a:gs>
              <a:gs pos="35000">
                <a:srgbClr val="F1C0BD"/>
              </a:gs>
              <a:gs pos="100000">
                <a:srgbClr val="FAE5E5"/>
              </a:gs>
            </a:gsLst>
            <a:lin ang="16200000" scaled="0"/>
          </a:gradFill>
          <a:ln cap="flat" cmpd="sng" w="9525">
            <a:solidFill>
              <a:srgbClr val="9A281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Expanded Food &amp; Nutrition Education Program (EFNEP)    </a:t>
            </a:r>
            <a:b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Makes a Difference!</a:t>
            </a:r>
            <a:br>
              <a:rPr i="1" lang="en-US">
                <a:solidFill>
                  <a:srgbClr val="9E361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i="1"/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400" y="381000"/>
            <a:ext cx="3231638" cy="175260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81800" y="381000"/>
            <a:ext cx="1507397" cy="2843144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" y="417150"/>
            <a:ext cx="2484696" cy="2806994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24200" y="2438400"/>
            <a:ext cx="3527660" cy="935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gradFill>
            <a:gsLst>
              <a:gs pos="0">
                <a:srgbClr val="EDA4A1"/>
              </a:gs>
              <a:gs pos="35000">
                <a:srgbClr val="F1C0BD"/>
              </a:gs>
              <a:gs pos="100000">
                <a:srgbClr val="FAE5E5"/>
              </a:gs>
            </a:gsLst>
            <a:lin ang="16200000" scaled="0"/>
          </a:gradFill>
          <a:ln cap="flat" cmpd="sng" w="9525">
            <a:solidFill>
              <a:srgbClr val="9A281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FY20 Youth Program Impacts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2"/>
          <p:cNvSpPr txBox="1"/>
          <p:nvPr>
            <p:ph idx="1" type="body"/>
          </p:nvPr>
        </p:nvSpPr>
        <p:spPr>
          <a:xfrm>
            <a:off x="533400" y="1905000"/>
            <a:ext cx="3129300" cy="4526100"/>
          </a:xfrm>
          <a:prstGeom prst="rect">
            <a:avLst/>
          </a:prstGeom>
          <a:gradFill>
            <a:gsLst>
              <a:gs pos="0">
                <a:srgbClr val="EDA4A1"/>
              </a:gs>
              <a:gs pos="35000">
                <a:srgbClr val="F1C0BD"/>
              </a:gs>
              <a:gs pos="100000">
                <a:srgbClr val="FAE5E5"/>
              </a:gs>
            </a:gsLst>
            <a:lin ang="16200000" scaled="0"/>
          </a:gradFill>
          <a:ln cap="flat" cmpd="sng" w="9525">
            <a:solidFill>
              <a:srgbClr val="9A281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/>
              <a:t> 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73% improved 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quality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3000"/>
              <a:t>4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improved  physical activity</a:t>
            </a:r>
            <a:endParaRPr sz="3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54% improved 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 safety </a:t>
            </a:r>
            <a:endParaRPr sz="3000"/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6825" y="4092375"/>
            <a:ext cx="5048725" cy="23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/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gradFill>
            <a:gsLst>
              <a:gs pos="0">
                <a:srgbClr val="EDA4A1"/>
              </a:gs>
              <a:gs pos="35000">
                <a:srgbClr val="F1C0BD"/>
              </a:gs>
              <a:gs pos="100000">
                <a:srgbClr val="FAE5E5"/>
              </a:gs>
            </a:gsLst>
            <a:lin ang="16200038" scaled="0"/>
          </a:gradFill>
          <a:ln cap="flat" cmpd="sng" w="9525">
            <a:solidFill>
              <a:srgbClr val="9A281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FY20 Adult Program I</a:t>
            </a:r>
            <a:r>
              <a:rPr lang="en-US" sz="4000"/>
              <a:t>mpacts 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3"/>
          <p:cNvSpPr txBox="1"/>
          <p:nvPr>
            <p:ph idx="2" type="body"/>
          </p:nvPr>
        </p:nvSpPr>
        <p:spPr>
          <a:xfrm>
            <a:off x="4724400" y="1874837"/>
            <a:ext cx="4038600" cy="4526100"/>
          </a:xfrm>
          <a:prstGeom prst="rect">
            <a:avLst/>
          </a:prstGeom>
          <a:gradFill>
            <a:gsLst>
              <a:gs pos="0">
                <a:srgbClr val="EDA4A1"/>
              </a:gs>
              <a:gs pos="35000">
                <a:srgbClr val="F1C0BD"/>
              </a:gs>
              <a:gs pos="100000">
                <a:srgbClr val="FAE5E5"/>
              </a:gs>
            </a:gsLst>
            <a:lin ang="16200038" scaled="0"/>
          </a:gradFill>
          <a:ln cap="flat" cmpd="sng" w="9525">
            <a:solidFill>
              <a:srgbClr val="9A281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-US" sz="2900"/>
              <a:t>7</a:t>
            </a: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improved in one or more physical activity behaviors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434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-412750" lvl="0" marL="457200" rtl="0" algn="l">
              <a:spcBef>
                <a:spcPts val="434"/>
              </a:spcBef>
              <a:spcAft>
                <a:spcPts val="0"/>
              </a:spcAft>
              <a:buSzPts val="2900"/>
              <a:buChar char="•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900"/>
              <a:t>8</a:t>
            </a: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ate more fruits</a:t>
            </a:r>
            <a:endParaRPr sz="2900"/>
          </a:p>
          <a:p>
            <a:pPr indent="0" lvl="0" marL="457200" rtl="0" algn="l">
              <a:spcBef>
                <a:spcPts val="434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-412750" lvl="0" marL="457200" rtl="0" algn="l">
              <a:spcBef>
                <a:spcPts val="434"/>
              </a:spcBef>
              <a:spcAft>
                <a:spcPts val="0"/>
              </a:spcAft>
              <a:buSzPts val="2900"/>
              <a:buChar char="•"/>
            </a:pP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900"/>
              <a:t>7</a:t>
            </a:r>
            <a:r>
              <a:rPr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ate more vegetables</a:t>
            </a:r>
            <a:endParaRPr sz="2900"/>
          </a:p>
        </p:txBody>
      </p:sp>
      <p:sp>
        <p:nvSpPr>
          <p:cNvPr id="172" name="Google Shape;172;p23"/>
          <p:cNvSpPr txBox="1"/>
          <p:nvPr>
            <p:ph idx="2" type="body"/>
          </p:nvPr>
        </p:nvSpPr>
        <p:spPr>
          <a:xfrm>
            <a:off x="457200" y="1874837"/>
            <a:ext cx="4038600" cy="4526100"/>
          </a:xfrm>
          <a:prstGeom prst="rect">
            <a:avLst/>
          </a:prstGeom>
          <a:gradFill>
            <a:gsLst>
              <a:gs pos="0">
                <a:srgbClr val="EDA4A1"/>
              </a:gs>
              <a:gs pos="35000">
                <a:srgbClr val="F1C0BD"/>
              </a:gs>
              <a:gs pos="100000">
                <a:srgbClr val="FAE5E5"/>
              </a:gs>
            </a:gsLst>
            <a:lin ang="16200038" scaled="0"/>
          </a:gradFill>
          <a:ln cap="flat" cmpd="sng" w="9525">
            <a:solidFill>
              <a:srgbClr val="9A281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 </a:t>
            </a:r>
            <a:endParaRPr b="1" i="1"/>
          </a:p>
          <a:p>
            <a:pPr indent="-413807" lvl="0" marL="457200" rtl="0" algn="l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466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93% improved nutrition practices</a:t>
            </a:r>
            <a:endParaRPr sz="466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434"/>
              </a:spcBef>
              <a:spcAft>
                <a:spcPts val="0"/>
              </a:spcAft>
              <a:buNone/>
            </a:pPr>
            <a:r>
              <a:t/>
            </a:r>
            <a:endParaRPr sz="4666"/>
          </a:p>
          <a:p>
            <a:pPr indent="-413807" lvl="0" marL="457200" rtl="0" algn="l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466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78% improved in food resources management practices</a:t>
            </a:r>
            <a:endParaRPr sz="466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434"/>
              </a:spcBef>
              <a:spcAft>
                <a:spcPts val="0"/>
              </a:spcAft>
              <a:buNone/>
            </a:pPr>
            <a:r>
              <a:t/>
            </a:r>
            <a:endParaRPr sz="4666"/>
          </a:p>
          <a:p>
            <a:pPr indent="-413807" lvl="0" marL="457200" rtl="0" algn="l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466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-US" sz="4666"/>
              <a:t>7</a:t>
            </a:r>
            <a:r>
              <a:rPr lang="en-US" sz="466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improved food safety practices</a:t>
            </a:r>
            <a:endParaRPr sz="4666"/>
          </a:p>
          <a:p>
            <a:pPr indent="0" lvl="0" marL="0" rtl="0" algn="l">
              <a:spcBef>
                <a:spcPts val="434"/>
              </a:spcBef>
              <a:spcAft>
                <a:spcPts val="0"/>
              </a:spcAft>
              <a:buNone/>
            </a:pPr>
            <a:r>
              <a:t/>
            </a:r>
            <a:endParaRPr sz="3966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idx="1" type="subTitle"/>
          </p:nvPr>
        </p:nvSpPr>
        <p:spPr>
          <a:xfrm>
            <a:off x="1256575" y="352325"/>
            <a:ext cx="6400800" cy="955800"/>
          </a:xfrm>
          <a:prstGeom prst="rect">
            <a:avLst/>
          </a:prstGeom>
          <a:gradFill>
            <a:gsLst>
              <a:gs pos="0">
                <a:srgbClr val="EDA4A1"/>
              </a:gs>
              <a:gs pos="35000">
                <a:srgbClr val="F1C0BD"/>
              </a:gs>
              <a:gs pos="100000">
                <a:srgbClr val="FAE5E5"/>
              </a:gs>
            </a:gsLst>
            <a:lin ang="16200000" scaled="0"/>
          </a:gradFill>
          <a:ln cap="flat" cmpd="sng" w="9525">
            <a:solidFill>
              <a:srgbClr val="9A281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</a:pPr>
            <a:r>
              <a:rPr lang="en-US" sz="4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Office </a:t>
            </a:r>
            <a:r>
              <a:rPr lang="en-US" sz="4000">
                <a:solidFill>
                  <a:schemeClr val="accent2"/>
                </a:solidFill>
              </a:rPr>
              <a:t>Locations </a:t>
            </a:r>
            <a:endParaRPr sz="4000"/>
          </a:p>
        </p:txBody>
      </p:sp>
      <p:sp>
        <p:nvSpPr>
          <p:cNvPr id="179" name="Google Shape;179;p24"/>
          <p:cNvSpPr txBox="1"/>
          <p:nvPr/>
        </p:nvSpPr>
        <p:spPr>
          <a:xfrm>
            <a:off x="560575" y="1775225"/>
            <a:ext cx="37872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CENTRAL MA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Rosalia Flores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rflores@umext.umass.edu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NORTHEAST MA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Jeanne Baranek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baranek@umext.umass.edu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4"/>
          <p:cNvSpPr txBox="1"/>
          <p:nvPr/>
        </p:nvSpPr>
        <p:spPr>
          <a:xfrm>
            <a:off x="4939775" y="1775225"/>
            <a:ext cx="37872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WESTERN MA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Dalila Gomes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dfgomes@umext.umass.edu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EAST &amp; SOUTHEAST MA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Lindsey Magan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lmagan@umext.umass.edu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4"/>
          <p:cNvSpPr txBox="1"/>
          <p:nvPr/>
        </p:nvSpPr>
        <p:spPr>
          <a:xfrm>
            <a:off x="722550" y="5751725"/>
            <a:ext cx="7698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We’d love to partner with you!</a:t>
            </a:r>
            <a:endParaRPr b="1" sz="40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accent2"/>
                </a:solidFill>
              </a:rPr>
              <a:t>EFNEP’s Mission</a:t>
            </a:r>
            <a:endParaRPr sz="4000">
              <a:solidFill>
                <a:schemeClr val="accent2"/>
              </a:solidFill>
            </a:endParaRPr>
          </a:p>
        </p:txBody>
      </p:sp>
      <p:sp>
        <p:nvSpPr>
          <p:cNvPr id="100" name="Google Shape;100;p14"/>
          <p:cNvSpPr txBox="1"/>
          <p:nvPr>
            <p:ph idx="1" type="body"/>
          </p:nvPr>
        </p:nvSpPr>
        <p:spPr>
          <a:xfrm>
            <a:off x="3048000" y="1600201"/>
            <a:ext cx="5486400" cy="4495799"/>
          </a:xfrm>
          <a:prstGeom prst="rect">
            <a:avLst/>
          </a:prstGeom>
          <a:gradFill>
            <a:gsLst>
              <a:gs pos="0">
                <a:srgbClr val="EDA4A1"/>
              </a:gs>
              <a:gs pos="35000">
                <a:srgbClr val="F1C0BD"/>
              </a:gs>
              <a:gs pos="100000">
                <a:srgbClr val="FAE5E5"/>
              </a:gs>
            </a:gsLst>
            <a:lin ang="16200000" scaled="0"/>
          </a:gradFill>
          <a:ln cap="flat" cmpd="sng" w="9525">
            <a:solidFill>
              <a:srgbClr val="9A281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1143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I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mprove the health of low-income families and youth. EFNEP provides practical lessons on basic nutrition and healthy lifestyles, food resource management, and food safety. </a:t>
            </a:r>
            <a:endParaRPr/>
          </a:p>
        </p:txBody>
      </p:sp>
      <p:pic>
        <p:nvPicPr>
          <p:cNvPr descr="MyPlate-green300x273.jpg" id="101" name="Google Shape;10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057400"/>
            <a:ext cx="267956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9E3611"/>
                </a:solidFill>
              </a:rPr>
              <a:t>Massachusetts Program Delivery </a:t>
            </a:r>
            <a:endParaRPr sz="4000"/>
          </a:p>
        </p:txBody>
      </p:sp>
      <p:sp>
        <p:nvSpPr>
          <p:cNvPr id="108" name="Google Shape;108;p15"/>
          <p:cNvSpPr txBox="1"/>
          <p:nvPr>
            <p:ph idx="1" type="body"/>
          </p:nvPr>
        </p:nvSpPr>
        <p:spPr>
          <a:xfrm>
            <a:off x="457200" y="1285464"/>
            <a:ext cx="4038600" cy="5181600"/>
          </a:xfrm>
          <a:prstGeom prst="rect">
            <a:avLst/>
          </a:prstGeom>
          <a:gradFill>
            <a:gsLst>
              <a:gs pos="0">
                <a:srgbClr val="EDA4A1"/>
              </a:gs>
              <a:gs pos="35000">
                <a:srgbClr val="F1C0BD"/>
              </a:gs>
              <a:gs pos="100000">
                <a:srgbClr val="FAE5E5"/>
              </a:gs>
            </a:gsLst>
            <a:lin ang="16200000" scaled="0"/>
          </a:gradFill>
          <a:ln cap="flat" cmpd="sng" w="9525">
            <a:solidFill>
              <a:srgbClr val="9A281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EFNEP trained nutrition educators from UMass Extension provide: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series of 6-9 interactive nutrition lessons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Lessons tailored to a group of diverse individuals (adult or youth)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healthy food demonstration and physical activity during most lessons</a:t>
            </a:r>
            <a:endParaRPr/>
          </a:p>
          <a:p>
            <a:pPr indent="0" lvl="0" marL="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78435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78435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78435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09" name="Google Shape;109;p15"/>
          <p:cNvSpPr txBox="1"/>
          <p:nvPr>
            <p:ph idx="2" type="body"/>
          </p:nvPr>
        </p:nvSpPr>
        <p:spPr>
          <a:xfrm>
            <a:off x="4648200" y="1295400"/>
            <a:ext cx="4038600" cy="2895600"/>
          </a:xfrm>
          <a:prstGeom prst="rect">
            <a:avLst/>
          </a:prstGeom>
          <a:gradFill>
            <a:gsLst>
              <a:gs pos="0">
                <a:srgbClr val="EDA4A1"/>
              </a:gs>
              <a:gs pos="35000">
                <a:srgbClr val="F1C0BD"/>
              </a:gs>
              <a:gs pos="100000">
                <a:srgbClr val="FAE5E5"/>
              </a:gs>
            </a:gsLst>
            <a:lin ang="16200000" scaled="0"/>
          </a:gradFill>
          <a:ln cap="flat" cmpd="sng" w="9525">
            <a:solidFill>
              <a:srgbClr val="9A281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Materials available in English or Spanish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Promotion of engagement with community partners to make the clients’ families healthier.</a:t>
            </a:r>
            <a:endParaRPr/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0388" y="4392350"/>
            <a:ext cx="2074225" cy="2319451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4400"/>
              <a:buFont typeface="Calibri"/>
              <a:buNone/>
            </a:pPr>
            <a:r>
              <a:rPr lang="en-US" sz="4000">
                <a:solidFill>
                  <a:srgbClr val="9E3611"/>
                </a:solidFill>
              </a:rPr>
              <a:t>Topics for nutrition lessons are chosen to meet the needs of the group</a:t>
            </a:r>
            <a:endParaRPr sz="4000"/>
          </a:p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457200" y="1600200"/>
            <a:ext cx="8229600" cy="5014800"/>
          </a:xfrm>
          <a:prstGeom prst="rect">
            <a:avLst/>
          </a:prstGeom>
          <a:gradFill>
            <a:gsLst>
              <a:gs pos="0">
                <a:srgbClr val="EDA4A1"/>
              </a:gs>
              <a:gs pos="35000">
                <a:srgbClr val="F1C0BD"/>
              </a:gs>
              <a:gs pos="100000">
                <a:srgbClr val="FAE5E5"/>
              </a:gs>
            </a:gsLst>
            <a:lin ang="16200000" scaled="0"/>
          </a:gradFill>
          <a:ln cap="flat" cmpd="sng" w="9525">
            <a:solidFill>
              <a:srgbClr val="9A281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4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3333"/>
              <a:buNone/>
            </a:pPr>
            <a:r>
              <a:rPr b="1" lang="en-US" sz="6000">
                <a:solidFill>
                  <a:schemeClr val="dk1"/>
                </a:solidFill>
              </a:rPr>
              <a:t>For adult groups, examples include:</a:t>
            </a:r>
            <a:endParaRPr b="1" sz="6000"/>
          </a:p>
          <a:p>
            <a:pPr indent="-281305" lvl="1" marL="285750" rtl="0" algn="l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3333"/>
              <a:buFont typeface="Arial"/>
              <a:buChar char="•"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strategies t</a:t>
            </a:r>
            <a:r>
              <a:rPr lang="en-US" sz="6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make the most of food dollars</a:t>
            </a:r>
            <a:endParaRPr sz="6200"/>
          </a:p>
          <a:p>
            <a:pPr indent="-281305" lvl="1" marL="285750" rtl="0" algn="l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6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Becoming more physically active</a:t>
            </a:r>
            <a:endParaRPr sz="6200"/>
          </a:p>
          <a:p>
            <a:pPr indent="-281305" lvl="1" marL="285750" rtl="0" algn="l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6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Eating more fruits, vegetables, and whole grains</a:t>
            </a:r>
            <a:endParaRPr sz="6200"/>
          </a:p>
          <a:p>
            <a:pPr indent="-281305" lvl="1" marL="285750" rtl="0" algn="l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6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Choosing foods that are lower in saturated fat, added sugar, and sodium</a:t>
            </a:r>
            <a:endParaRPr sz="6200"/>
          </a:p>
          <a:p>
            <a:pPr indent="-281305" lvl="1" marL="285750" rtl="0" algn="l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6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Keeping your food safe</a:t>
            </a:r>
            <a:endParaRPr sz="6200"/>
          </a:p>
          <a:p>
            <a:pPr indent="-281305" lvl="1" marL="285750" rtl="0" algn="l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6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Helping your child to eat healthier</a:t>
            </a:r>
            <a:endParaRPr sz="6200"/>
          </a:p>
          <a:p>
            <a:pPr indent="-281305" lvl="1" marL="285750" rtl="0" algn="l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6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Nurturing a healthy lifestyle for yourself</a:t>
            </a:r>
            <a:endParaRPr sz="62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</a:pPr>
            <a:r>
              <a:rPr lang="en-US" sz="4000">
                <a:solidFill>
                  <a:schemeClr val="accent2"/>
                </a:solidFill>
              </a:rPr>
              <a:t>Topics for nutrition lessons for youth:</a:t>
            </a:r>
            <a:endParaRPr sz="4000">
              <a:solidFill>
                <a:schemeClr val="accent2"/>
              </a:solidFill>
            </a:endParaRPr>
          </a:p>
        </p:txBody>
      </p:sp>
      <p:sp>
        <p:nvSpPr>
          <p:cNvPr id="124" name="Google Shape;124;p17"/>
          <p:cNvSpPr txBox="1"/>
          <p:nvPr>
            <p:ph idx="1" type="body"/>
          </p:nvPr>
        </p:nvSpPr>
        <p:spPr>
          <a:xfrm>
            <a:off x="457200" y="1600200"/>
            <a:ext cx="8229600" cy="4902600"/>
          </a:xfrm>
          <a:prstGeom prst="rect">
            <a:avLst/>
          </a:prstGeom>
          <a:gradFill>
            <a:gsLst>
              <a:gs pos="0">
                <a:srgbClr val="EDA4A1"/>
              </a:gs>
              <a:gs pos="35000">
                <a:srgbClr val="F1C0BD"/>
              </a:gs>
              <a:gs pos="100000">
                <a:srgbClr val="FAE5E5"/>
              </a:gs>
            </a:gsLst>
            <a:lin ang="16200000" scaled="0"/>
          </a:gradFill>
          <a:ln cap="flat" cmpd="sng" w="9525">
            <a:solidFill>
              <a:srgbClr val="9A281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556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Choosing healthy foods from MyPlate</a:t>
            </a:r>
            <a:endParaRPr sz="2800"/>
          </a:p>
          <a:p>
            <a:pPr indent="-355600" lvl="0" marL="342900" rtl="0" algn="l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Being physically active</a:t>
            </a:r>
            <a:endParaRPr sz="2800"/>
          </a:p>
          <a:p>
            <a:pPr indent="-355600" lvl="0" marL="342900" rtl="0" algn="l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Eating more fruits and vegetables</a:t>
            </a:r>
            <a:endParaRPr sz="2800"/>
          </a:p>
          <a:p>
            <a:pPr indent="-355600" lvl="0" marL="342900" rtl="0" algn="l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Eating a healthy breakfast</a:t>
            </a:r>
            <a:endParaRPr sz="2800"/>
          </a:p>
          <a:p>
            <a:pPr indent="-355600" lvl="0" marL="342900" rtl="0" algn="l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Drinking less soda and sweetened </a:t>
            </a:r>
            <a:endParaRPr sz="2800"/>
          </a:p>
          <a:p>
            <a:pPr indent="0" lvl="0" marL="0" rtl="0" algn="l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beverages</a:t>
            </a:r>
            <a:endParaRPr sz="2800"/>
          </a:p>
          <a:p>
            <a:pPr indent="-355600" lvl="0" marL="342900" rtl="0" algn="l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 food labels</a:t>
            </a:r>
            <a:endParaRPr sz="2800"/>
          </a:p>
          <a:p>
            <a:pPr indent="-355600" lvl="0" marL="342900" rtl="0" algn="l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Improving food safety</a:t>
            </a:r>
            <a:endParaRPr sz="2800"/>
          </a:p>
          <a:p>
            <a:pPr indent="-177800" lvl="0" marL="34290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/>
          </a:p>
        </p:txBody>
      </p:sp>
      <p:pic>
        <p:nvPicPr>
          <p:cNvPr descr="W:\NEP\NEP Pix\reading_kids.jpg" id="125" name="Google Shape;125;p17"/>
          <p:cNvPicPr preferRelativeResize="0"/>
          <p:nvPr/>
        </p:nvPicPr>
        <p:blipFill rotWithShape="1">
          <a:blip r:embed="rId3">
            <a:alphaModFix/>
          </a:blip>
          <a:srcRect b="0" l="0" r="52488" t="0"/>
          <a:stretch/>
        </p:blipFill>
        <p:spPr>
          <a:xfrm>
            <a:off x="6110325" y="2560876"/>
            <a:ext cx="2819400" cy="394192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>
            <p:ph type="title"/>
          </p:nvPr>
        </p:nvSpPr>
        <p:spPr>
          <a:xfrm>
            <a:off x="298975" y="304800"/>
            <a:ext cx="8558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4400"/>
              <a:buFont typeface="Calibri"/>
              <a:buNone/>
            </a:pPr>
            <a:r>
              <a:rPr lang="en-US" sz="4000">
                <a:solidFill>
                  <a:srgbClr val="9E3611"/>
                </a:solidFill>
              </a:rPr>
              <a:t>How Do Participants Benefit?</a:t>
            </a:r>
            <a:endParaRPr sz="4000">
              <a:solidFill>
                <a:srgbClr val="9E3611"/>
              </a:solidFill>
            </a:endParaRPr>
          </a:p>
        </p:txBody>
      </p:sp>
      <p:sp>
        <p:nvSpPr>
          <p:cNvPr id="132" name="Google Shape;132;p18"/>
          <p:cNvSpPr txBox="1"/>
          <p:nvPr>
            <p:ph idx="1" type="body"/>
          </p:nvPr>
        </p:nvSpPr>
        <p:spPr>
          <a:xfrm>
            <a:off x="457200" y="1270700"/>
            <a:ext cx="8229600" cy="4444200"/>
          </a:xfrm>
          <a:prstGeom prst="rect">
            <a:avLst/>
          </a:prstGeom>
          <a:gradFill>
            <a:gsLst>
              <a:gs pos="0">
                <a:srgbClr val="EDA4A1"/>
              </a:gs>
              <a:gs pos="35000">
                <a:srgbClr val="F1C0BD"/>
              </a:gs>
              <a:gs pos="100000">
                <a:srgbClr val="FAE5E5"/>
              </a:gs>
            </a:gsLst>
            <a:lin ang="16200000" scaled="0"/>
          </a:gradFill>
          <a:ln cap="flat" cmpd="sng" w="9525">
            <a:solidFill>
              <a:srgbClr val="9A281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582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EFNEP nutrition educators empower participants to make healthy changes in their lives.</a:t>
            </a:r>
            <a:endParaRPr sz="2400"/>
          </a:p>
          <a:p>
            <a:pPr indent="-342582" lvl="0" marL="342900" rtl="0" algn="l">
              <a:lnSpc>
                <a:spcPct val="15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Participants learn how to save money when grocery shopping, use nutrition information to make healthier choices and cook delicious, affordable and healthy meals.</a:t>
            </a:r>
            <a:endParaRPr sz="2400"/>
          </a:p>
          <a:p>
            <a:pPr indent="-342582" lvl="0" marL="342900" rtl="0" algn="l">
              <a:lnSpc>
                <a:spcPct val="15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Participants learn how to incorporate physical activity into their daily lives.</a:t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http://www.choosemyplate.gov/images/masthead.gif" id="133" name="Google Shape;13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5904975"/>
            <a:ext cx="7305675" cy="82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>
            <p:ph type="title"/>
          </p:nvPr>
        </p:nvSpPr>
        <p:spPr>
          <a:xfrm>
            <a:off x="457200" y="228600"/>
            <a:ext cx="8229600" cy="1447800"/>
          </a:xfrm>
          <a:prstGeom prst="rect">
            <a:avLst/>
          </a:prstGeom>
          <a:gradFill>
            <a:gsLst>
              <a:gs pos="0">
                <a:srgbClr val="EDA4A1"/>
              </a:gs>
              <a:gs pos="35000">
                <a:srgbClr val="F1C0BD"/>
              </a:gs>
              <a:gs pos="100000">
                <a:srgbClr val="FAE5E5"/>
              </a:gs>
            </a:gsLst>
            <a:lin ang="16200000" scaled="0"/>
          </a:gradFill>
          <a:ln cap="flat" cmpd="sng" w="9525">
            <a:solidFill>
              <a:srgbClr val="9A281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None/>
            </a:pPr>
            <a:br>
              <a:rPr b="1" lang="en-US"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b="1" lang="en-US"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4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Classes are interactive and a hands-on learning experience for participants.</a:t>
            </a:r>
            <a:br>
              <a:rPr b="1" lang="en-US"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b="1"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/>
          </a:p>
        </p:txBody>
      </p:sp>
      <p:pic>
        <p:nvPicPr>
          <p:cNvPr descr="W:\NEP\NEP Pix\grains lesson_2.jpg" id="140" name="Google Shape;14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3200" y="2286000"/>
            <a:ext cx="3429000" cy="302818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gradFill>
            <a:gsLst>
              <a:gs pos="0">
                <a:srgbClr val="EDA4A1"/>
              </a:gs>
              <a:gs pos="35000">
                <a:srgbClr val="F1C0BD"/>
              </a:gs>
              <a:gs pos="100000">
                <a:srgbClr val="FAE5E5"/>
              </a:gs>
            </a:gsLst>
            <a:lin ang="16200000" scaled="0"/>
          </a:gradFill>
          <a:ln cap="flat" cmpd="sng" w="9525">
            <a:solidFill>
              <a:srgbClr val="9A281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None/>
            </a:pPr>
            <a:r>
              <a:rPr lang="en-US" sz="4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Tasting healthy recipes is part of most sessions.</a:t>
            </a:r>
            <a:endParaRPr sz="40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:\NEP\NEP Pix\NEP Pix\2012 Farmers Markets\FM Holyoke 10 04 12\Food Demo Spicy Fruit Salad.JPG" id="147" name="Google Shape;14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1600" y="2209800"/>
            <a:ext cx="3505200" cy="262890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148" name="Google Shape;148;p20"/>
          <p:cNvSpPr txBox="1"/>
          <p:nvPr/>
        </p:nvSpPr>
        <p:spPr>
          <a:xfrm>
            <a:off x="3429000" y="5364243"/>
            <a:ext cx="2819400" cy="369332"/>
          </a:xfrm>
          <a:prstGeom prst="rect">
            <a:avLst/>
          </a:prstGeom>
          <a:gradFill>
            <a:gsLst>
              <a:gs pos="0">
                <a:srgbClr val="EDA4A1"/>
              </a:gs>
              <a:gs pos="35000">
                <a:srgbClr val="F1C0BD"/>
              </a:gs>
              <a:gs pos="100000">
                <a:srgbClr val="FAE5E5"/>
              </a:gs>
            </a:gsLst>
            <a:lin ang="16200000" scaled="0"/>
          </a:gradFill>
          <a:ln cap="flat" cmpd="sng" w="9525">
            <a:solidFill>
              <a:srgbClr val="9A281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Spicy Fruit Salad </a:t>
            </a:r>
            <a:endParaRPr b="0" i="0" sz="18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:\NEP\NEP Pix\NEP Pix\2012 Farmers Markets\FM Holyoke 10 04 12\Food Demo Apples Pears.JPG" id="149" name="Google Shape;14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2201708"/>
            <a:ext cx="3581400" cy="268605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150" name="Google Shape;150;p20"/>
          <p:cNvSpPr txBox="1"/>
          <p:nvPr/>
        </p:nvSpPr>
        <p:spPr>
          <a:xfrm>
            <a:off x="1588375" y="5923675"/>
            <a:ext cx="6447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https://www.youtube.com/watch?v=_x9_E0ZTYt8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>
            <p:ph type="title"/>
          </p:nvPr>
        </p:nvSpPr>
        <p:spPr>
          <a:xfrm>
            <a:off x="457200" y="490716"/>
            <a:ext cx="8229600" cy="1323439"/>
          </a:xfrm>
          <a:prstGeom prst="rect">
            <a:avLst/>
          </a:prstGeom>
          <a:gradFill>
            <a:gsLst>
              <a:gs pos="0">
                <a:srgbClr val="EDA4A1"/>
              </a:gs>
              <a:gs pos="35000">
                <a:srgbClr val="F1C0BD"/>
              </a:gs>
              <a:gs pos="100000">
                <a:srgbClr val="FAE5E5"/>
              </a:gs>
            </a:gsLst>
            <a:lin ang="16200000" scaled="0"/>
          </a:gradFill>
          <a:ln cap="flat" cmpd="sng" w="9525">
            <a:solidFill>
              <a:srgbClr val="9A281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Classes and materials are available in English and Spanish</a:t>
            </a:r>
            <a:endParaRPr/>
          </a:p>
        </p:txBody>
      </p:sp>
      <p:pic>
        <p:nvPicPr>
          <p:cNvPr descr="W:\NEP\NEP Pix\grains lesson_2.tif" id="156" name="Google Shape;15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675" y="2132150"/>
            <a:ext cx="4126650" cy="4326175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Equity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