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3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59" r:id="rId13"/>
    <p:sldId id="266" r:id="rId14"/>
    <p:sldId id="270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354" r:id="rId23"/>
    <p:sldId id="355" r:id="rId24"/>
    <p:sldId id="281" r:id="rId25"/>
    <p:sldId id="329" r:id="rId26"/>
    <p:sldId id="314" r:id="rId27"/>
    <p:sldId id="315" r:id="rId28"/>
    <p:sldId id="330" r:id="rId29"/>
    <p:sldId id="316" r:id="rId30"/>
    <p:sldId id="317" r:id="rId31"/>
    <p:sldId id="333" r:id="rId32"/>
    <p:sldId id="334" r:id="rId33"/>
    <p:sldId id="318" r:id="rId34"/>
    <p:sldId id="319" r:id="rId35"/>
    <p:sldId id="320" r:id="rId36"/>
    <p:sldId id="321" r:id="rId37"/>
    <p:sldId id="335" r:id="rId38"/>
    <p:sldId id="322" r:id="rId39"/>
    <p:sldId id="331" r:id="rId40"/>
    <p:sldId id="323" r:id="rId41"/>
    <p:sldId id="324" r:id="rId42"/>
    <p:sldId id="332" r:id="rId43"/>
    <p:sldId id="325" r:id="rId44"/>
    <p:sldId id="326" r:id="rId45"/>
    <p:sldId id="327" r:id="rId46"/>
    <p:sldId id="336" r:id="rId47"/>
    <p:sldId id="328" r:id="rId48"/>
    <p:sldId id="337" r:id="rId49"/>
    <p:sldId id="338" r:id="rId50"/>
    <p:sldId id="360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57" r:id="rId59"/>
    <p:sldId id="356" r:id="rId60"/>
    <p:sldId id="347" r:id="rId61"/>
    <p:sldId id="342" r:id="rId62"/>
    <p:sldId id="343" r:id="rId63"/>
    <p:sldId id="344" r:id="rId64"/>
    <p:sldId id="348" r:id="rId65"/>
    <p:sldId id="350" r:id="rId66"/>
    <p:sldId id="351" r:id="rId67"/>
    <p:sldId id="352" r:id="rId68"/>
    <p:sldId id="353" r:id="rId69"/>
    <p:sldId id="345" r:id="rId70"/>
    <p:sldId id="346" r:id="rId71"/>
    <p:sldId id="35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3F3C4-B3B9-4677-9071-DCF3D117345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6473DDC-F55E-4B58-9B4F-190FA24ABAF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Excused Absences</a:t>
          </a:r>
        </a:p>
      </dgm:t>
    </dgm:pt>
    <dgm:pt modelId="{716C8AD5-1F7A-4DE2-B443-6D6DB4099093}" type="parTrans" cxnId="{16593844-02E0-40DA-A121-4F05FF81476A}">
      <dgm:prSet/>
      <dgm:spPr/>
      <dgm:t>
        <a:bodyPr/>
        <a:lstStyle/>
        <a:p>
          <a:endParaRPr lang="en-US"/>
        </a:p>
      </dgm:t>
    </dgm:pt>
    <dgm:pt modelId="{A64652DD-3353-4519-A491-B44DB14A352D}" type="sibTrans" cxnId="{16593844-02E0-40DA-A121-4F05FF81476A}">
      <dgm:prSet/>
      <dgm:spPr/>
      <dgm:t>
        <a:bodyPr/>
        <a:lstStyle/>
        <a:p>
          <a:endParaRPr lang="en-US"/>
        </a:p>
      </dgm:t>
    </dgm:pt>
    <dgm:pt modelId="{C1DF71FB-52DC-422E-96B9-CF39E95EB20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Unexcused Absences</a:t>
          </a:r>
        </a:p>
      </dgm:t>
    </dgm:pt>
    <dgm:pt modelId="{ECCC34DA-C332-45C7-BB5E-006E6DF82F25}" type="parTrans" cxnId="{415156D0-9E73-4FFC-87F7-7C65F66CC202}">
      <dgm:prSet/>
      <dgm:spPr/>
      <dgm:t>
        <a:bodyPr/>
        <a:lstStyle/>
        <a:p>
          <a:endParaRPr lang="en-US"/>
        </a:p>
      </dgm:t>
    </dgm:pt>
    <dgm:pt modelId="{FFCF59AC-E884-4533-9BF9-3FD627EA0396}" type="sibTrans" cxnId="{415156D0-9E73-4FFC-87F7-7C65F66CC202}">
      <dgm:prSet/>
      <dgm:spPr/>
      <dgm:t>
        <a:bodyPr/>
        <a:lstStyle/>
        <a:p>
          <a:endParaRPr lang="en-US"/>
        </a:p>
      </dgm:t>
    </dgm:pt>
    <dgm:pt modelId="{45CFA5C3-CC91-413E-87FE-D8058ED4AD4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10 % or more</a:t>
          </a:r>
        </a:p>
      </dgm:t>
    </dgm:pt>
    <dgm:pt modelId="{9B3A65E0-B9B9-482C-9E3F-913145D81423}" type="parTrans" cxnId="{CE806FEF-8A86-47AD-B9A5-5B6B8C30F14F}">
      <dgm:prSet/>
      <dgm:spPr/>
      <dgm:t>
        <a:bodyPr/>
        <a:lstStyle/>
        <a:p>
          <a:endParaRPr lang="en-US"/>
        </a:p>
      </dgm:t>
    </dgm:pt>
    <dgm:pt modelId="{9624C1F3-222B-42BA-BA26-8729837C84E7}" type="sibTrans" cxnId="{CE806FEF-8A86-47AD-B9A5-5B6B8C30F14F}">
      <dgm:prSet/>
      <dgm:spPr/>
      <dgm:t>
        <a:bodyPr/>
        <a:lstStyle/>
        <a:p>
          <a:endParaRPr lang="en-US"/>
        </a:p>
      </dgm:t>
    </dgm:pt>
    <dgm:pt modelId="{54254FB0-7576-4F47-A195-B037AE68690B}" type="pres">
      <dgm:prSet presAssocID="{BCE3F3C4-B3B9-4677-9071-DCF3D1173450}" presName="linearFlow" presStyleCnt="0">
        <dgm:presLayoutVars>
          <dgm:dir/>
          <dgm:resizeHandles val="exact"/>
        </dgm:presLayoutVars>
      </dgm:prSet>
      <dgm:spPr/>
    </dgm:pt>
    <dgm:pt modelId="{051B4D85-0897-4F61-A4DC-ED3CDAC2FE84}" type="pres">
      <dgm:prSet presAssocID="{36473DDC-F55E-4B58-9B4F-190FA24ABAFC}" presName="node" presStyleLbl="node1" presStyleIdx="0" presStyleCnt="3">
        <dgm:presLayoutVars>
          <dgm:bulletEnabled val="1"/>
        </dgm:presLayoutVars>
      </dgm:prSet>
      <dgm:spPr/>
    </dgm:pt>
    <dgm:pt modelId="{5E07E18A-5E5F-45DF-A978-55A8F60BE6B0}" type="pres">
      <dgm:prSet presAssocID="{A64652DD-3353-4519-A491-B44DB14A352D}" presName="spacerL" presStyleCnt="0"/>
      <dgm:spPr/>
    </dgm:pt>
    <dgm:pt modelId="{DD9347FB-335D-4E84-BFDB-A91EB2D0D7A6}" type="pres">
      <dgm:prSet presAssocID="{A64652DD-3353-4519-A491-B44DB14A352D}" presName="sibTrans" presStyleLbl="sibTrans2D1" presStyleIdx="0" presStyleCnt="2"/>
      <dgm:spPr/>
    </dgm:pt>
    <dgm:pt modelId="{EA02C863-C87C-4C9C-8F9E-60CB72599043}" type="pres">
      <dgm:prSet presAssocID="{A64652DD-3353-4519-A491-B44DB14A352D}" presName="spacerR" presStyleCnt="0"/>
      <dgm:spPr/>
    </dgm:pt>
    <dgm:pt modelId="{C44D554E-BA99-44A1-88EF-E54B5CDB5BF4}" type="pres">
      <dgm:prSet presAssocID="{C1DF71FB-52DC-422E-96B9-CF39E95EB200}" presName="node" presStyleLbl="node1" presStyleIdx="1" presStyleCnt="3">
        <dgm:presLayoutVars>
          <dgm:bulletEnabled val="1"/>
        </dgm:presLayoutVars>
      </dgm:prSet>
      <dgm:spPr/>
    </dgm:pt>
    <dgm:pt modelId="{385174C9-3EE0-46A9-AF08-FCBA3876E6D8}" type="pres">
      <dgm:prSet presAssocID="{FFCF59AC-E884-4533-9BF9-3FD627EA0396}" presName="spacerL" presStyleCnt="0"/>
      <dgm:spPr/>
    </dgm:pt>
    <dgm:pt modelId="{8BA74D3B-3C1A-4FA5-9642-190E4B7702FB}" type="pres">
      <dgm:prSet presAssocID="{FFCF59AC-E884-4533-9BF9-3FD627EA0396}" presName="sibTrans" presStyleLbl="sibTrans2D1" presStyleIdx="1" presStyleCnt="2"/>
      <dgm:spPr/>
    </dgm:pt>
    <dgm:pt modelId="{18D447C6-835D-4B0D-8B19-70A694FE3FAA}" type="pres">
      <dgm:prSet presAssocID="{FFCF59AC-E884-4533-9BF9-3FD627EA0396}" presName="spacerR" presStyleCnt="0"/>
      <dgm:spPr/>
    </dgm:pt>
    <dgm:pt modelId="{2EDDDA51-7949-458F-9F0B-3C65B7B48865}" type="pres">
      <dgm:prSet presAssocID="{45CFA5C3-CC91-413E-87FE-D8058ED4AD41}" presName="node" presStyleLbl="node1" presStyleIdx="2" presStyleCnt="3">
        <dgm:presLayoutVars>
          <dgm:bulletEnabled val="1"/>
        </dgm:presLayoutVars>
      </dgm:prSet>
      <dgm:spPr/>
    </dgm:pt>
  </dgm:ptLst>
  <dgm:cxnLst>
    <dgm:cxn modelId="{16593844-02E0-40DA-A121-4F05FF81476A}" srcId="{BCE3F3C4-B3B9-4677-9071-DCF3D1173450}" destId="{36473DDC-F55E-4B58-9B4F-190FA24ABAFC}" srcOrd="0" destOrd="0" parTransId="{716C8AD5-1F7A-4DE2-B443-6D6DB4099093}" sibTransId="{A64652DD-3353-4519-A491-B44DB14A352D}"/>
    <dgm:cxn modelId="{26204848-C31A-4A62-BB1F-0FBC1172AF2D}" type="presOf" srcId="{45CFA5C3-CC91-413E-87FE-D8058ED4AD41}" destId="{2EDDDA51-7949-458F-9F0B-3C65B7B48865}" srcOrd="0" destOrd="0" presId="urn:microsoft.com/office/officeart/2005/8/layout/equation1"/>
    <dgm:cxn modelId="{BB8EBD66-BBD9-4990-822D-D59CACD11860}" type="presOf" srcId="{A64652DD-3353-4519-A491-B44DB14A352D}" destId="{DD9347FB-335D-4E84-BFDB-A91EB2D0D7A6}" srcOrd="0" destOrd="0" presId="urn:microsoft.com/office/officeart/2005/8/layout/equation1"/>
    <dgm:cxn modelId="{A9F34298-B844-4E57-B258-93AE1075E6E9}" type="presOf" srcId="{BCE3F3C4-B3B9-4677-9071-DCF3D1173450}" destId="{54254FB0-7576-4F47-A195-B037AE68690B}" srcOrd="0" destOrd="0" presId="urn:microsoft.com/office/officeart/2005/8/layout/equation1"/>
    <dgm:cxn modelId="{2B5D86A3-C298-4BF1-94D9-A119078926FC}" type="presOf" srcId="{C1DF71FB-52DC-422E-96B9-CF39E95EB200}" destId="{C44D554E-BA99-44A1-88EF-E54B5CDB5BF4}" srcOrd="0" destOrd="0" presId="urn:microsoft.com/office/officeart/2005/8/layout/equation1"/>
    <dgm:cxn modelId="{7B7CCFA5-6E4D-443C-AD89-A58B0DA253C3}" type="presOf" srcId="{FFCF59AC-E884-4533-9BF9-3FD627EA0396}" destId="{8BA74D3B-3C1A-4FA5-9642-190E4B7702FB}" srcOrd="0" destOrd="0" presId="urn:microsoft.com/office/officeart/2005/8/layout/equation1"/>
    <dgm:cxn modelId="{415156D0-9E73-4FFC-87F7-7C65F66CC202}" srcId="{BCE3F3C4-B3B9-4677-9071-DCF3D1173450}" destId="{C1DF71FB-52DC-422E-96B9-CF39E95EB200}" srcOrd="1" destOrd="0" parTransId="{ECCC34DA-C332-45C7-BB5E-006E6DF82F25}" sibTransId="{FFCF59AC-E884-4533-9BF9-3FD627EA0396}"/>
    <dgm:cxn modelId="{2AD342D9-C131-4761-9291-C9D3F2C6EA17}" type="presOf" srcId="{36473DDC-F55E-4B58-9B4F-190FA24ABAFC}" destId="{051B4D85-0897-4F61-A4DC-ED3CDAC2FE84}" srcOrd="0" destOrd="0" presId="urn:microsoft.com/office/officeart/2005/8/layout/equation1"/>
    <dgm:cxn modelId="{CE806FEF-8A86-47AD-B9A5-5B6B8C30F14F}" srcId="{BCE3F3C4-B3B9-4677-9071-DCF3D1173450}" destId="{45CFA5C3-CC91-413E-87FE-D8058ED4AD41}" srcOrd="2" destOrd="0" parTransId="{9B3A65E0-B9B9-482C-9E3F-913145D81423}" sibTransId="{9624C1F3-222B-42BA-BA26-8729837C84E7}"/>
    <dgm:cxn modelId="{51E9C88E-B14D-48F9-8637-670D2F5BC7E3}" type="presParOf" srcId="{54254FB0-7576-4F47-A195-B037AE68690B}" destId="{051B4D85-0897-4F61-A4DC-ED3CDAC2FE84}" srcOrd="0" destOrd="0" presId="urn:microsoft.com/office/officeart/2005/8/layout/equation1"/>
    <dgm:cxn modelId="{63FE1736-8CF3-49DC-AAC8-8E5AC7FE5C5F}" type="presParOf" srcId="{54254FB0-7576-4F47-A195-B037AE68690B}" destId="{5E07E18A-5E5F-45DF-A978-55A8F60BE6B0}" srcOrd="1" destOrd="0" presId="urn:microsoft.com/office/officeart/2005/8/layout/equation1"/>
    <dgm:cxn modelId="{2C55DD31-532C-47BF-A5C2-97CF7FA70684}" type="presParOf" srcId="{54254FB0-7576-4F47-A195-B037AE68690B}" destId="{DD9347FB-335D-4E84-BFDB-A91EB2D0D7A6}" srcOrd="2" destOrd="0" presId="urn:microsoft.com/office/officeart/2005/8/layout/equation1"/>
    <dgm:cxn modelId="{ECEEE3C0-A70D-47C9-B459-E7C2EB1AC806}" type="presParOf" srcId="{54254FB0-7576-4F47-A195-B037AE68690B}" destId="{EA02C863-C87C-4C9C-8F9E-60CB72599043}" srcOrd="3" destOrd="0" presId="urn:microsoft.com/office/officeart/2005/8/layout/equation1"/>
    <dgm:cxn modelId="{97F4A8C2-DE1A-463D-BF2D-CED0F49B3963}" type="presParOf" srcId="{54254FB0-7576-4F47-A195-B037AE68690B}" destId="{C44D554E-BA99-44A1-88EF-E54B5CDB5BF4}" srcOrd="4" destOrd="0" presId="urn:microsoft.com/office/officeart/2005/8/layout/equation1"/>
    <dgm:cxn modelId="{330B2757-1975-4BC1-82C6-B879FACB84C7}" type="presParOf" srcId="{54254FB0-7576-4F47-A195-B037AE68690B}" destId="{385174C9-3EE0-46A9-AF08-FCBA3876E6D8}" srcOrd="5" destOrd="0" presId="urn:microsoft.com/office/officeart/2005/8/layout/equation1"/>
    <dgm:cxn modelId="{9A5A206E-22D7-4CBE-887A-E47E0CCEA9F1}" type="presParOf" srcId="{54254FB0-7576-4F47-A195-B037AE68690B}" destId="{8BA74D3B-3C1A-4FA5-9642-190E4B7702FB}" srcOrd="6" destOrd="0" presId="urn:microsoft.com/office/officeart/2005/8/layout/equation1"/>
    <dgm:cxn modelId="{D80E729B-044D-4E43-9839-C08A503DEA4E}" type="presParOf" srcId="{54254FB0-7576-4F47-A195-B037AE68690B}" destId="{18D447C6-835D-4B0D-8B19-70A694FE3FAA}" srcOrd="7" destOrd="0" presId="urn:microsoft.com/office/officeart/2005/8/layout/equation1"/>
    <dgm:cxn modelId="{8F1F1ADB-59D3-43F5-89CF-8A8CBBDBE3DE}" type="presParOf" srcId="{54254FB0-7576-4F47-A195-B037AE68690B}" destId="{2EDDDA51-7949-458F-9F0B-3C65B7B4886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24D0C-90DC-426F-97D7-A0CB695709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FC111-88E3-4003-96BA-F1226E66D42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+mn-lt"/>
            </a:rPr>
            <a:t>Drop Out by 10</a:t>
          </a:r>
          <a:r>
            <a:rPr lang="en-US" baseline="30000" dirty="0">
              <a:latin typeface="+mn-lt"/>
            </a:rPr>
            <a:t>th</a:t>
          </a:r>
          <a:r>
            <a:rPr lang="en-US" dirty="0">
              <a:latin typeface="+mn-lt"/>
            </a:rPr>
            <a:t> Grade</a:t>
          </a:r>
        </a:p>
      </dgm:t>
    </dgm:pt>
    <dgm:pt modelId="{02D46045-A964-4C54-9760-0110259D3BB1}" type="parTrans" cxnId="{6D3C55F1-DBE1-4F25-822D-0F7A9AB7B5B8}">
      <dgm:prSet/>
      <dgm:spPr/>
      <dgm:t>
        <a:bodyPr/>
        <a:lstStyle/>
        <a:p>
          <a:endParaRPr lang="en-US"/>
        </a:p>
      </dgm:t>
    </dgm:pt>
    <dgm:pt modelId="{FE6298AF-C8CF-40F3-8D9E-909A473865CC}" type="sibTrans" cxnId="{6D3C55F1-DBE1-4F25-822D-0F7A9AB7B5B8}">
      <dgm:prSet/>
      <dgm:spPr/>
      <dgm:t>
        <a:bodyPr/>
        <a:lstStyle/>
        <a:p>
          <a:endParaRPr lang="en-US"/>
        </a:p>
      </dgm:t>
    </dgm:pt>
    <dgm:pt modelId="{1712CFAE-1317-4A52-9989-26637915EFA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u="sng" dirty="0">
              <a:latin typeface="Georgia" panose="02040502050405020303" pitchFamily="18" charset="0"/>
            </a:rPr>
            <a:t>B</a:t>
          </a:r>
          <a:r>
            <a:rPr lang="en-US" sz="3200" dirty="0">
              <a:latin typeface="Georgia" panose="02040502050405020303" pitchFamily="18" charset="0"/>
            </a:rPr>
            <a:t>ehavior </a:t>
          </a:r>
          <a:r>
            <a:rPr lang="en-US" sz="1200" dirty="0">
              <a:latin typeface="Georgia" panose="02040502050405020303" pitchFamily="18" charset="0"/>
            </a:rPr>
            <a:t>(Discipline Referrals) </a:t>
          </a:r>
        </a:p>
      </dgm:t>
    </dgm:pt>
    <dgm:pt modelId="{0028DC52-7860-4739-BDF1-C2A9F66350F5}" type="parTrans" cxnId="{6F9A97EE-6FC5-42DD-A031-431EB66C69EA}">
      <dgm:prSet/>
      <dgm:spPr/>
      <dgm:t>
        <a:bodyPr/>
        <a:lstStyle/>
        <a:p>
          <a:endParaRPr lang="en-US"/>
        </a:p>
      </dgm:t>
    </dgm:pt>
    <dgm:pt modelId="{91CF11C5-ED3A-4F5F-8156-95F73DE66199}" type="sibTrans" cxnId="{6F9A97EE-6FC5-42DD-A031-431EB66C69EA}">
      <dgm:prSet/>
      <dgm:spPr/>
      <dgm:t>
        <a:bodyPr/>
        <a:lstStyle/>
        <a:p>
          <a:endParaRPr lang="en-US"/>
        </a:p>
      </dgm:t>
    </dgm:pt>
    <dgm:pt modelId="{5699EC82-7EF3-4E3D-B125-3B0D1EBD681E}">
      <dgm:prSet phldrT="[Text]"/>
      <dgm:spPr>
        <a:solidFill>
          <a:srgbClr val="00B0F0"/>
        </a:solidFill>
      </dgm:spPr>
      <dgm:t>
        <a:bodyPr/>
        <a:lstStyle/>
        <a:p>
          <a:r>
            <a:rPr lang="en-US" b="0" u="sng" dirty="0">
              <a:latin typeface="Georgia" panose="02040502050405020303" pitchFamily="18" charset="0"/>
            </a:rPr>
            <a:t>A</a:t>
          </a:r>
          <a:r>
            <a:rPr lang="en-US" dirty="0">
              <a:latin typeface="Georgia" panose="02040502050405020303" pitchFamily="18" charset="0"/>
            </a:rPr>
            <a:t>bsences</a:t>
          </a:r>
        </a:p>
      </dgm:t>
    </dgm:pt>
    <dgm:pt modelId="{B131F581-CADF-49F2-AA66-1F72CC7C1A70}" type="parTrans" cxnId="{07C38FB1-096C-4117-9BFC-29E45A13CC89}">
      <dgm:prSet/>
      <dgm:spPr/>
      <dgm:t>
        <a:bodyPr/>
        <a:lstStyle/>
        <a:p>
          <a:endParaRPr lang="en-US"/>
        </a:p>
      </dgm:t>
    </dgm:pt>
    <dgm:pt modelId="{5FE34D64-C7C1-430D-90EE-B655C0D976D5}" type="sibTrans" cxnId="{07C38FB1-096C-4117-9BFC-29E45A13CC89}">
      <dgm:prSet/>
      <dgm:spPr/>
      <dgm:t>
        <a:bodyPr/>
        <a:lstStyle/>
        <a:p>
          <a:endParaRPr lang="en-US"/>
        </a:p>
      </dgm:t>
    </dgm:pt>
    <dgm:pt modelId="{B29F56F0-4912-4829-B596-FCFF0207CE8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u="sng" dirty="0">
              <a:latin typeface="Georgia" panose="02040502050405020303" pitchFamily="18" charset="0"/>
            </a:rPr>
            <a:t>C</a:t>
          </a:r>
          <a:r>
            <a:rPr lang="en-US" sz="3200" dirty="0">
              <a:latin typeface="Georgia" panose="02040502050405020303" pitchFamily="18" charset="0"/>
            </a:rPr>
            <a:t>ourse Failure</a:t>
          </a:r>
        </a:p>
      </dgm:t>
    </dgm:pt>
    <dgm:pt modelId="{4A7E2569-2F2C-4D2A-B9F0-CD2EB14A1BF8}" type="parTrans" cxnId="{61A92482-A671-42C9-823B-8D1D4FD48E00}">
      <dgm:prSet/>
      <dgm:spPr/>
      <dgm:t>
        <a:bodyPr/>
        <a:lstStyle/>
        <a:p>
          <a:endParaRPr lang="en-US"/>
        </a:p>
      </dgm:t>
    </dgm:pt>
    <dgm:pt modelId="{DBEB620D-D240-44E4-889B-6704798A347A}" type="sibTrans" cxnId="{61A92482-A671-42C9-823B-8D1D4FD48E00}">
      <dgm:prSet/>
      <dgm:spPr/>
      <dgm:t>
        <a:bodyPr/>
        <a:lstStyle/>
        <a:p>
          <a:endParaRPr lang="en-US"/>
        </a:p>
      </dgm:t>
    </dgm:pt>
    <dgm:pt modelId="{B5273417-E579-45D0-84F7-9EDD891DFD2A}">
      <dgm:prSet phldrT="[Text]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189B9A2-7BDB-4EC3-96B6-FA5335453E5F}" type="parTrans" cxnId="{C6E1969C-398C-4CD7-B7ED-72CF99960862}">
      <dgm:prSet/>
      <dgm:spPr/>
      <dgm:t>
        <a:bodyPr/>
        <a:lstStyle/>
        <a:p>
          <a:endParaRPr lang="en-US"/>
        </a:p>
      </dgm:t>
    </dgm:pt>
    <dgm:pt modelId="{18A46809-80A6-41DF-9B81-447186BF0136}" type="sibTrans" cxnId="{C6E1969C-398C-4CD7-B7ED-72CF99960862}">
      <dgm:prSet/>
      <dgm:spPr/>
      <dgm:t>
        <a:bodyPr/>
        <a:lstStyle/>
        <a:p>
          <a:endParaRPr lang="en-US"/>
        </a:p>
      </dgm:t>
    </dgm:pt>
    <dgm:pt modelId="{ACE12ECA-A35F-46D5-8FD4-5BA7DF87BA23}" type="pres">
      <dgm:prSet presAssocID="{1F224D0C-90DC-426F-97D7-A0CB695709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F0ADB0-CEB2-45C2-98FF-DBEFB0C50070}" type="pres">
      <dgm:prSet presAssocID="{4A0FC111-88E3-4003-96BA-F1226E66D426}" presName="centerShape" presStyleLbl="node0" presStyleIdx="0" presStyleCnt="1"/>
      <dgm:spPr/>
    </dgm:pt>
    <dgm:pt modelId="{F3441EE5-4582-4209-8584-BBDEA4C2D699}" type="pres">
      <dgm:prSet presAssocID="{0028DC52-7860-4739-BDF1-C2A9F66350F5}" presName="parTrans" presStyleLbl="bgSibTrans2D1" presStyleIdx="0" presStyleCnt="3"/>
      <dgm:spPr/>
    </dgm:pt>
    <dgm:pt modelId="{632F7824-8AA3-4E88-9070-DBB2841536BD}" type="pres">
      <dgm:prSet presAssocID="{1712CFAE-1317-4A52-9989-26637915EFAF}" presName="node" presStyleLbl="node1" presStyleIdx="0" presStyleCnt="3" custRadScaleRad="94457" custRadScaleInc="88434">
        <dgm:presLayoutVars>
          <dgm:bulletEnabled val="1"/>
        </dgm:presLayoutVars>
      </dgm:prSet>
      <dgm:spPr/>
    </dgm:pt>
    <dgm:pt modelId="{710CA7AE-0869-41A9-A705-67F06F25B4F4}" type="pres">
      <dgm:prSet presAssocID="{B131F581-CADF-49F2-AA66-1F72CC7C1A70}" presName="parTrans" presStyleLbl="bgSibTrans2D1" presStyleIdx="1" presStyleCnt="3"/>
      <dgm:spPr/>
    </dgm:pt>
    <dgm:pt modelId="{6CE41DC7-39A0-4B1B-9E6E-63488350F780}" type="pres">
      <dgm:prSet presAssocID="{5699EC82-7EF3-4E3D-B125-3B0D1EBD681E}" presName="node" presStyleLbl="node1" presStyleIdx="1" presStyleCnt="3" custRadScaleRad="118942" custRadScaleInc="-93569">
        <dgm:presLayoutVars>
          <dgm:bulletEnabled val="1"/>
        </dgm:presLayoutVars>
      </dgm:prSet>
      <dgm:spPr/>
    </dgm:pt>
    <dgm:pt modelId="{F4A30F04-34BD-4D36-B397-71CE6E3D6225}" type="pres">
      <dgm:prSet presAssocID="{4A7E2569-2F2C-4D2A-B9F0-CD2EB14A1BF8}" presName="parTrans" presStyleLbl="bgSibTrans2D1" presStyleIdx="2" presStyleCnt="3"/>
      <dgm:spPr/>
    </dgm:pt>
    <dgm:pt modelId="{20928D4E-724D-4BCD-B0DA-53F16998014B}" type="pres">
      <dgm:prSet presAssocID="{B29F56F0-4912-4829-B596-FCFF0207CE8B}" presName="node" presStyleLbl="node1" presStyleIdx="2" presStyleCnt="3" custRadScaleRad="119974" custRadScaleInc="-260">
        <dgm:presLayoutVars>
          <dgm:bulletEnabled val="1"/>
        </dgm:presLayoutVars>
      </dgm:prSet>
      <dgm:spPr/>
    </dgm:pt>
  </dgm:ptLst>
  <dgm:cxnLst>
    <dgm:cxn modelId="{F7D80828-B3BD-4FD0-9621-C61A39B3C4D5}" type="presOf" srcId="{B29F56F0-4912-4829-B596-FCFF0207CE8B}" destId="{20928D4E-724D-4BCD-B0DA-53F16998014B}" srcOrd="0" destOrd="0" presId="urn:microsoft.com/office/officeart/2005/8/layout/radial4"/>
    <dgm:cxn modelId="{A93F622B-8B17-4A31-B05D-139EE5C4820A}" type="presOf" srcId="{B131F581-CADF-49F2-AA66-1F72CC7C1A70}" destId="{710CA7AE-0869-41A9-A705-67F06F25B4F4}" srcOrd="0" destOrd="0" presId="urn:microsoft.com/office/officeart/2005/8/layout/radial4"/>
    <dgm:cxn modelId="{92AF5E2C-DC44-47F5-91D2-545CEE8A27C5}" type="presOf" srcId="{4A7E2569-2F2C-4D2A-B9F0-CD2EB14A1BF8}" destId="{F4A30F04-34BD-4D36-B397-71CE6E3D6225}" srcOrd="0" destOrd="0" presId="urn:microsoft.com/office/officeart/2005/8/layout/radial4"/>
    <dgm:cxn modelId="{1BFF4D38-F94D-4F78-B061-B01C96656BD2}" type="presOf" srcId="{5699EC82-7EF3-4E3D-B125-3B0D1EBD681E}" destId="{6CE41DC7-39A0-4B1B-9E6E-63488350F780}" srcOrd="0" destOrd="0" presId="urn:microsoft.com/office/officeart/2005/8/layout/radial4"/>
    <dgm:cxn modelId="{61A92482-A671-42C9-823B-8D1D4FD48E00}" srcId="{4A0FC111-88E3-4003-96BA-F1226E66D426}" destId="{B29F56F0-4912-4829-B596-FCFF0207CE8B}" srcOrd="2" destOrd="0" parTransId="{4A7E2569-2F2C-4D2A-B9F0-CD2EB14A1BF8}" sibTransId="{DBEB620D-D240-44E4-889B-6704798A347A}"/>
    <dgm:cxn modelId="{A620388B-E73D-4EBE-AF73-A27AC6AED5A0}" type="presOf" srcId="{1712CFAE-1317-4A52-9989-26637915EFAF}" destId="{632F7824-8AA3-4E88-9070-DBB2841536BD}" srcOrd="0" destOrd="0" presId="urn:microsoft.com/office/officeart/2005/8/layout/radial4"/>
    <dgm:cxn modelId="{138E078C-E64E-48F4-BA5B-11E23239D827}" type="presOf" srcId="{4A0FC111-88E3-4003-96BA-F1226E66D426}" destId="{FCF0ADB0-CEB2-45C2-98FF-DBEFB0C50070}" srcOrd="0" destOrd="0" presId="urn:microsoft.com/office/officeart/2005/8/layout/radial4"/>
    <dgm:cxn modelId="{C6E1969C-398C-4CD7-B7ED-72CF99960862}" srcId="{1F224D0C-90DC-426F-97D7-A0CB69570923}" destId="{B5273417-E579-45D0-84F7-9EDD891DFD2A}" srcOrd="1" destOrd="0" parTransId="{A189B9A2-7BDB-4EC3-96B6-FA5335453E5F}" sibTransId="{18A46809-80A6-41DF-9B81-447186BF0136}"/>
    <dgm:cxn modelId="{07C38FB1-096C-4117-9BFC-29E45A13CC89}" srcId="{4A0FC111-88E3-4003-96BA-F1226E66D426}" destId="{5699EC82-7EF3-4E3D-B125-3B0D1EBD681E}" srcOrd="1" destOrd="0" parTransId="{B131F581-CADF-49F2-AA66-1F72CC7C1A70}" sibTransId="{5FE34D64-C7C1-430D-90EE-B655C0D976D5}"/>
    <dgm:cxn modelId="{7A32B9C3-D1AA-4318-A1AB-2CF3D0B93B1D}" type="presOf" srcId="{1F224D0C-90DC-426F-97D7-A0CB69570923}" destId="{ACE12ECA-A35F-46D5-8FD4-5BA7DF87BA23}" srcOrd="0" destOrd="0" presId="urn:microsoft.com/office/officeart/2005/8/layout/radial4"/>
    <dgm:cxn modelId="{00BC77E1-D25A-41E7-AE7C-812AA7E2D050}" type="presOf" srcId="{0028DC52-7860-4739-BDF1-C2A9F66350F5}" destId="{F3441EE5-4582-4209-8584-BBDEA4C2D699}" srcOrd="0" destOrd="0" presId="urn:microsoft.com/office/officeart/2005/8/layout/radial4"/>
    <dgm:cxn modelId="{6F9A97EE-6FC5-42DD-A031-431EB66C69EA}" srcId="{4A0FC111-88E3-4003-96BA-F1226E66D426}" destId="{1712CFAE-1317-4A52-9989-26637915EFAF}" srcOrd="0" destOrd="0" parTransId="{0028DC52-7860-4739-BDF1-C2A9F66350F5}" sibTransId="{91CF11C5-ED3A-4F5F-8156-95F73DE66199}"/>
    <dgm:cxn modelId="{6D3C55F1-DBE1-4F25-822D-0F7A9AB7B5B8}" srcId="{1F224D0C-90DC-426F-97D7-A0CB69570923}" destId="{4A0FC111-88E3-4003-96BA-F1226E66D426}" srcOrd="0" destOrd="0" parTransId="{02D46045-A964-4C54-9760-0110259D3BB1}" sibTransId="{FE6298AF-C8CF-40F3-8D9E-909A473865CC}"/>
    <dgm:cxn modelId="{07363F55-A23A-498E-9984-221CC5B7DB66}" type="presParOf" srcId="{ACE12ECA-A35F-46D5-8FD4-5BA7DF87BA23}" destId="{FCF0ADB0-CEB2-45C2-98FF-DBEFB0C50070}" srcOrd="0" destOrd="0" presId="urn:microsoft.com/office/officeart/2005/8/layout/radial4"/>
    <dgm:cxn modelId="{25C4A47F-CB9C-4A96-B502-5B2B95FA8A3E}" type="presParOf" srcId="{ACE12ECA-A35F-46D5-8FD4-5BA7DF87BA23}" destId="{F3441EE5-4582-4209-8584-BBDEA4C2D699}" srcOrd="1" destOrd="0" presId="urn:microsoft.com/office/officeart/2005/8/layout/radial4"/>
    <dgm:cxn modelId="{8B488454-AFA3-4431-BFD8-68887B90A987}" type="presParOf" srcId="{ACE12ECA-A35F-46D5-8FD4-5BA7DF87BA23}" destId="{632F7824-8AA3-4E88-9070-DBB2841536BD}" srcOrd="2" destOrd="0" presId="urn:microsoft.com/office/officeart/2005/8/layout/radial4"/>
    <dgm:cxn modelId="{2A80B8ED-A0AE-49D2-AE02-1D45ED9320F4}" type="presParOf" srcId="{ACE12ECA-A35F-46D5-8FD4-5BA7DF87BA23}" destId="{710CA7AE-0869-41A9-A705-67F06F25B4F4}" srcOrd="3" destOrd="0" presId="urn:microsoft.com/office/officeart/2005/8/layout/radial4"/>
    <dgm:cxn modelId="{8FD76120-BA95-4796-B7C2-FD379077D5D9}" type="presParOf" srcId="{ACE12ECA-A35F-46D5-8FD4-5BA7DF87BA23}" destId="{6CE41DC7-39A0-4B1B-9E6E-63488350F780}" srcOrd="4" destOrd="0" presId="urn:microsoft.com/office/officeart/2005/8/layout/radial4"/>
    <dgm:cxn modelId="{A4CDD3CE-1381-4F75-8050-A30788FDFC9B}" type="presParOf" srcId="{ACE12ECA-A35F-46D5-8FD4-5BA7DF87BA23}" destId="{F4A30F04-34BD-4D36-B397-71CE6E3D6225}" srcOrd="5" destOrd="0" presId="urn:microsoft.com/office/officeart/2005/8/layout/radial4"/>
    <dgm:cxn modelId="{18B28556-CE9F-4B87-BD78-CD3AE6A7C4AB}" type="presParOf" srcId="{ACE12ECA-A35F-46D5-8FD4-5BA7DF87BA23}" destId="{20928D4E-724D-4BCD-B0DA-53F16998014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4D85-0897-4F61-A4DC-ED3CDAC2FE84}">
      <dsp:nvSpPr>
        <dsp:cNvPr id="0" name=""/>
        <dsp:cNvSpPr/>
      </dsp:nvSpPr>
      <dsp:spPr>
        <a:xfrm>
          <a:off x="1204" y="1426586"/>
          <a:ext cx="1596590" cy="159659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Excused Absences</a:t>
          </a:r>
        </a:p>
      </dsp:txBody>
      <dsp:txXfrm>
        <a:off x="235019" y="1660401"/>
        <a:ext cx="1128960" cy="1128960"/>
      </dsp:txXfrm>
    </dsp:sp>
    <dsp:sp modelId="{DD9347FB-335D-4E84-BFDB-A91EB2D0D7A6}">
      <dsp:nvSpPr>
        <dsp:cNvPr id="0" name=""/>
        <dsp:cNvSpPr/>
      </dsp:nvSpPr>
      <dsp:spPr>
        <a:xfrm>
          <a:off x="1727438" y="1761870"/>
          <a:ext cx="926022" cy="92602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850182" y="2115981"/>
        <a:ext cx="680534" cy="217800"/>
      </dsp:txXfrm>
    </dsp:sp>
    <dsp:sp modelId="{C44D554E-BA99-44A1-88EF-E54B5CDB5BF4}">
      <dsp:nvSpPr>
        <dsp:cNvPr id="0" name=""/>
        <dsp:cNvSpPr/>
      </dsp:nvSpPr>
      <dsp:spPr>
        <a:xfrm>
          <a:off x="2783104" y="1426586"/>
          <a:ext cx="1596590" cy="159659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Unexcused Absences</a:t>
          </a:r>
        </a:p>
      </dsp:txBody>
      <dsp:txXfrm>
        <a:off x="3016919" y="1660401"/>
        <a:ext cx="1128960" cy="1128960"/>
      </dsp:txXfrm>
    </dsp:sp>
    <dsp:sp modelId="{8BA74D3B-3C1A-4FA5-9642-190E4B7702FB}">
      <dsp:nvSpPr>
        <dsp:cNvPr id="0" name=""/>
        <dsp:cNvSpPr/>
      </dsp:nvSpPr>
      <dsp:spPr>
        <a:xfrm>
          <a:off x="4509338" y="1761870"/>
          <a:ext cx="926022" cy="92602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32082" y="1952631"/>
        <a:ext cx="680534" cy="544500"/>
      </dsp:txXfrm>
    </dsp:sp>
    <dsp:sp modelId="{2EDDDA51-7949-458F-9F0B-3C65B7B48865}">
      <dsp:nvSpPr>
        <dsp:cNvPr id="0" name=""/>
        <dsp:cNvSpPr/>
      </dsp:nvSpPr>
      <dsp:spPr>
        <a:xfrm>
          <a:off x="5565004" y="1426586"/>
          <a:ext cx="1596590" cy="159659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10 % or more</a:t>
          </a:r>
        </a:p>
      </dsp:txBody>
      <dsp:txXfrm>
        <a:off x="5798819" y="1660401"/>
        <a:ext cx="1128960" cy="112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0ADB0-CEB2-45C2-98FF-DBEFB0C50070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</a:rPr>
            <a:t>Drop Out by 10</a:t>
          </a:r>
          <a:r>
            <a:rPr lang="en-US" sz="2900" kern="1200" baseline="30000" dirty="0">
              <a:latin typeface="+mn-lt"/>
            </a:rPr>
            <a:t>th</a:t>
          </a:r>
          <a:r>
            <a:rPr lang="en-US" sz="2900" kern="1200" dirty="0">
              <a:latin typeface="+mn-lt"/>
            </a:rPr>
            <a:t> Grade</a:t>
          </a:r>
        </a:p>
      </dsp:txBody>
      <dsp:txXfrm>
        <a:off x="3385210" y="2763755"/>
        <a:ext cx="1459178" cy="1459178"/>
      </dsp:txXfrm>
    </dsp:sp>
    <dsp:sp modelId="{F3441EE5-4582-4209-8584-BBDEA4C2D699}">
      <dsp:nvSpPr>
        <dsp:cNvPr id="0" name=""/>
        <dsp:cNvSpPr/>
      </dsp:nvSpPr>
      <dsp:spPr>
        <a:xfrm rot="16083624">
          <a:off x="3331382" y="1363345"/>
          <a:ext cx="1442484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F7824-8AA3-4E88-9070-DBB2841536BD}">
      <dsp:nvSpPr>
        <dsp:cNvPr id="0" name=""/>
        <dsp:cNvSpPr/>
      </dsp:nvSpPr>
      <dsp:spPr>
        <a:xfrm>
          <a:off x="3048009" y="152413"/>
          <a:ext cx="1960408" cy="156832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latin typeface="Georgia" panose="02040502050405020303" pitchFamily="18" charset="0"/>
            </a:rPr>
            <a:t>B</a:t>
          </a:r>
          <a:r>
            <a:rPr lang="en-US" sz="3200" kern="1200" dirty="0">
              <a:latin typeface="Georgia" panose="02040502050405020303" pitchFamily="18" charset="0"/>
            </a:rPr>
            <a:t>ehavior </a:t>
          </a:r>
          <a:r>
            <a:rPr lang="en-US" sz="1200" kern="1200" dirty="0">
              <a:latin typeface="Georgia" panose="02040502050405020303" pitchFamily="18" charset="0"/>
            </a:rPr>
            <a:t>(Discipline Referrals) </a:t>
          </a:r>
        </a:p>
      </dsp:txBody>
      <dsp:txXfrm>
        <a:off x="3093944" y="198348"/>
        <a:ext cx="1868538" cy="1476457"/>
      </dsp:txXfrm>
    </dsp:sp>
    <dsp:sp modelId="{710CA7AE-0869-41A9-A705-67F06F25B4F4}">
      <dsp:nvSpPr>
        <dsp:cNvPr id="0" name=""/>
        <dsp:cNvSpPr/>
      </dsp:nvSpPr>
      <dsp:spPr>
        <a:xfrm rot="12831516">
          <a:off x="1264273" y="1980919"/>
          <a:ext cx="2069153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41DC7-39A0-4B1B-9E6E-63488350F780}">
      <dsp:nvSpPr>
        <dsp:cNvPr id="0" name=""/>
        <dsp:cNvSpPr/>
      </dsp:nvSpPr>
      <dsp:spPr>
        <a:xfrm>
          <a:off x="459517" y="914407"/>
          <a:ext cx="1960408" cy="156832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u="sng" kern="1200" dirty="0">
              <a:latin typeface="Georgia" panose="02040502050405020303" pitchFamily="18" charset="0"/>
            </a:rPr>
            <a:t>A</a:t>
          </a:r>
          <a:r>
            <a:rPr lang="en-US" sz="3300" kern="1200" dirty="0">
              <a:latin typeface="Georgia" panose="02040502050405020303" pitchFamily="18" charset="0"/>
            </a:rPr>
            <a:t>bsences</a:t>
          </a:r>
        </a:p>
      </dsp:txBody>
      <dsp:txXfrm>
        <a:off x="505452" y="960342"/>
        <a:ext cx="1868538" cy="1476457"/>
      </dsp:txXfrm>
    </dsp:sp>
    <dsp:sp modelId="{F4A30F04-34BD-4D36-B397-71CE6E3D6225}">
      <dsp:nvSpPr>
        <dsp:cNvPr id="0" name=""/>
        <dsp:cNvSpPr/>
      </dsp:nvSpPr>
      <dsp:spPr>
        <a:xfrm rot="19490640">
          <a:off x="4866969" y="1931625"/>
          <a:ext cx="2095566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28D4E-724D-4BCD-B0DA-53F16998014B}">
      <dsp:nvSpPr>
        <dsp:cNvPr id="0" name=""/>
        <dsp:cNvSpPr/>
      </dsp:nvSpPr>
      <dsp:spPr>
        <a:xfrm>
          <a:off x="5791202" y="838205"/>
          <a:ext cx="1960408" cy="156832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latin typeface="Georgia" panose="02040502050405020303" pitchFamily="18" charset="0"/>
            </a:rPr>
            <a:t>C</a:t>
          </a:r>
          <a:r>
            <a:rPr lang="en-US" sz="3200" kern="1200" dirty="0">
              <a:latin typeface="Georgia" panose="02040502050405020303" pitchFamily="18" charset="0"/>
            </a:rPr>
            <a:t>ourse Failure</a:t>
          </a:r>
        </a:p>
      </dsp:txBody>
      <dsp:txXfrm>
        <a:off x="5837137" y="884140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05F9-7A19-440A-B1A7-26C2209B4728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8103D-1112-4B3D-B695-BBC21CEC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103D-1112-4B3D-B695-BBC21CEC4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8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6800-896F-4708-B1EE-97A8F10C7F21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0C5B-C21C-4872-9F9F-C82C9548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4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One: Attendance Matters</a:t>
            </a:r>
          </a:p>
        </p:txBody>
      </p:sp>
    </p:spTree>
    <p:extLst>
      <p:ext uri="{BB962C8B-B14F-4D97-AF65-F5344CB8AC3E}">
        <p14:creationId xmlns:p14="http://schemas.microsoft.com/office/powerpoint/2010/main" val="133403119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Attendance, Behavior, Course Failure – The Timeline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3200" y="1968500"/>
            <a:ext cx="2133600" cy="33020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8</a:t>
            </a:r>
            <a:r>
              <a:rPr lang="en-US" sz="1600" baseline="30000" dirty="0">
                <a:latin typeface="Georgia" panose="02040502050405020303" pitchFamily="18" charset="0"/>
              </a:rPr>
              <a:t>th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32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No improvement in academics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4 Discipline referrals 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 suspensions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400" y="1968500"/>
            <a:ext cx="2133600" cy="33020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7</a:t>
            </a:r>
            <a:r>
              <a:rPr lang="en-US" sz="1600" baseline="30000" dirty="0">
                <a:latin typeface="Georgia" panose="02040502050405020303" pitchFamily="18" charset="0"/>
              </a:rPr>
              <a:t>th</a:t>
            </a:r>
            <a:r>
              <a:rPr lang="en-US" sz="1600" dirty="0">
                <a:latin typeface="Georgia" panose="02040502050405020303" pitchFamily="18" charset="0"/>
              </a:rPr>
              <a:t> 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40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Better year academically, still failed 2 classes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 Discipline referrals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968500"/>
            <a:ext cx="2133600" cy="3302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6</a:t>
            </a:r>
            <a:r>
              <a:rPr lang="en-US" sz="1600" baseline="30000" dirty="0">
                <a:latin typeface="Georgia" panose="02040502050405020303" pitchFamily="18" charset="0"/>
              </a:rPr>
              <a:t>th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38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Academic Failure in ½ of classes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5 discipline referrals 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1 suspension  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Switch schools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43600" y="3459018"/>
            <a:ext cx="381000" cy="381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71800" y="3459018"/>
            <a:ext cx="381000" cy="381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A-9</a:t>
            </a:r>
          </a:p>
        </p:txBody>
      </p:sp>
    </p:spTree>
    <p:extLst>
      <p:ext uri="{BB962C8B-B14F-4D97-AF65-F5344CB8AC3E}">
        <p14:creationId xmlns:p14="http://schemas.microsoft.com/office/powerpoint/2010/main" val="6594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Attendance, Behavior, Course Failure – The Timeline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3200" y="1930400"/>
            <a:ext cx="2133600" cy="33020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311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Course Failure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Behavioral Issues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=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DROP OUT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6198" y="1930400"/>
            <a:ext cx="2133600" cy="33020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10</a:t>
            </a:r>
            <a:r>
              <a:rPr lang="en-US" sz="1600" baseline="30000" dirty="0">
                <a:latin typeface="Georgia" panose="02040502050405020303" pitchFamily="18" charset="0"/>
              </a:rPr>
              <a:t>th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Dropped Out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1930400"/>
            <a:ext cx="2133600" cy="33020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9</a:t>
            </a:r>
            <a:r>
              <a:rPr lang="en-US" sz="1600" baseline="30000" dirty="0">
                <a:latin typeface="Georgia" panose="02040502050405020303" pitchFamily="18" charset="0"/>
              </a:rPr>
              <a:t>th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45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No credit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5 Discipline referrals 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 suspensions 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Sent to alternative school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19400" y="3390900"/>
            <a:ext cx="3810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867400" y="3238500"/>
            <a:ext cx="533400" cy="685800"/>
          </a:xfrm>
          <a:prstGeom prst="mathEqua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A-10</a:t>
            </a:r>
          </a:p>
        </p:txBody>
      </p:sp>
    </p:spTree>
    <p:extLst>
      <p:ext uri="{BB962C8B-B14F-4D97-AF65-F5344CB8AC3E}">
        <p14:creationId xmlns:p14="http://schemas.microsoft.com/office/powerpoint/2010/main" val="41034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One: Attendance Matters</a:t>
            </a:r>
          </a:p>
        </p:txBody>
      </p:sp>
    </p:spTree>
    <p:extLst>
      <p:ext uri="{BB962C8B-B14F-4D97-AF65-F5344CB8AC3E}">
        <p14:creationId xmlns:p14="http://schemas.microsoft.com/office/powerpoint/2010/main" val="55875910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44" y="1600200"/>
            <a:ext cx="689556" cy="11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2" y="4593355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90" y="3011311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562887" y="2451689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281913" y="2552770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530496" y="2561471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376352" y="2552769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020157" y="2561472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69975" y="3811519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866711" y="3811518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895291" y="2471099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306679" y="2451689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657327" y="2451689"/>
            <a:ext cx="342948" cy="1667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203795" y="3724180"/>
            <a:ext cx="342948" cy="1667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623410" y="3719110"/>
            <a:ext cx="342948" cy="1667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5" y="1600200"/>
            <a:ext cx="689556" cy="1165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2" y="3011311"/>
            <a:ext cx="576464" cy="1037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A-11</a:t>
            </a:r>
          </a:p>
        </p:txBody>
      </p:sp>
    </p:spTree>
    <p:extLst>
      <p:ext uri="{BB962C8B-B14F-4D97-AF65-F5344CB8AC3E}">
        <p14:creationId xmlns:p14="http://schemas.microsoft.com/office/powerpoint/2010/main" val="812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9" y="1782000"/>
            <a:ext cx="689556" cy="11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2" y="4593355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59" y="3034770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562887" y="2451689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281913" y="2552770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530496" y="2561471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376352" y="2552769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020157" y="2561472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27611" y="3866563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866711" y="3811518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895291" y="2471099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306679" y="2451689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657327" y="2451689"/>
            <a:ext cx="342948" cy="1667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203795" y="3724180"/>
            <a:ext cx="342948" cy="1667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623410" y="3719110"/>
            <a:ext cx="342948" cy="166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39" y="1782001"/>
            <a:ext cx="689556" cy="1165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52759" y="3719110"/>
            <a:ext cx="342948" cy="1667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00525" y="3713038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079574" y="3896949"/>
            <a:ext cx="400106" cy="309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768849" y="3881696"/>
            <a:ext cx="400106" cy="309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03" y="3060006"/>
            <a:ext cx="576464" cy="10376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68853" y="5592649"/>
            <a:ext cx="400106" cy="3096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305119" y="5592647"/>
            <a:ext cx="400106" cy="3096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883240" y="5604291"/>
            <a:ext cx="400106" cy="3096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420172" y="5610656"/>
            <a:ext cx="400106" cy="30960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074635" y="5423988"/>
            <a:ext cx="342948" cy="166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659421" y="5429315"/>
            <a:ext cx="342948" cy="1667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196355" y="5423987"/>
            <a:ext cx="342948" cy="1667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701145" y="5429314"/>
            <a:ext cx="342948" cy="1667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80" y="4611362"/>
            <a:ext cx="609600" cy="115409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A-12</a:t>
            </a:r>
          </a:p>
        </p:txBody>
      </p:sp>
    </p:spTree>
    <p:extLst>
      <p:ext uri="{BB962C8B-B14F-4D97-AF65-F5344CB8AC3E}">
        <p14:creationId xmlns:p14="http://schemas.microsoft.com/office/powerpoint/2010/main" val="24305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016"/>
            <a:ext cx="689556" cy="11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2" y="4714426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05" y="3145201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81604" y="2451689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119553" y="2592711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69974" y="2624917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064001" y="2598785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760984" y="3821592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119552" y="3821592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69974" y="3820238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88752" y="2490755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082983" y="2451690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449101" y="2490369"/>
            <a:ext cx="342948" cy="1667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88753" y="3735938"/>
            <a:ext cx="342948" cy="166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81603" y="3732758"/>
            <a:ext cx="342948" cy="1667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789562" y="2664158"/>
            <a:ext cx="342948" cy="166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082227" y="3732758"/>
            <a:ext cx="342948" cy="1667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219460" y="2490756"/>
            <a:ext cx="342948" cy="166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771672" y="2490226"/>
            <a:ext cx="342948" cy="166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813365" y="2624919"/>
            <a:ext cx="400106" cy="309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435483" y="2624919"/>
            <a:ext cx="400106" cy="309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25" y="1821942"/>
            <a:ext cx="689556" cy="11656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62" y="3145201"/>
            <a:ext cx="576464" cy="103763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A-13</a:t>
            </a:r>
          </a:p>
        </p:txBody>
      </p:sp>
    </p:spTree>
    <p:extLst>
      <p:ext uri="{BB962C8B-B14F-4D97-AF65-F5344CB8AC3E}">
        <p14:creationId xmlns:p14="http://schemas.microsoft.com/office/powerpoint/2010/main" val="37518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016"/>
            <a:ext cx="689556" cy="11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2" y="4714426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05" y="3145201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81604" y="2451689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119553" y="2592711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69974" y="2624917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064001" y="2598785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760984" y="3821592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119552" y="3821592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69974" y="3820238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88752" y="2490755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082983" y="2451690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449101" y="2490369"/>
            <a:ext cx="342948" cy="1667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88753" y="3735938"/>
            <a:ext cx="342948" cy="166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81603" y="3732758"/>
            <a:ext cx="342948" cy="1667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789562" y="2664158"/>
            <a:ext cx="342948" cy="166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082227" y="3732758"/>
            <a:ext cx="342948" cy="1667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219460" y="2490756"/>
            <a:ext cx="342948" cy="166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771672" y="2490226"/>
            <a:ext cx="342948" cy="166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813365" y="2624919"/>
            <a:ext cx="400106" cy="309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435483" y="2624919"/>
            <a:ext cx="400106" cy="309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243605" y="3748070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712786" y="5536815"/>
            <a:ext cx="342948" cy="166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026987" y="5536347"/>
            <a:ext cx="342948" cy="166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341187" y="5531549"/>
            <a:ext cx="342948" cy="1667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619725" y="5531550"/>
            <a:ext cx="342948" cy="166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893479" y="3839876"/>
            <a:ext cx="400106" cy="3096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8124662" y="5593875"/>
            <a:ext cx="400106" cy="3096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7371392" y="5596582"/>
            <a:ext cx="400106" cy="3096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708107" y="5596582"/>
            <a:ext cx="400106" cy="30960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010628" y="5593874"/>
            <a:ext cx="400106" cy="3096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35" y="1828016"/>
            <a:ext cx="689556" cy="11656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4" y="3197149"/>
            <a:ext cx="576464" cy="10376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4" y="4723170"/>
            <a:ext cx="609600" cy="11540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A-14</a:t>
            </a:r>
          </a:p>
        </p:txBody>
      </p:sp>
    </p:spTree>
    <p:extLst>
      <p:ext uri="{BB962C8B-B14F-4D97-AF65-F5344CB8AC3E}">
        <p14:creationId xmlns:p14="http://schemas.microsoft.com/office/powerpoint/2010/main" val="7681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51" y="1854150"/>
            <a:ext cx="689556" cy="11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21" y="4789215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59" y="3271314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138735" y="2500490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77877" y="2624916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824509" y="2659413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212941" y="2598785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77876" y="3875435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049359" y="3905227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265999" y="2490755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434217" y="2466267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681976" y="2500881"/>
            <a:ext cx="342948" cy="1667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00526" y="3706776"/>
            <a:ext cx="342948" cy="166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146912" y="3732758"/>
            <a:ext cx="342948" cy="1667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058097" y="2718675"/>
            <a:ext cx="342948" cy="166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845387" y="2490226"/>
            <a:ext cx="342948" cy="166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435483" y="2624919"/>
            <a:ext cx="400106" cy="309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944574" y="2517429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645987" y="2466267"/>
            <a:ext cx="342948" cy="166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331786" y="2493085"/>
            <a:ext cx="342948" cy="166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475539" y="2686086"/>
            <a:ext cx="400106" cy="309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356452" y="2709447"/>
            <a:ext cx="400106" cy="3096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7019464" y="2757871"/>
            <a:ext cx="400106" cy="3096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217434" y="3905229"/>
            <a:ext cx="400106" cy="3096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842919" y="3656245"/>
            <a:ext cx="400106" cy="3096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487371" y="3976674"/>
            <a:ext cx="342948" cy="1667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604947" y="3756652"/>
            <a:ext cx="342948" cy="166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" y="1766233"/>
            <a:ext cx="689556" cy="11656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54" y="3232708"/>
            <a:ext cx="576464" cy="103763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A-15</a:t>
            </a:r>
          </a:p>
        </p:txBody>
      </p:sp>
    </p:spTree>
    <p:extLst>
      <p:ext uri="{BB962C8B-B14F-4D97-AF65-F5344CB8AC3E}">
        <p14:creationId xmlns:p14="http://schemas.microsoft.com/office/powerpoint/2010/main" val="42242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21" y="4789215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59" y="3271314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138735" y="2500490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77877" y="2624916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824509" y="2659413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212941" y="2598785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77876" y="3875435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049359" y="3905227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265999" y="2490755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434217" y="2466267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681976" y="2500881"/>
            <a:ext cx="342948" cy="1667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400526" y="3706776"/>
            <a:ext cx="342948" cy="166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146912" y="3732758"/>
            <a:ext cx="342948" cy="1667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058097" y="2718675"/>
            <a:ext cx="342948" cy="166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845387" y="2490226"/>
            <a:ext cx="342948" cy="166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435483" y="2624919"/>
            <a:ext cx="400106" cy="309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944574" y="2517429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645987" y="2466267"/>
            <a:ext cx="342948" cy="166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331786" y="2493085"/>
            <a:ext cx="342948" cy="166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475539" y="2686086"/>
            <a:ext cx="400106" cy="309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356452" y="2709447"/>
            <a:ext cx="400106" cy="3096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7019464" y="2757871"/>
            <a:ext cx="400106" cy="3096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217434" y="3905229"/>
            <a:ext cx="400106" cy="3096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842919" y="3656245"/>
            <a:ext cx="400106" cy="3096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487371" y="3976674"/>
            <a:ext cx="342948" cy="1667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604947" y="3756652"/>
            <a:ext cx="342948" cy="166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" y="1766233"/>
            <a:ext cx="689556" cy="11656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16" y="1828016"/>
            <a:ext cx="689556" cy="11656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22" y="3262500"/>
            <a:ext cx="576464" cy="103763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A-16</a:t>
            </a:r>
          </a:p>
        </p:txBody>
      </p:sp>
    </p:spTree>
    <p:extLst>
      <p:ext uri="{BB962C8B-B14F-4D97-AF65-F5344CB8AC3E}">
        <p14:creationId xmlns:p14="http://schemas.microsoft.com/office/powerpoint/2010/main" val="3149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2" y="4593355"/>
            <a:ext cx="609600" cy="11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90" y="3011311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562887" y="2451689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281913" y="2552770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530496" y="2561471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376352" y="2552769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020157" y="2561472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895291" y="2471099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306679" y="2451689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657327" y="2451689"/>
            <a:ext cx="342948" cy="1667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5" y="1600200"/>
            <a:ext cx="689556" cy="1165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837707" y="5495503"/>
            <a:ext cx="400106" cy="309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072141" y="5495502"/>
            <a:ext cx="400106" cy="309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310141" y="5495504"/>
            <a:ext cx="400106" cy="3096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24342" y="5495503"/>
            <a:ext cx="400106" cy="309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043930" y="5333549"/>
            <a:ext cx="342948" cy="1667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425831" y="5333548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675249" y="5326843"/>
            <a:ext cx="342948" cy="166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905316" y="5326845"/>
            <a:ext cx="342948" cy="166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20" y="4593355"/>
            <a:ext cx="609600" cy="115409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A-17</a:t>
            </a:r>
          </a:p>
        </p:txBody>
      </p:sp>
    </p:spTree>
    <p:extLst>
      <p:ext uri="{BB962C8B-B14F-4D97-AF65-F5344CB8AC3E}">
        <p14:creationId xmlns:p14="http://schemas.microsoft.com/office/powerpoint/2010/main" val="36815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“Candy Confessions”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10" y="7924800"/>
            <a:ext cx="74332" cy="55718"/>
          </a:xfrm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" y="1847654"/>
            <a:ext cx="7734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What grade is your child in?</a:t>
            </a:r>
          </a:p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When was the last time your child missed school?</a:t>
            </a:r>
          </a:p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Where does your child go to school?</a:t>
            </a:r>
          </a:p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solidFill>
                  <a:srgbClr val="92D050"/>
                </a:solidFill>
                <a:latin typeface="Georgia" panose="02040502050405020303" pitchFamily="18" charset="0"/>
              </a:rPr>
              <a:t>Why does your child miss school?</a:t>
            </a:r>
          </a:p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solidFill>
                  <a:srgbClr val="00B0F0"/>
                </a:solidFill>
                <a:latin typeface="Georgia" panose="02040502050405020303" pitchFamily="18" charset="0"/>
              </a:rPr>
              <a:t>How many times has your child been absent from school?</a:t>
            </a:r>
          </a:p>
        </p:txBody>
      </p:sp>
    </p:spTree>
    <p:extLst>
      <p:ext uri="{BB962C8B-B14F-4D97-AF65-F5344CB8AC3E}">
        <p14:creationId xmlns:p14="http://schemas.microsoft.com/office/powerpoint/2010/main" val="268769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87" y="3027004"/>
            <a:ext cx="576464" cy="103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16874" y="2451689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435900" y="2552770"/>
            <a:ext cx="400106" cy="309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871991" y="2561472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881141" y="2553021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367200" y="2561473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174853" y="2471099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648174" y="2471098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143382" y="2471098"/>
            <a:ext cx="342948" cy="1667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7" y="1796684"/>
            <a:ext cx="689556" cy="1165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837707" y="5495503"/>
            <a:ext cx="400106" cy="309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072141" y="5495502"/>
            <a:ext cx="400106" cy="309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310141" y="5495504"/>
            <a:ext cx="400106" cy="3096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624342" y="5495503"/>
            <a:ext cx="400106" cy="309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043930" y="5333549"/>
            <a:ext cx="342948" cy="1667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425831" y="5333548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675249" y="5326843"/>
            <a:ext cx="342948" cy="166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905316" y="5326845"/>
            <a:ext cx="342948" cy="166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20" y="4593355"/>
            <a:ext cx="609600" cy="11540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000232" y="2578008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376351" y="2552769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112134" y="2434040"/>
            <a:ext cx="342948" cy="166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678366" y="2451689"/>
            <a:ext cx="342948" cy="1667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0" y="1778672"/>
            <a:ext cx="689556" cy="11656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77" y="3027004"/>
            <a:ext cx="576464" cy="10376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394081" y="3688167"/>
            <a:ext cx="342948" cy="1667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057174" y="3688168"/>
            <a:ext cx="342948" cy="166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239109" y="3772866"/>
            <a:ext cx="400106" cy="3096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688296" y="3766928"/>
            <a:ext cx="400106" cy="30960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A-18</a:t>
            </a:r>
          </a:p>
        </p:txBody>
      </p:sp>
    </p:spTree>
    <p:extLst>
      <p:ext uri="{BB962C8B-B14F-4D97-AF65-F5344CB8AC3E}">
        <p14:creationId xmlns:p14="http://schemas.microsoft.com/office/powerpoint/2010/main" val="810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188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Illustrating the Gap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Illustrating the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742926" y="4098951"/>
            <a:ext cx="342948" cy="16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591776" y="4297546"/>
            <a:ext cx="322738" cy="2497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3097107" y="4277960"/>
            <a:ext cx="400106" cy="309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065256" y="4253076"/>
            <a:ext cx="400106" cy="309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2570052" y="4267611"/>
            <a:ext cx="400106" cy="309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3293186" y="4101125"/>
            <a:ext cx="342948" cy="166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785793" y="4098949"/>
            <a:ext cx="342948" cy="1667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2248888" y="4098948"/>
            <a:ext cx="342948" cy="166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7445086" y="4266593"/>
            <a:ext cx="400106" cy="309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940295" y="4266591"/>
            <a:ext cx="400106" cy="309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6435504" y="4266591"/>
            <a:ext cx="400106" cy="3096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930713" y="4267608"/>
            <a:ext cx="400106" cy="309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7221268" y="4097934"/>
            <a:ext cx="342948" cy="1667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780814" y="4095156"/>
            <a:ext cx="342948" cy="166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6276022" y="4097933"/>
            <a:ext cx="342948" cy="166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771232" y="4089633"/>
            <a:ext cx="342948" cy="166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374120"/>
            <a:ext cx="609600" cy="11540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935898" y="4253077"/>
            <a:ext cx="400106" cy="30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1560466" y="4253076"/>
            <a:ext cx="400106" cy="309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216872" y="4112534"/>
            <a:ext cx="342948" cy="166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1719283" y="4098947"/>
            <a:ext cx="342948" cy="1667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3" y="3344830"/>
            <a:ext cx="689556" cy="11656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34" y="3490581"/>
            <a:ext cx="576464" cy="10376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4749078" y="4090900"/>
            <a:ext cx="342948" cy="1667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899">
            <a:off x="5266439" y="4089633"/>
            <a:ext cx="342948" cy="166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4972895" y="4267611"/>
            <a:ext cx="400106" cy="3096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351">
            <a:off x="5425921" y="4267609"/>
            <a:ext cx="400106" cy="309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9376" y="198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Each one of these footprints is </a:t>
            </a:r>
          </a:p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= to one month of school!</a:t>
            </a:r>
          </a:p>
        </p:txBody>
      </p:sp>
      <p:sp>
        <p:nvSpPr>
          <p:cNvPr id="9" name="Down Arrow 8"/>
          <p:cNvSpPr/>
          <p:nvPr/>
        </p:nvSpPr>
        <p:spPr>
          <a:xfrm>
            <a:off x="2318500" y="2750350"/>
            <a:ext cx="203724" cy="1295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6013768" y="2063553"/>
            <a:ext cx="517361" cy="3079916"/>
          </a:xfrm>
          <a:prstGeom prst="rightBrac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 rot="5400000">
            <a:off x="4342804" y="1238840"/>
            <a:ext cx="517361" cy="7422246"/>
          </a:xfrm>
          <a:prstGeom prst="rightBrace">
            <a:avLst>
              <a:gd name="adj1" fmla="val 31542"/>
              <a:gd name="adj2" fmla="val 50000"/>
            </a:avLst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87209" y="2825837"/>
            <a:ext cx="326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12 months behind = 1.5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2364" y="5257800"/>
            <a:ext cx="415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24 months behind = 3 years of school!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2608" y="6472381"/>
            <a:ext cx="3344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This activity is used with permission from Attendance Works</a:t>
            </a:r>
          </a:p>
        </p:txBody>
      </p:sp>
    </p:spTree>
    <p:extLst>
      <p:ext uri="{BB962C8B-B14F-4D97-AF65-F5344CB8AC3E}">
        <p14:creationId xmlns:p14="http://schemas.microsoft.com/office/powerpoint/2010/main" val="31518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43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One: Attendance Matters</a:t>
            </a:r>
          </a:p>
        </p:txBody>
      </p:sp>
    </p:spTree>
    <p:extLst>
      <p:ext uri="{BB962C8B-B14F-4D97-AF65-F5344CB8AC3E}">
        <p14:creationId xmlns:p14="http://schemas.microsoft.com/office/powerpoint/2010/main" val="3625534040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Two: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625534040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Sore Throat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Runny Nose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</a:t>
            </a:r>
          </a:p>
        </p:txBody>
      </p:sp>
    </p:spTree>
    <p:extLst>
      <p:ext uri="{BB962C8B-B14F-4D97-AF65-F5344CB8AC3E}">
        <p14:creationId xmlns:p14="http://schemas.microsoft.com/office/powerpoint/2010/main" val="24260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High fever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Coughing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84" y="1984470"/>
            <a:ext cx="828791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Stay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</a:t>
            </a:r>
          </a:p>
        </p:txBody>
      </p:sp>
    </p:spTree>
    <p:extLst>
      <p:ext uri="{BB962C8B-B14F-4D97-AF65-F5344CB8AC3E}">
        <p14:creationId xmlns:p14="http://schemas.microsoft.com/office/powerpoint/2010/main" val="32447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291" y="22098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Asthma   with mild symptoms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B-3</a:t>
            </a:r>
          </a:p>
        </p:txBody>
      </p:sp>
    </p:spTree>
    <p:extLst>
      <p:ext uri="{BB962C8B-B14F-4D97-AF65-F5344CB8AC3E}">
        <p14:creationId xmlns:p14="http://schemas.microsoft.com/office/powerpoint/2010/main" val="7454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Stomach Ache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Might throw up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B-4</a:t>
            </a:r>
          </a:p>
        </p:txBody>
      </p:sp>
    </p:spTree>
    <p:extLst>
      <p:ext uri="{BB962C8B-B14F-4D97-AF65-F5344CB8AC3E}">
        <p14:creationId xmlns:p14="http://schemas.microsoft.com/office/powerpoint/2010/main" val="7454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908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Diarrhea       Vomited last night 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84" y="1984470"/>
            <a:ext cx="828791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Stay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B-5</a:t>
            </a:r>
          </a:p>
        </p:txBody>
      </p:sp>
    </p:spTree>
    <p:extLst>
      <p:ext uri="{BB962C8B-B14F-4D97-AF65-F5344CB8AC3E}">
        <p14:creationId xmlns:p14="http://schemas.microsoft.com/office/powerpoint/2010/main" val="35303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Headache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Very Tired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B-6</a:t>
            </a:r>
          </a:p>
        </p:txBody>
      </p:sp>
    </p:spTree>
    <p:extLst>
      <p:ext uri="{BB962C8B-B14F-4D97-AF65-F5344CB8AC3E}">
        <p14:creationId xmlns:p14="http://schemas.microsoft.com/office/powerpoint/2010/main" val="23586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00" y="34290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Bobby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2-3 days per month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Suzy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12 unexcused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8 excused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34290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Amari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10 % of school year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85457" y="16764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Jose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21 unexcused absences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4600" y="16764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Naya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19 days due to   chronic illness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16764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Suzy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20 absences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257" y="457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Attendance Record Roundup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5457" y="16764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Jose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21 absences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24600" y="16764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Naya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19 absences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05000" y="34290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Amari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18 absences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800" y="3429000"/>
            <a:ext cx="25146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Bobby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27 absences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A-2</a:t>
            </a:r>
          </a:p>
        </p:txBody>
      </p:sp>
    </p:spTree>
    <p:extLst>
      <p:ext uri="{BB962C8B-B14F-4D97-AF65-F5344CB8AC3E}">
        <p14:creationId xmlns:p14="http://schemas.microsoft.com/office/powerpoint/2010/main" val="42399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Menstrual Cramping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Not Feeling Well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B-7</a:t>
            </a:r>
          </a:p>
        </p:txBody>
      </p:sp>
    </p:spTree>
    <p:extLst>
      <p:ext uri="{BB962C8B-B14F-4D97-AF65-F5344CB8AC3E}">
        <p14:creationId xmlns:p14="http://schemas.microsoft.com/office/powerpoint/2010/main" val="17738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Ear Infection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Headache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5" y="1989490"/>
            <a:ext cx="857370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Maybe?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B-8</a:t>
            </a:r>
          </a:p>
        </p:txBody>
      </p:sp>
    </p:spTree>
    <p:extLst>
      <p:ext uri="{BB962C8B-B14F-4D97-AF65-F5344CB8AC3E}">
        <p14:creationId xmlns:p14="http://schemas.microsoft.com/office/powerpoint/2010/main" val="42745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418" y="2743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Head Lice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5" y="1989490"/>
            <a:ext cx="857370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Maybe?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B-9</a:t>
            </a:r>
          </a:p>
        </p:txBody>
      </p:sp>
    </p:spTree>
    <p:extLst>
      <p:ext uri="{BB962C8B-B14F-4D97-AF65-F5344CB8AC3E}">
        <p14:creationId xmlns:p14="http://schemas.microsoft.com/office/powerpoint/2010/main" val="35289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Cough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Runny Nose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Headache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B-10</a:t>
            </a:r>
          </a:p>
        </p:txBody>
      </p:sp>
    </p:spTree>
    <p:extLst>
      <p:ext uri="{BB962C8B-B14F-4D97-AF65-F5344CB8AC3E}">
        <p14:creationId xmlns:p14="http://schemas.microsoft.com/office/powerpoint/2010/main" val="35193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Says, “I’m REALLY sick”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B-11</a:t>
            </a:r>
          </a:p>
        </p:txBody>
      </p:sp>
    </p:spTree>
    <p:extLst>
      <p:ext uri="{BB962C8B-B14F-4D97-AF65-F5344CB8AC3E}">
        <p14:creationId xmlns:p14="http://schemas.microsoft.com/office/powerpoint/2010/main" val="23421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Sad about death of goldfish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B-12</a:t>
            </a:r>
          </a:p>
        </p:txBody>
      </p:sp>
    </p:spTree>
    <p:extLst>
      <p:ext uri="{BB962C8B-B14F-4D97-AF65-F5344CB8AC3E}">
        <p14:creationId xmlns:p14="http://schemas.microsoft.com/office/powerpoint/2010/main" val="7422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401455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Anxious about test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Stomach ache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B-13</a:t>
            </a:r>
          </a:p>
        </p:txBody>
      </p:sp>
    </p:spTree>
    <p:extLst>
      <p:ext uri="{BB962C8B-B14F-4D97-AF65-F5344CB8AC3E}">
        <p14:creationId xmlns:p14="http://schemas.microsoft.com/office/powerpoint/2010/main" val="25258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Too depressed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5" y="1981200"/>
            <a:ext cx="857370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Maybe?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B-14</a:t>
            </a:r>
          </a:p>
        </p:txBody>
      </p:sp>
    </p:spTree>
    <p:extLst>
      <p:ext uri="{BB962C8B-B14F-4D97-AF65-F5344CB8AC3E}">
        <p14:creationId xmlns:p14="http://schemas.microsoft.com/office/powerpoint/2010/main" val="32710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401455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Afraid of being bullied 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B-15</a:t>
            </a:r>
          </a:p>
        </p:txBody>
      </p:sp>
    </p:spTree>
    <p:extLst>
      <p:ext uri="{BB962C8B-B14F-4D97-AF65-F5344CB8AC3E}">
        <p14:creationId xmlns:p14="http://schemas.microsoft.com/office/powerpoint/2010/main" val="24468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036" y="22860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Very Upset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Made statements of wanting to hurt self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84" y="1984470"/>
            <a:ext cx="828791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Stay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B-16</a:t>
            </a:r>
          </a:p>
        </p:txBody>
      </p:sp>
    </p:spTree>
    <p:extLst>
      <p:ext uri="{BB962C8B-B14F-4D97-AF65-F5344CB8AC3E}">
        <p14:creationId xmlns:p14="http://schemas.microsoft.com/office/powerpoint/2010/main" val="22799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Attendance Record Roundup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67510"/>
              </p:ext>
            </p:extLst>
          </p:nvPr>
        </p:nvGraphicFramePr>
        <p:xfrm>
          <a:off x="1219200" y="1295400"/>
          <a:ext cx="4191000" cy="518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latin typeface="Georgia" panose="02040502050405020303" pitchFamily="18" charset="0"/>
                        </a:rPr>
                        <a:t>Student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latin typeface="Georgia" panose="02040502050405020303" pitchFamily="18" charset="0"/>
                        </a:rPr>
                        <a:t># of absences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Bobby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27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Jose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Suzy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Naya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Amari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5638800" y="2590800"/>
            <a:ext cx="838200" cy="3429000"/>
          </a:xfrm>
          <a:prstGeom prst="righ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3657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ALL 5 of these students are CHRONICALLY ABSENT!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382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A-3</a:t>
            </a:r>
          </a:p>
        </p:txBody>
      </p:sp>
    </p:spTree>
    <p:extLst>
      <p:ext uri="{BB962C8B-B14F-4D97-AF65-F5344CB8AC3E}">
        <p14:creationId xmlns:p14="http://schemas.microsoft.com/office/powerpoint/2010/main" val="13624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401455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Hyperventilating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Crying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B-17</a:t>
            </a:r>
          </a:p>
        </p:txBody>
      </p:sp>
    </p:spTree>
    <p:extLst>
      <p:ext uri="{BB962C8B-B14F-4D97-AF65-F5344CB8AC3E}">
        <p14:creationId xmlns:p14="http://schemas.microsoft.com/office/powerpoint/2010/main" val="37783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401455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Doctor’s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Appointment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B-18</a:t>
            </a:r>
          </a:p>
        </p:txBody>
      </p:sp>
    </p:spTree>
    <p:extLst>
      <p:ext uri="{BB962C8B-B14F-4D97-AF65-F5344CB8AC3E}">
        <p14:creationId xmlns:p14="http://schemas.microsoft.com/office/powerpoint/2010/main" val="28639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036" y="22860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Upset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Wants to hurt teacher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84" y="1984470"/>
            <a:ext cx="828791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Stay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B-19</a:t>
            </a:r>
          </a:p>
        </p:txBody>
      </p:sp>
    </p:spTree>
    <p:extLst>
      <p:ext uri="{BB962C8B-B14F-4D97-AF65-F5344CB8AC3E}">
        <p14:creationId xmlns:p14="http://schemas.microsoft.com/office/powerpoint/2010/main" val="21992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Refuses to shower, brush teeth, or    get out of bed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B-20</a:t>
            </a:r>
          </a:p>
        </p:txBody>
      </p:sp>
    </p:spTree>
    <p:extLst>
      <p:ext uri="{BB962C8B-B14F-4D97-AF65-F5344CB8AC3E}">
        <p14:creationId xmlns:p14="http://schemas.microsoft.com/office/powerpoint/2010/main" val="9560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255" y="2743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Refuses to Go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B-21</a:t>
            </a:r>
          </a:p>
        </p:txBody>
      </p:sp>
    </p:spTree>
    <p:extLst>
      <p:ext uri="{BB962C8B-B14F-4D97-AF65-F5344CB8AC3E}">
        <p14:creationId xmlns:p14="http://schemas.microsoft.com/office/powerpoint/2010/main" val="18832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09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Death in Family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Funeral 3          days away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5" y="1984470"/>
            <a:ext cx="857370" cy="2333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Maybe?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B-22</a:t>
            </a:r>
          </a:p>
        </p:txBody>
      </p:sp>
    </p:spTree>
    <p:extLst>
      <p:ext uri="{BB962C8B-B14F-4D97-AF65-F5344CB8AC3E}">
        <p14:creationId xmlns:p14="http://schemas.microsoft.com/office/powerpoint/2010/main" val="19591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Vomited yesterday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Feels ok today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5" y="1971157"/>
            <a:ext cx="857370" cy="233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Maybe?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B-23</a:t>
            </a:r>
          </a:p>
        </p:txBody>
      </p:sp>
    </p:spTree>
    <p:extLst>
      <p:ext uri="{BB962C8B-B14F-4D97-AF65-F5344CB8AC3E}">
        <p14:creationId xmlns:p14="http://schemas.microsoft.com/office/powerpoint/2010/main" val="33990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Sprained Ankle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Feeling Discomfort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B-24</a:t>
            </a:r>
          </a:p>
        </p:txBody>
      </p:sp>
    </p:spTree>
    <p:extLst>
      <p:ext uri="{BB962C8B-B14F-4D97-AF65-F5344CB8AC3E}">
        <p14:creationId xmlns:p14="http://schemas.microsoft.com/office/powerpoint/2010/main" val="15334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You are sick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B-25</a:t>
            </a:r>
          </a:p>
        </p:txBody>
      </p:sp>
    </p:spTree>
    <p:extLst>
      <p:ext uri="{BB962C8B-B14F-4D97-AF65-F5344CB8AC3E}">
        <p14:creationId xmlns:p14="http://schemas.microsoft.com/office/powerpoint/2010/main" val="13867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“Stay or Go”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127" y="2826603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Siblings are sick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941602"/>
            <a:ext cx="933580" cy="2419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1" y="1970181"/>
            <a:ext cx="838317" cy="236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to school!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B-26</a:t>
            </a:r>
          </a:p>
        </p:txBody>
      </p:sp>
    </p:spTree>
    <p:extLst>
      <p:ext uri="{BB962C8B-B14F-4D97-AF65-F5344CB8AC3E}">
        <p14:creationId xmlns:p14="http://schemas.microsoft.com/office/powerpoint/2010/main" val="13867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What is Chronic Absenteeism 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05413"/>
              </p:ext>
            </p:extLst>
          </p:nvPr>
        </p:nvGraphicFramePr>
        <p:xfrm>
          <a:off x="914400" y="762000"/>
          <a:ext cx="71628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419600"/>
            <a:ext cx="723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There are 180 days in the school year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10 % = 18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A-4</a:t>
            </a:r>
          </a:p>
        </p:txBody>
      </p:sp>
    </p:spTree>
    <p:extLst>
      <p:ext uri="{BB962C8B-B14F-4D97-AF65-F5344CB8AC3E}">
        <p14:creationId xmlns:p14="http://schemas.microsoft.com/office/powerpoint/2010/main" val="24120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Two: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099129449"/>
      </p:ext>
    </p:extLst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School Refusal - Anxiety vs Truancy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Anxiety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Child feels emotional distress about going to school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3299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828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Truancy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Missing school without a legitimate reason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3839343"/>
            <a:ext cx="2926080" cy="1947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37034"/>
            <a:ext cx="2809875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B-27</a:t>
            </a:r>
          </a:p>
        </p:txBody>
      </p:sp>
    </p:spTree>
    <p:extLst>
      <p:ext uri="{BB962C8B-B14F-4D97-AF65-F5344CB8AC3E}">
        <p14:creationId xmlns:p14="http://schemas.microsoft.com/office/powerpoint/2010/main" val="5782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School Refusal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64855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Step One : Identify the Problem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Step Two : Understand the Problem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Step Three : Make a Plan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Step Four : Take Action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Step Five: Evaluate Progress 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B-28</a:t>
            </a:r>
          </a:p>
        </p:txBody>
      </p:sp>
    </p:spTree>
    <p:extLst>
      <p:ext uri="{BB962C8B-B14F-4D97-AF65-F5344CB8AC3E}">
        <p14:creationId xmlns:p14="http://schemas.microsoft.com/office/powerpoint/2010/main" val="19019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Identify 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7636" y="2209800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Is your child missing school?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B-29</a:t>
            </a:r>
          </a:p>
        </p:txBody>
      </p:sp>
    </p:spTree>
    <p:extLst>
      <p:ext uri="{BB962C8B-B14F-4D97-AF65-F5344CB8AC3E}">
        <p14:creationId xmlns:p14="http://schemas.microsoft.com/office/powerpoint/2010/main" val="39910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Understand 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600200"/>
            <a:ext cx="487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3 A’s of Refusal</a:t>
            </a:r>
          </a:p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Avoiding</a:t>
            </a:r>
          </a:p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Attention</a:t>
            </a:r>
          </a:p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Activities</a:t>
            </a: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B-30</a:t>
            </a:r>
          </a:p>
        </p:txBody>
      </p:sp>
    </p:spTree>
    <p:extLst>
      <p:ext uri="{BB962C8B-B14F-4D97-AF65-F5344CB8AC3E}">
        <p14:creationId xmlns:p14="http://schemas.microsoft.com/office/powerpoint/2010/main" val="10464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Make a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15411"/>
            <a:ext cx="708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Who?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What?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When?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Where?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How?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B-31</a:t>
            </a:r>
          </a:p>
        </p:txBody>
      </p:sp>
    </p:spTree>
    <p:extLst>
      <p:ext uri="{BB962C8B-B14F-4D97-AF65-F5344CB8AC3E}">
        <p14:creationId xmlns:p14="http://schemas.microsoft.com/office/powerpoint/2010/main" val="28188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Georgia" panose="02040502050405020303" pitchFamily="18" charset="0"/>
              </a:rPr>
              <a:t>Take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		A  -  Attitude</a:t>
            </a:r>
          </a:p>
          <a:p>
            <a:pPr algn="ctr"/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		C  -  Change</a:t>
            </a:r>
          </a:p>
          <a:p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		T  -  Treatment</a:t>
            </a:r>
          </a:p>
          <a:p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		 I  -  Incentive</a:t>
            </a:r>
          </a:p>
          <a:p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		O  -  Other people</a:t>
            </a:r>
          </a:p>
          <a:p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		N  -  No!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B-32</a:t>
            </a:r>
          </a:p>
        </p:txBody>
      </p:sp>
    </p:spTree>
    <p:extLst>
      <p:ext uri="{BB962C8B-B14F-4D97-AF65-F5344CB8AC3E}">
        <p14:creationId xmlns:p14="http://schemas.microsoft.com/office/powerpoint/2010/main" val="37828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Georgia" panose="02040502050405020303" pitchFamily="18" charset="0"/>
              </a:rPr>
              <a:t>Evaluate Progress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Georgia" panose="02040502050405020303" pitchFamily="18" charset="0"/>
              </a:rPr>
              <a:t>Check in with your </a:t>
            </a:r>
            <a:r>
              <a:rPr lang="en-US" sz="3200" u="sng" dirty="0">
                <a:solidFill>
                  <a:srgbClr val="00B0F0"/>
                </a:solidFill>
                <a:latin typeface="Georgia" panose="02040502050405020303" pitchFamily="18" charset="0"/>
              </a:rPr>
              <a:t>CHILD</a:t>
            </a:r>
          </a:p>
          <a:p>
            <a:pPr algn="ctr"/>
            <a:endParaRPr lang="en-US" sz="3200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Georgia" panose="02040502050405020303" pitchFamily="18" charset="0"/>
              </a:rPr>
              <a:t>Check in with the </a:t>
            </a:r>
            <a:r>
              <a:rPr lang="en-US" sz="3200" u="sng" dirty="0">
                <a:solidFill>
                  <a:srgbClr val="00B0F0"/>
                </a:solidFill>
                <a:latin typeface="Georgia" panose="02040502050405020303" pitchFamily="18" charset="0"/>
              </a:rPr>
              <a:t>SCHOOL</a:t>
            </a:r>
          </a:p>
          <a:p>
            <a:pPr algn="ctr"/>
            <a:endParaRPr lang="en-US" sz="3200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Georgia" panose="02040502050405020303" pitchFamily="18" charset="0"/>
              </a:rPr>
              <a:t>Check in with </a:t>
            </a:r>
            <a:r>
              <a:rPr lang="en-US" sz="3200" u="sng" dirty="0">
                <a:solidFill>
                  <a:srgbClr val="00B0F0"/>
                </a:solidFill>
                <a:latin typeface="Georgia" panose="02040502050405020303" pitchFamily="18" charset="0"/>
              </a:rPr>
              <a:t>YOURSELF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B-33</a:t>
            </a:r>
          </a:p>
        </p:txBody>
      </p:sp>
    </p:spTree>
    <p:extLst>
      <p:ext uri="{BB962C8B-B14F-4D97-AF65-F5344CB8AC3E}">
        <p14:creationId xmlns:p14="http://schemas.microsoft.com/office/powerpoint/2010/main" val="42872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Two: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2268916517"/>
      </p:ext>
    </p:extLst>
  </p:cSld>
  <p:clrMapOvr>
    <a:masterClrMapping/>
  </p:clrMapOvr>
  <p:transition spd="slow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Three: Pathways to Success</a:t>
            </a:r>
          </a:p>
        </p:txBody>
      </p:sp>
    </p:spTree>
    <p:extLst>
      <p:ext uri="{BB962C8B-B14F-4D97-AF65-F5344CB8AC3E}">
        <p14:creationId xmlns:p14="http://schemas.microsoft.com/office/powerpoint/2010/main" val="226891651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2578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What does Chronic Absenteeism look like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4276725" cy="4302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286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There are 9 months          in the school year.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Just 2 absences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per month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will result in 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Chronic Absenteeism!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00" y="6096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A-5</a:t>
            </a:r>
          </a:p>
        </p:txBody>
      </p:sp>
    </p:spTree>
    <p:extLst>
      <p:ext uri="{BB962C8B-B14F-4D97-AF65-F5344CB8AC3E}">
        <p14:creationId xmlns:p14="http://schemas.microsoft.com/office/powerpoint/2010/main" val="22596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Overcoming Barriers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64855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Step One : Identify the Problem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Step Two : Build Your Team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Step Three : Set Goals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Step Four : Take Action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Step Five: Evaluate Progress 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C-34</a:t>
            </a:r>
          </a:p>
        </p:txBody>
      </p:sp>
    </p:spTree>
    <p:extLst>
      <p:ext uri="{BB962C8B-B14F-4D97-AF65-F5344CB8AC3E}">
        <p14:creationId xmlns:p14="http://schemas.microsoft.com/office/powerpoint/2010/main" val="27978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Step One: Identify 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709" y="25146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Georgia" panose="02040502050405020303" pitchFamily="18" charset="0"/>
              </a:rPr>
              <a:t>What is the issue?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C-35</a:t>
            </a:r>
          </a:p>
        </p:txBody>
      </p:sp>
    </p:spTree>
    <p:extLst>
      <p:ext uri="{BB962C8B-B14F-4D97-AF65-F5344CB8AC3E}">
        <p14:creationId xmlns:p14="http://schemas.microsoft.com/office/powerpoint/2010/main" val="12744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Step Two: Build Your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055091"/>
            <a:ext cx="54263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Who is there to help?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C-36</a:t>
            </a:r>
          </a:p>
        </p:txBody>
      </p:sp>
    </p:spTree>
    <p:extLst>
      <p:ext uri="{BB962C8B-B14F-4D97-AF65-F5344CB8AC3E}">
        <p14:creationId xmlns:p14="http://schemas.microsoft.com/office/powerpoint/2010/main" val="145517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Step Three: Set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295400"/>
            <a:ext cx="487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Be SMART! 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	        </a:t>
            </a:r>
            <a:r>
              <a:rPr lang="en-US" sz="2400" u="sng" dirty="0">
                <a:solidFill>
                  <a:srgbClr val="FFFF00"/>
                </a:solidFill>
                <a:latin typeface="Georgia" panose="02040502050405020303" pitchFamily="18" charset="0"/>
              </a:rPr>
              <a:t>S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pecific</a:t>
            </a:r>
          </a:p>
          <a:p>
            <a:endParaRPr lang="en-US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	       </a:t>
            </a:r>
            <a:r>
              <a:rPr lang="en-US" sz="2400" u="sng" dirty="0">
                <a:solidFill>
                  <a:srgbClr val="FFFF00"/>
                </a:solidFill>
                <a:latin typeface="Georgia" panose="02040502050405020303" pitchFamily="18" charset="0"/>
              </a:rPr>
              <a:t>M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easurable</a:t>
            </a:r>
          </a:p>
          <a:p>
            <a:endParaRPr lang="en-US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	        </a:t>
            </a:r>
            <a:r>
              <a:rPr lang="en-US" sz="2400" u="sng" dirty="0">
                <a:solidFill>
                  <a:srgbClr val="FFFF00"/>
                </a:solidFill>
                <a:latin typeface="Georgia" panose="02040502050405020303" pitchFamily="18" charset="0"/>
              </a:rPr>
              <a:t>A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ttainable</a:t>
            </a:r>
          </a:p>
          <a:p>
            <a:endParaRPr lang="en-US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	        </a:t>
            </a:r>
            <a:r>
              <a:rPr lang="en-US" sz="2400" u="sng" dirty="0">
                <a:solidFill>
                  <a:srgbClr val="FFFF00"/>
                </a:solidFill>
                <a:latin typeface="Georgia" panose="02040502050405020303" pitchFamily="18" charset="0"/>
              </a:rPr>
              <a:t>R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elevant</a:t>
            </a:r>
          </a:p>
          <a:p>
            <a:endParaRPr lang="en-US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	        </a:t>
            </a:r>
            <a:r>
              <a:rPr lang="en-US" sz="2400" u="sng" dirty="0">
                <a:solidFill>
                  <a:srgbClr val="FFFF00"/>
                </a:solidFill>
                <a:latin typeface="Georgia" panose="02040502050405020303" pitchFamily="18" charset="0"/>
              </a:rPr>
              <a:t>T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imed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C-37</a:t>
            </a:r>
          </a:p>
        </p:txBody>
      </p:sp>
    </p:spTree>
    <p:extLst>
      <p:ext uri="{BB962C8B-B14F-4D97-AF65-F5344CB8AC3E}">
        <p14:creationId xmlns:p14="http://schemas.microsoft.com/office/powerpoint/2010/main" val="1375488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Is this goal SMART?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3982" y="198119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Problem : Not enough food in the house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527" y="3048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Goal : By next Tuesday, I will enroll in SNAP, sign up for a nutrition workshop, and create a monthly budget.  </a:t>
            </a:r>
          </a:p>
        </p:txBody>
      </p:sp>
    </p:spTree>
    <p:extLst>
      <p:ext uri="{BB962C8B-B14F-4D97-AF65-F5344CB8AC3E}">
        <p14:creationId xmlns:p14="http://schemas.microsoft.com/office/powerpoint/2010/main" val="25142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Is this goal SMART?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3982" y="198119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Problem : My child is always home sick from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527" y="3048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Goal : I will make them chicken soup every time they are sick so they can feel better.   </a:t>
            </a:r>
          </a:p>
        </p:txBody>
      </p:sp>
    </p:spTree>
    <p:extLst>
      <p:ext uri="{BB962C8B-B14F-4D97-AF65-F5344CB8AC3E}">
        <p14:creationId xmlns:p14="http://schemas.microsoft.com/office/powerpoint/2010/main" val="37528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Is this goal SMART?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3982" y="198119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Problem : No reliable transportation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2437" y="3048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Goal : Find rides from my friends who are willing to help me out.  </a:t>
            </a:r>
          </a:p>
        </p:txBody>
      </p:sp>
    </p:spTree>
    <p:extLst>
      <p:ext uri="{BB962C8B-B14F-4D97-AF65-F5344CB8AC3E}">
        <p14:creationId xmlns:p14="http://schemas.microsoft.com/office/powerpoint/2010/main" val="30218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Is this goal SMART?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3982" y="198119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Problem : Student has school anxiety and is refusing to go to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2437" y="3048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Goal : Get them a therapist  </a:t>
            </a:r>
          </a:p>
        </p:txBody>
      </p:sp>
    </p:spTree>
    <p:extLst>
      <p:ext uri="{BB962C8B-B14F-4D97-AF65-F5344CB8AC3E}">
        <p14:creationId xmlns:p14="http://schemas.microsoft.com/office/powerpoint/2010/main" val="13134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Is this goal SMART?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3982" y="198119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Problem : Students progress report says “needs improvement” in Math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2437" y="30480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Goal : Tomorrow, I will call my students teacher to ask what 3 things my student can improve upon. I will also schedule a meeting 2 weeks from tomorrow to make sure there is progress. </a:t>
            </a:r>
          </a:p>
        </p:txBody>
      </p:sp>
    </p:spTree>
    <p:extLst>
      <p:ext uri="{BB962C8B-B14F-4D97-AF65-F5344CB8AC3E}">
        <p14:creationId xmlns:p14="http://schemas.microsoft.com/office/powerpoint/2010/main" val="7977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Georgia" panose="02040502050405020303" pitchFamily="18" charset="0"/>
              </a:rPr>
              <a:t>Step Four: Evaluate Progress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Did you reach your goal?</a:t>
            </a:r>
          </a:p>
          <a:p>
            <a:pPr algn="ctr"/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What is working?</a:t>
            </a:r>
          </a:p>
          <a:p>
            <a:pPr algn="ctr"/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What is not working?</a:t>
            </a:r>
          </a:p>
          <a:p>
            <a:pPr algn="ctr"/>
            <a:endParaRPr lang="en-US" sz="24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Georgia" panose="02040502050405020303" pitchFamily="18" charset="0"/>
              </a:rPr>
              <a:t>Why?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C-43</a:t>
            </a:r>
          </a:p>
        </p:txBody>
      </p:sp>
    </p:spTree>
    <p:extLst>
      <p:ext uri="{BB962C8B-B14F-4D97-AF65-F5344CB8AC3E}">
        <p14:creationId xmlns:p14="http://schemas.microsoft.com/office/powerpoint/2010/main" val="4161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ABC’s of Dropping Out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34739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A-6</a:t>
            </a:r>
          </a:p>
        </p:txBody>
      </p:sp>
    </p:spTree>
    <p:extLst>
      <p:ext uri="{BB962C8B-B14F-4D97-AF65-F5344CB8AC3E}">
        <p14:creationId xmlns:p14="http://schemas.microsoft.com/office/powerpoint/2010/main" val="5107310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Georgia" panose="02040502050405020303" pitchFamily="18" charset="0"/>
              </a:rPr>
              <a:t>Step Five: Make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Georgia" panose="02040502050405020303" pitchFamily="18" charset="0"/>
              </a:rPr>
              <a:t>Change what is not working and set a new goal</a:t>
            </a:r>
            <a:endParaRPr lang="en-US" sz="3200" u="sng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C-44</a:t>
            </a:r>
          </a:p>
        </p:txBody>
      </p:sp>
    </p:spTree>
    <p:extLst>
      <p:ext uri="{BB962C8B-B14F-4D97-AF65-F5344CB8AC3E}">
        <p14:creationId xmlns:p14="http://schemas.microsoft.com/office/powerpoint/2010/main" val="112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00342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A.T.T.E.N.D.S.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Absenteeism and Truancy Training to Engage, Nurture, and Develop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15627"/>
            <a:ext cx="3735342" cy="42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571" y="60081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Module Three: Pathways to Success</a:t>
            </a:r>
          </a:p>
        </p:txBody>
      </p:sp>
    </p:spTree>
    <p:extLst>
      <p:ext uri="{BB962C8B-B14F-4D97-AF65-F5344CB8AC3E}">
        <p14:creationId xmlns:p14="http://schemas.microsoft.com/office/powerpoint/2010/main" val="226891651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Attendance, Behavior, Course Failure – The Timeline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1998518"/>
            <a:ext cx="2133600" cy="330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Kindergarten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18 absences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65236" y="1998518"/>
            <a:ext cx="2133600" cy="3302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1</a:t>
            </a:r>
            <a:r>
              <a:rPr lang="en-US" sz="1600" baseline="30000" dirty="0">
                <a:latin typeface="Georgia" panose="02040502050405020303" pitchFamily="18" charset="0"/>
              </a:rPr>
              <a:t>st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20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Struggles with reading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53200" y="1998518"/>
            <a:ext cx="2133600" cy="3302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2</a:t>
            </a:r>
            <a:r>
              <a:rPr lang="en-US" sz="1600" baseline="30000" dirty="0">
                <a:latin typeface="Georgia" panose="02040502050405020303" pitchFamily="18" charset="0"/>
              </a:rPr>
              <a:t>nd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24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Poor performance on Academic Testing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 grade levels behind in reading</a:t>
            </a:r>
          </a:p>
          <a:p>
            <a:pPr algn="ctr">
              <a:lnSpc>
                <a:spcPct val="150000"/>
              </a:lnSpc>
            </a:pP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895600" y="3459018"/>
            <a:ext cx="381000" cy="381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943600" y="3459018"/>
            <a:ext cx="381000" cy="381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048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A-7</a:t>
            </a:r>
          </a:p>
        </p:txBody>
      </p:sp>
    </p:spTree>
    <p:extLst>
      <p:ext uri="{BB962C8B-B14F-4D97-AF65-F5344CB8AC3E}">
        <p14:creationId xmlns:p14="http://schemas.microsoft.com/office/powerpoint/2010/main" val="41791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Attendance, Behavior, Course Failure – The Timeline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968500"/>
            <a:ext cx="2133600" cy="330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3rd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28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Struggling with most subjects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1</a:t>
            </a:r>
            <a:r>
              <a:rPr lang="en-US" sz="1600" baseline="30000" dirty="0">
                <a:latin typeface="Georgia" panose="02040502050405020303" pitchFamily="18" charset="0"/>
              </a:rPr>
              <a:t>st</a:t>
            </a:r>
            <a:r>
              <a:rPr lang="en-US" sz="1600" dirty="0">
                <a:latin typeface="Georgia" panose="02040502050405020303" pitchFamily="18" charset="0"/>
              </a:rPr>
              <a:t> Discipline Referral 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Parents decide to switch schools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1998518"/>
            <a:ext cx="2133600" cy="330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4th Grade</a:t>
            </a:r>
          </a:p>
          <a:p>
            <a:pPr algn="ctr"/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30 absences</a:t>
            </a:r>
          </a:p>
          <a:p>
            <a:pPr algn="ctr"/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Falling further behind peers</a:t>
            </a:r>
          </a:p>
          <a:p>
            <a:pPr algn="ctr"/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Does not pass Academic Testing</a:t>
            </a:r>
          </a:p>
          <a:p>
            <a:pPr algn="ctr"/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3 discipline referrals </a:t>
            </a:r>
          </a:p>
          <a:p>
            <a:pPr algn="ctr"/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Retained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1968500"/>
            <a:ext cx="2133600" cy="3302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5</a:t>
            </a:r>
            <a:r>
              <a:rPr lang="en-US" sz="1600" baseline="30000" dirty="0">
                <a:latin typeface="Georgia" panose="02040502050405020303" pitchFamily="18" charset="0"/>
              </a:rPr>
              <a:t>th</a:t>
            </a:r>
            <a:r>
              <a:rPr lang="en-US" sz="1600" dirty="0">
                <a:latin typeface="Georgia" panose="02040502050405020303" pitchFamily="18" charset="0"/>
              </a:rPr>
              <a:t> Grade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36 absences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Tough transition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Behind peers in all subjects</a:t>
            </a:r>
          </a:p>
          <a:p>
            <a:pPr algn="ctr"/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4 Discipline referrals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895600" y="3459018"/>
            <a:ext cx="381000" cy="381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43600" y="3459018"/>
            <a:ext cx="381000" cy="381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A-8</a:t>
            </a:r>
          </a:p>
        </p:txBody>
      </p:sp>
    </p:spTree>
    <p:extLst>
      <p:ext uri="{BB962C8B-B14F-4D97-AF65-F5344CB8AC3E}">
        <p14:creationId xmlns:p14="http://schemas.microsoft.com/office/powerpoint/2010/main" val="9838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1401</Words>
  <Application>Microsoft Macintosh PowerPoint</Application>
  <PresentationFormat>On-screen Show (4:3)</PresentationFormat>
  <Paragraphs>495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Georgia</vt:lpstr>
      <vt:lpstr>Office Theme</vt:lpstr>
      <vt:lpstr> A.T.T.E.N.D.S. Absenteeism and Truancy Training to Engage, Nurture, and Develop Success</vt:lpstr>
      <vt:lpstr>“Candy Confessions” Questions</vt:lpstr>
      <vt:lpstr>PowerPoint Presentation</vt:lpstr>
      <vt:lpstr>Attendance Record Roundup </vt:lpstr>
      <vt:lpstr>What is Chronic Absenteeism ?</vt:lpstr>
      <vt:lpstr>What does Chronic Absenteeism look like ?</vt:lpstr>
      <vt:lpstr>ABC’s of Dropping Out</vt:lpstr>
      <vt:lpstr>Attendance, Behavior, Course Failure – The Timeline</vt:lpstr>
      <vt:lpstr>Attendance, Behavior, Course Failure – The Timeline </vt:lpstr>
      <vt:lpstr>Attendance, Behavior, Course Failure – The Timeline</vt:lpstr>
      <vt:lpstr>Attendance, Behavior, Course Failure – The Timeline </vt:lpstr>
      <vt:lpstr> A.T.T.E.N.D.S. Absenteeism and Truancy Training to Engage, Nurture, and Develop Success</vt:lpstr>
      <vt:lpstr>Illustrating the Gap</vt:lpstr>
      <vt:lpstr>Illustrating the Gap</vt:lpstr>
      <vt:lpstr>Illustrating the Gap</vt:lpstr>
      <vt:lpstr>Illustrating the Gap</vt:lpstr>
      <vt:lpstr>Illustrating the Gap</vt:lpstr>
      <vt:lpstr>Illustrating the Gap</vt:lpstr>
      <vt:lpstr>Illustrating the Gap</vt:lpstr>
      <vt:lpstr>Illustrating the Gap</vt:lpstr>
      <vt:lpstr>Illustrating the Gap</vt:lpstr>
      <vt:lpstr> A.T.T.E.N.D.S. Absenteeism and Truancy Training to Engage, Nurture, and Develop Success</vt:lpstr>
      <vt:lpstr> A.T.T.E.N.D.S. Absenteeism and Truancy Training to Engage, Nurture, and Develop Success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“Stay or Go”</vt:lpstr>
      <vt:lpstr> A.T.T.E.N.D.S. Absenteeism and Truancy Training to Engage, Nurture, and Develop Success</vt:lpstr>
      <vt:lpstr>School Refusal - Anxiety vs Truancy</vt:lpstr>
      <vt:lpstr>School Refusal</vt:lpstr>
      <vt:lpstr>Identify the Problem</vt:lpstr>
      <vt:lpstr>Understand the Problem</vt:lpstr>
      <vt:lpstr>Make a Plan</vt:lpstr>
      <vt:lpstr>Take Action</vt:lpstr>
      <vt:lpstr>Evaluate Progress</vt:lpstr>
      <vt:lpstr> A.T.T.E.N.D.S. Absenteeism and Truancy Training to Engage, Nurture, and Develop Success</vt:lpstr>
      <vt:lpstr> A.T.T.E.N.D.S. Absenteeism and Truancy Training to Engage, Nurture, and Develop Success</vt:lpstr>
      <vt:lpstr>Overcoming Barriers</vt:lpstr>
      <vt:lpstr>Step One: Identify the Problem</vt:lpstr>
      <vt:lpstr>Step Two: Build Your Team</vt:lpstr>
      <vt:lpstr>Step Three: Set Goals</vt:lpstr>
      <vt:lpstr>Is this goal SMART?</vt:lpstr>
      <vt:lpstr>Is this goal SMART?</vt:lpstr>
      <vt:lpstr>Is this goal SMART?</vt:lpstr>
      <vt:lpstr>Is this goal SMART?</vt:lpstr>
      <vt:lpstr>Is this goal SMART?</vt:lpstr>
      <vt:lpstr>Step Four: Evaluate Progress</vt:lpstr>
      <vt:lpstr>Step Five: Make Changes</vt:lpstr>
      <vt:lpstr> A.T.T.E.N.D.S. Absenteeism and Truancy Training to Engage, Nurture, and Develop Success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Lowell C.A.R.E.S. Chronic Absenteeism Reduction in Educational Settings</dc:title>
  <dc:creator>Adam Murray</dc:creator>
  <cp:lastModifiedBy>Jordan, Theodore</cp:lastModifiedBy>
  <cp:revision>106</cp:revision>
  <dcterms:created xsi:type="dcterms:W3CDTF">2016-03-30T14:28:18Z</dcterms:created>
  <dcterms:modified xsi:type="dcterms:W3CDTF">2019-04-26T13:43:28Z</dcterms:modified>
</cp:coreProperties>
</file>